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nva Sans" panose="020B0604020202020204" charset="0"/>
      <p:regular r:id="rId12"/>
    </p:embeddedFont>
    <p:embeddedFont>
      <p:font typeface="Eastman Grotesque" panose="020B0604020202020204" charset="0"/>
      <p:regular r:id="rId13"/>
    </p:embeddedFont>
    <p:embeddedFont>
      <p:font typeface="Eastman Grotesque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42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5441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8664783"/>
            <a:ext cx="18288000" cy="1622217"/>
            <a:chOff x="0" y="0"/>
            <a:chExt cx="4816593" cy="427250"/>
          </a:xfrm>
        </p:grpSpPr>
        <p:sp>
          <p:nvSpPr>
            <p:cNvPr id="7" name="Freeform 7"/>
            <p:cNvSpPr/>
            <p:nvPr/>
          </p:nvSpPr>
          <p:spPr>
            <a:xfrm>
              <a:off x="0" y="0"/>
              <a:ext cx="4816592" cy="427250"/>
            </a:xfrm>
            <a:custGeom>
              <a:avLst/>
              <a:gdLst/>
              <a:ahLst/>
              <a:cxnLst/>
              <a:rect l="l" t="t" r="r" b="b"/>
              <a:pathLst>
                <a:path w="4816592" h="427250">
                  <a:moveTo>
                    <a:pt x="0" y="0"/>
                  </a:moveTo>
                  <a:lnTo>
                    <a:pt x="4816592" y="0"/>
                  </a:lnTo>
                  <a:lnTo>
                    <a:pt x="4816592" y="427250"/>
                  </a:lnTo>
                  <a:lnTo>
                    <a:pt x="0" y="427250"/>
                  </a:lnTo>
                  <a:close/>
                </a:path>
              </a:pathLst>
            </a:custGeom>
            <a:solidFill>
              <a:srgbClr val="000000">
                <a:alpha val="18824"/>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0" name="Freeform 10"/>
          <p:cNvSpPr/>
          <p:nvPr/>
        </p:nvSpPr>
        <p:spPr>
          <a:xfrm>
            <a:off x="414672" y="9035389"/>
            <a:ext cx="7773578" cy="881006"/>
          </a:xfrm>
          <a:custGeom>
            <a:avLst/>
            <a:gdLst/>
            <a:ahLst/>
            <a:cxnLst/>
            <a:rect l="l" t="t" r="r" b="b"/>
            <a:pathLst>
              <a:path w="7773578" h="881006">
                <a:moveTo>
                  <a:pt x="0" y="0"/>
                </a:moveTo>
                <a:lnTo>
                  <a:pt x="7773578" y="0"/>
                </a:lnTo>
                <a:lnTo>
                  <a:pt x="7773578" y="881005"/>
                </a:lnTo>
                <a:lnTo>
                  <a:pt x="0" y="881005"/>
                </a:lnTo>
                <a:lnTo>
                  <a:pt x="0" y="0"/>
                </a:lnTo>
                <a:close/>
              </a:path>
            </a:pathLst>
          </a:custGeom>
          <a:blipFill>
            <a:blip r:embed="rId3"/>
            <a:stretch>
              <a:fillRect/>
            </a:stretch>
          </a:blipFill>
        </p:spPr>
        <p:txBody>
          <a:bodyPr/>
          <a:lstStyle/>
          <a:p>
            <a:endParaRPr lang="en-BE"/>
          </a:p>
        </p:txBody>
      </p:sp>
      <p:sp>
        <p:nvSpPr>
          <p:cNvPr id="11" name="TextBox 11"/>
          <p:cNvSpPr txBox="1"/>
          <p:nvPr/>
        </p:nvSpPr>
        <p:spPr>
          <a:xfrm>
            <a:off x="1293293" y="2730181"/>
            <a:ext cx="15701414" cy="1190944"/>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Module 5: Greenwashing</a:t>
            </a:r>
          </a:p>
        </p:txBody>
      </p:sp>
      <p:sp>
        <p:nvSpPr>
          <p:cNvPr id="12" name="TextBox 12"/>
          <p:cNvSpPr txBox="1"/>
          <p:nvPr/>
        </p:nvSpPr>
        <p:spPr>
          <a:xfrm>
            <a:off x="2844224" y="5002812"/>
            <a:ext cx="12599552" cy="1261110"/>
          </a:xfrm>
          <a:prstGeom prst="rect">
            <a:avLst/>
          </a:prstGeom>
        </p:spPr>
        <p:txBody>
          <a:bodyPr lIns="0" tIns="0" rIns="0" bIns="0" rtlCol="0" anchor="t">
            <a:spAutoFit/>
          </a:bodyPr>
          <a:lstStyle/>
          <a:p>
            <a:pPr algn="ctr">
              <a:lnSpc>
                <a:spcPts val="5040"/>
              </a:lnSpc>
            </a:pPr>
            <a:r>
              <a:rPr lang="en-US" sz="3600">
                <a:solidFill>
                  <a:srgbClr val="FFFFFF"/>
                </a:solidFill>
                <a:latin typeface="Eastman Grotesque"/>
              </a:rPr>
              <a:t>How to spot/avoid and report it in order to ensure your investments are protected from greenwashing consequences</a:t>
            </a:r>
          </a:p>
        </p:txBody>
      </p:sp>
      <p:sp>
        <p:nvSpPr>
          <p:cNvPr id="13" name="TextBox 13"/>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DISCLAIMER</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5254569"/>
          </a:xfrm>
          <a:prstGeom prst="rect">
            <a:avLst/>
          </a:prstGeom>
        </p:spPr>
        <p:txBody>
          <a:bodyPr lIns="0" tIns="0" rIns="0" bIns="0" rtlCol="0" anchor="t">
            <a:spAutoFit/>
          </a:bodyPr>
          <a:lstStyle/>
          <a:p>
            <a:pPr algn="ctr">
              <a:lnSpc>
                <a:spcPts val="4165"/>
              </a:lnSpc>
            </a:pPr>
            <a:r>
              <a:rPr lang="en-US" sz="2975">
                <a:solidFill>
                  <a:srgbClr val="FFFFFF"/>
                </a:solidFill>
                <a:latin typeface="Eastman Grotesque"/>
              </a:rPr>
              <a:t>Invest for Better Climate EU is a non-profit initiaitive dedicated to education without providing financial advice. The information and materials provided in this course are offered for general educational purposes only and are not intended to provide financial planning, legal, tax, accounting, or investment advisory services. Strategies or descriptions of any investments do not suggest an endorsement. Always do your own research and/or confer with professionals before making any investment decisions. You should also be sure that you understand any potential tax implications before you sell existing investments.</a:t>
            </a:r>
          </a:p>
          <a:p>
            <a:pPr algn="ctr">
              <a:lnSpc>
                <a:spcPts val="4165"/>
              </a:lnSpc>
            </a:pPr>
            <a:endParaRPr lang="en-US" sz="2975">
              <a:solidFill>
                <a:srgbClr val="FFFFFF"/>
              </a:solidFill>
              <a:latin typeface="Eastman Grotesq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213098"/>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253359" y="6023578"/>
            <a:ext cx="12838548" cy="1320291"/>
            <a:chOff x="0" y="0"/>
            <a:chExt cx="3381346" cy="347731"/>
          </a:xfrm>
        </p:grpSpPr>
        <p:sp>
          <p:nvSpPr>
            <p:cNvPr id="10" name="Freeform 1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3" name="Group 13"/>
          <p:cNvGrpSpPr/>
          <p:nvPr/>
        </p:nvGrpSpPr>
        <p:grpSpPr>
          <a:xfrm>
            <a:off x="4253359" y="4436587"/>
            <a:ext cx="12838548" cy="1320291"/>
            <a:chOff x="0" y="0"/>
            <a:chExt cx="3381346" cy="347731"/>
          </a:xfrm>
        </p:grpSpPr>
        <p:sp>
          <p:nvSpPr>
            <p:cNvPr id="14" name="Freeform 14"/>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253359" y="2850470"/>
            <a:ext cx="12838548" cy="1320291"/>
            <a:chOff x="0" y="0"/>
            <a:chExt cx="3381346" cy="347731"/>
          </a:xfrm>
        </p:grpSpPr>
        <p:sp>
          <p:nvSpPr>
            <p:cNvPr id="17" name="Freeform 17"/>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253359" y="7610570"/>
            <a:ext cx="12838548" cy="1320291"/>
            <a:chOff x="0" y="0"/>
            <a:chExt cx="3381346" cy="347731"/>
          </a:xfrm>
        </p:grpSpPr>
        <p:sp>
          <p:nvSpPr>
            <p:cNvPr id="20" name="Freeform 2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028700" y="2666192"/>
            <a:ext cx="1364742" cy="1359624"/>
          </a:xfrm>
          <a:custGeom>
            <a:avLst/>
            <a:gdLst/>
            <a:ahLst/>
            <a:cxnLst/>
            <a:rect l="l" t="t" r="r" b="b"/>
            <a:pathLst>
              <a:path w="1364742" h="1359624">
                <a:moveTo>
                  <a:pt x="0" y="0"/>
                </a:moveTo>
                <a:lnTo>
                  <a:pt x="1364742" y="0"/>
                </a:lnTo>
                <a:lnTo>
                  <a:pt x="1364742" y="1359625"/>
                </a:lnTo>
                <a:lnTo>
                  <a:pt x="0" y="1359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3" name="Freeform 23"/>
          <p:cNvSpPr/>
          <p:nvPr/>
        </p:nvSpPr>
        <p:spPr>
          <a:xfrm>
            <a:off x="1028700" y="4293898"/>
            <a:ext cx="1271282" cy="1381828"/>
          </a:xfrm>
          <a:custGeom>
            <a:avLst/>
            <a:gdLst/>
            <a:ahLst/>
            <a:cxnLst/>
            <a:rect l="l" t="t" r="r" b="b"/>
            <a:pathLst>
              <a:path w="1271282" h="1381828">
                <a:moveTo>
                  <a:pt x="0" y="0"/>
                </a:moveTo>
                <a:lnTo>
                  <a:pt x="1271282" y="0"/>
                </a:lnTo>
                <a:lnTo>
                  <a:pt x="1271282" y="1381828"/>
                </a:lnTo>
                <a:lnTo>
                  <a:pt x="0" y="1381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24" name="Freeform 24"/>
          <p:cNvSpPr/>
          <p:nvPr/>
        </p:nvSpPr>
        <p:spPr>
          <a:xfrm>
            <a:off x="1213399" y="5942426"/>
            <a:ext cx="1345961" cy="1258474"/>
          </a:xfrm>
          <a:custGeom>
            <a:avLst/>
            <a:gdLst/>
            <a:ahLst/>
            <a:cxnLst/>
            <a:rect l="l" t="t" r="r" b="b"/>
            <a:pathLst>
              <a:path w="1345961" h="1258474">
                <a:moveTo>
                  <a:pt x="0" y="0"/>
                </a:moveTo>
                <a:lnTo>
                  <a:pt x="1345961" y="0"/>
                </a:lnTo>
                <a:lnTo>
                  <a:pt x="1345961" y="1258474"/>
                </a:lnTo>
                <a:lnTo>
                  <a:pt x="0" y="12584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5" name="Freeform 25"/>
          <p:cNvSpPr/>
          <p:nvPr/>
        </p:nvSpPr>
        <p:spPr>
          <a:xfrm>
            <a:off x="1028700" y="7467600"/>
            <a:ext cx="1258474" cy="1258474"/>
          </a:xfrm>
          <a:custGeom>
            <a:avLst/>
            <a:gdLst/>
            <a:ahLst/>
            <a:cxnLst/>
            <a:rect l="l" t="t" r="r" b="b"/>
            <a:pathLst>
              <a:path w="1258474" h="1258474">
                <a:moveTo>
                  <a:pt x="0" y="0"/>
                </a:moveTo>
                <a:lnTo>
                  <a:pt x="1258474" y="0"/>
                </a:lnTo>
                <a:lnTo>
                  <a:pt x="1258474" y="1258474"/>
                </a:lnTo>
                <a:lnTo>
                  <a:pt x="0" y="12584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a:p>
        </p:txBody>
      </p:sp>
      <p:sp>
        <p:nvSpPr>
          <p:cNvPr id="26" name="TextBox 26"/>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27" name="TextBox 27"/>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Learning Objectives</a:t>
            </a:r>
          </a:p>
        </p:txBody>
      </p:sp>
      <p:sp>
        <p:nvSpPr>
          <p:cNvPr id="28" name="TextBox 28"/>
          <p:cNvSpPr txBox="1"/>
          <p:nvPr/>
        </p:nvSpPr>
        <p:spPr>
          <a:xfrm>
            <a:off x="4786338" y="3215910"/>
            <a:ext cx="12122398" cy="5227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Learn about greenwashing</a:t>
            </a:r>
          </a:p>
        </p:txBody>
      </p:sp>
      <p:sp>
        <p:nvSpPr>
          <p:cNvPr id="29" name="TextBox 29"/>
          <p:cNvSpPr txBox="1"/>
          <p:nvPr/>
        </p:nvSpPr>
        <p:spPr>
          <a:xfrm>
            <a:off x="4786338" y="4802464"/>
            <a:ext cx="12122398" cy="5227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Identify concrete examples of greenwashing</a:t>
            </a:r>
          </a:p>
        </p:txBody>
      </p:sp>
      <p:sp>
        <p:nvSpPr>
          <p:cNvPr id="30" name="TextBox 30"/>
          <p:cNvSpPr txBox="1"/>
          <p:nvPr/>
        </p:nvSpPr>
        <p:spPr>
          <a:xfrm>
            <a:off x="4786338" y="6122319"/>
            <a:ext cx="12122398" cy="10561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Learn about what the EU is doing to prevent this and how you can combact such practices</a:t>
            </a:r>
          </a:p>
        </p:txBody>
      </p:sp>
      <p:sp>
        <p:nvSpPr>
          <p:cNvPr id="31" name="TextBox 31"/>
          <p:cNvSpPr txBox="1"/>
          <p:nvPr/>
        </p:nvSpPr>
        <p:spPr>
          <a:xfrm>
            <a:off x="4786338" y="7976010"/>
            <a:ext cx="12122398" cy="5227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Any other country specific learning points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724726" y="6072135"/>
            <a:ext cx="12838548" cy="2259527"/>
            <a:chOff x="0" y="0"/>
            <a:chExt cx="3381346" cy="595102"/>
          </a:xfrm>
        </p:grpSpPr>
        <p:sp>
          <p:nvSpPr>
            <p:cNvPr id="7" name="Freeform 7"/>
            <p:cNvSpPr/>
            <p:nvPr/>
          </p:nvSpPr>
          <p:spPr>
            <a:xfrm>
              <a:off x="0" y="0"/>
              <a:ext cx="3381346" cy="595102"/>
            </a:xfrm>
            <a:custGeom>
              <a:avLst/>
              <a:gdLst/>
              <a:ahLst/>
              <a:cxnLst/>
              <a:rect l="l" t="t" r="r" b="b"/>
              <a:pathLst>
                <a:path w="3381346" h="595102">
                  <a:moveTo>
                    <a:pt x="30754" y="0"/>
                  </a:moveTo>
                  <a:lnTo>
                    <a:pt x="3350592" y="0"/>
                  </a:lnTo>
                  <a:cubicBezTo>
                    <a:pt x="3358748" y="0"/>
                    <a:pt x="3366571" y="3240"/>
                    <a:pt x="3372338" y="9008"/>
                  </a:cubicBezTo>
                  <a:cubicBezTo>
                    <a:pt x="3378106" y="14775"/>
                    <a:pt x="3381346" y="22598"/>
                    <a:pt x="3381346" y="30754"/>
                  </a:cubicBezTo>
                  <a:lnTo>
                    <a:pt x="3381346" y="564348"/>
                  </a:lnTo>
                  <a:cubicBezTo>
                    <a:pt x="3381346" y="572504"/>
                    <a:pt x="3378106" y="580327"/>
                    <a:pt x="3372338" y="586094"/>
                  </a:cubicBezTo>
                  <a:cubicBezTo>
                    <a:pt x="3366571" y="591862"/>
                    <a:pt x="3358748" y="595102"/>
                    <a:pt x="3350592" y="595102"/>
                  </a:cubicBezTo>
                  <a:lnTo>
                    <a:pt x="30754" y="595102"/>
                  </a:lnTo>
                  <a:cubicBezTo>
                    <a:pt x="22598" y="595102"/>
                    <a:pt x="14775" y="591862"/>
                    <a:pt x="9008" y="586094"/>
                  </a:cubicBezTo>
                  <a:cubicBezTo>
                    <a:pt x="3240" y="580327"/>
                    <a:pt x="0" y="572504"/>
                    <a:pt x="0" y="564348"/>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724726" y="3138600"/>
            <a:ext cx="12838548" cy="1647660"/>
            <a:chOff x="0" y="0"/>
            <a:chExt cx="3381346" cy="433952"/>
          </a:xfrm>
        </p:grpSpPr>
        <p:sp>
          <p:nvSpPr>
            <p:cNvPr id="10" name="Freeform 10"/>
            <p:cNvSpPr/>
            <p:nvPr/>
          </p:nvSpPr>
          <p:spPr>
            <a:xfrm>
              <a:off x="0" y="0"/>
              <a:ext cx="3381346" cy="433952"/>
            </a:xfrm>
            <a:custGeom>
              <a:avLst/>
              <a:gdLst/>
              <a:ahLst/>
              <a:cxnLst/>
              <a:rect l="l" t="t" r="r" b="b"/>
              <a:pathLst>
                <a:path w="3381346" h="433952">
                  <a:moveTo>
                    <a:pt x="30754" y="0"/>
                  </a:moveTo>
                  <a:lnTo>
                    <a:pt x="3350592" y="0"/>
                  </a:lnTo>
                  <a:cubicBezTo>
                    <a:pt x="3358748" y="0"/>
                    <a:pt x="3366571" y="3240"/>
                    <a:pt x="3372338" y="9008"/>
                  </a:cubicBezTo>
                  <a:cubicBezTo>
                    <a:pt x="3378106" y="14775"/>
                    <a:pt x="3381346" y="22598"/>
                    <a:pt x="3381346" y="30754"/>
                  </a:cubicBezTo>
                  <a:lnTo>
                    <a:pt x="3381346" y="403197"/>
                  </a:lnTo>
                  <a:cubicBezTo>
                    <a:pt x="3381346" y="411354"/>
                    <a:pt x="3378106" y="419176"/>
                    <a:pt x="3372338" y="424944"/>
                  </a:cubicBezTo>
                  <a:cubicBezTo>
                    <a:pt x="3366571" y="430711"/>
                    <a:pt x="3358748" y="433952"/>
                    <a:pt x="3350592" y="433952"/>
                  </a:cubicBezTo>
                  <a:lnTo>
                    <a:pt x="30754" y="433952"/>
                  </a:lnTo>
                  <a:cubicBezTo>
                    <a:pt x="22598" y="433952"/>
                    <a:pt x="14775" y="430711"/>
                    <a:pt x="9008" y="424944"/>
                  </a:cubicBezTo>
                  <a:cubicBezTo>
                    <a:pt x="3240" y="419176"/>
                    <a:pt x="0" y="411354"/>
                    <a:pt x="0" y="40319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6" name="TextBox 16"/>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Greenwashing</a:t>
            </a:r>
          </a:p>
        </p:txBody>
      </p:sp>
      <p:sp>
        <p:nvSpPr>
          <p:cNvPr id="18" name="TextBox 18"/>
          <p:cNvSpPr txBox="1"/>
          <p:nvPr/>
        </p:nvSpPr>
        <p:spPr>
          <a:xfrm>
            <a:off x="2905247" y="3350040"/>
            <a:ext cx="12671907" cy="1124988"/>
          </a:xfrm>
          <a:prstGeom prst="rect">
            <a:avLst/>
          </a:prstGeom>
        </p:spPr>
        <p:txBody>
          <a:bodyPr lIns="0" tIns="0" rIns="0" bIns="0" rtlCol="0" anchor="t">
            <a:spAutoFit/>
          </a:bodyPr>
          <a:lstStyle/>
          <a:p>
            <a:pPr algn="ctr">
              <a:lnSpc>
                <a:spcPts val="4525"/>
              </a:lnSpc>
            </a:pPr>
            <a:r>
              <a:rPr lang="en-US" sz="3232" dirty="0">
                <a:solidFill>
                  <a:srgbClr val="FFFFFF"/>
                </a:solidFill>
                <a:latin typeface="Eastman Grotesque Bold"/>
              </a:rPr>
              <a:t>Greenwashing </a:t>
            </a:r>
            <a:r>
              <a:rPr lang="en-US" sz="3232" dirty="0">
                <a:solidFill>
                  <a:srgbClr val="FFFFFF"/>
                </a:solidFill>
                <a:latin typeface="Eastman Grotesque"/>
              </a:rPr>
              <a:t>are misleading claims that portray products and services as having a positive effect when in fact they do not.</a:t>
            </a:r>
          </a:p>
        </p:txBody>
      </p:sp>
      <p:sp>
        <p:nvSpPr>
          <p:cNvPr id="19" name="TextBox 19"/>
          <p:cNvSpPr txBox="1"/>
          <p:nvPr/>
        </p:nvSpPr>
        <p:spPr>
          <a:xfrm>
            <a:off x="2905247" y="6334976"/>
            <a:ext cx="12671907" cy="1702069"/>
          </a:xfrm>
          <a:prstGeom prst="rect">
            <a:avLst/>
          </a:prstGeom>
        </p:spPr>
        <p:txBody>
          <a:bodyPr lIns="0" tIns="0" rIns="0" bIns="0" rtlCol="0" anchor="t">
            <a:spAutoFit/>
          </a:bodyPr>
          <a:lstStyle/>
          <a:p>
            <a:pPr>
              <a:lnSpc>
                <a:spcPts val="4525"/>
              </a:lnSpc>
            </a:pPr>
            <a:r>
              <a:rPr lang="en-US" sz="3232" dirty="0">
                <a:solidFill>
                  <a:srgbClr val="FFFFFF"/>
                </a:solidFill>
                <a:latin typeface="Eastman Grotesque"/>
              </a:rPr>
              <a:t>This can occur within sustainability-related claims that are communicated to end users, for example regulatory documents like Key Investor Document, prospectuses, management reports etc.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3247947" y="4220316"/>
            <a:ext cx="11853933" cy="1661032"/>
            <a:chOff x="0" y="0"/>
            <a:chExt cx="3381346" cy="473811"/>
          </a:xfrm>
        </p:grpSpPr>
        <p:sp>
          <p:nvSpPr>
            <p:cNvPr id="4" name="Freeform 4"/>
            <p:cNvSpPr/>
            <p:nvPr/>
          </p:nvSpPr>
          <p:spPr>
            <a:xfrm>
              <a:off x="0" y="0"/>
              <a:ext cx="3381346" cy="473811"/>
            </a:xfrm>
            <a:custGeom>
              <a:avLst/>
              <a:gdLst/>
              <a:ahLst/>
              <a:cxnLst/>
              <a:rect l="l" t="t" r="r" b="b"/>
              <a:pathLst>
                <a:path w="3381346" h="473811">
                  <a:moveTo>
                    <a:pt x="33309" y="0"/>
                  </a:moveTo>
                  <a:lnTo>
                    <a:pt x="3348038" y="0"/>
                  </a:lnTo>
                  <a:cubicBezTo>
                    <a:pt x="3366433" y="0"/>
                    <a:pt x="3381346" y="14913"/>
                    <a:pt x="3381346" y="33309"/>
                  </a:cubicBezTo>
                  <a:lnTo>
                    <a:pt x="3381346" y="440502"/>
                  </a:lnTo>
                  <a:cubicBezTo>
                    <a:pt x="3381346" y="449336"/>
                    <a:pt x="3377837" y="457809"/>
                    <a:pt x="3371590" y="464055"/>
                  </a:cubicBezTo>
                  <a:cubicBezTo>
                    <a:pt x="3365343" y="470302"/>
                    <a:pt x="3356871" y="473811"/>
                    <a:pt x="3348038" y="473811"/>
                  </a:cubicBezTo>
                  <a:lnTo>
                    <a:pt x="33309" y="473811"/>
                  </a:lnTo>
                  <a:cubicBezTo>
                    <a:pt x="14913" y="473811"/>
                    <a:pt x="0" y="458898"/>
                    <a:pt x="0" y="440502"/>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0" y="9436511"/>
            <a:ext cx="18288000" cy="850489"/>
            <a:chOff x="0" y="0"/>
            <a:chExt cx="4816593" cy="223997"/>
          </a:xfrm>
        </p:grpSpPr>
        <p:sp>
          <p:nvSpPr>
            <p:cNvPr id="10" name="Freeform 10"/>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3" name="TextBox 13"/>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grpSp>
        <p:nvGrpSpPr>
          <p:cNvPr id="14" name="Group 14"/>
          <p:cNvGrpSpPr/>
          <p:nvPr/>
        </p:nvGrpSpPr>
        <p:grpSpPr>
          <a:xfrm>
            <a:off x="3191537" y="5938498"/>
            <a:ext cx="11853933" cy="1365218"/>
            <a:chOff x="0" y="0"/>
            <a:chExt cx="3381346" cy="389430"/>
          </a:xfrm>
        </p:grpSpPr>
        <p:sp>
          <p:nvSpPr>
            <p:cNvPr id="15" name="Freeform 15"/>
            <p:cNvSpPr/>
            <p:nvPr/>
          </p:nvSpPr>
          <p:spPr>
            <a:xfrm>
              <a:off x="0" y="0"/>
              <a:ext cx="3381346" cy="389430"/>
            </a:xfrm>
            <a:custGeom>
              <a:avLst/>
              <a:gdLst/>
              <a:ahLst/>
              <a:cxnLst/>
              <a:rect l="l" t="t" r="r" b="b"/>
              <a:pathLst>
                <a:path w="3381346" h="389430">
                  <a:moveTo>
                    <a:pt x="33309" y="0"/>
                  </a:moveTo>
                  <a:lnTo>
                    <a:pt x="3348038" y="0"/>
                  </a:lnTo>
                  <a:cubicBezTo>
                    <a:pt x="3366433" y="0"/>
                    <a:pt x="3381346" y="14913"/>
                    <a:pt x="3381346" y="33309"/>
                  </a:cubicBezTo>
                  <a:lnTo>
                    <a:pt x="3381346" y="356121"/>
                  </a:lnTo>
                  <a:cubicBezTo>
                    <a:pt x="3381346" y="364955"/>
                    <a:pt x="3377837" y="373427"/>
                    <a:pt x="3371590" y="379674"/>
                  </a:cubicBezTo>
                  <a:cubicBezTo>
                    <a:pt x="3365343" y="385920"/>
                    <a:pt x="3356871" y="389430"/>
                    <a:pt x="3348038" y="389430"/>
                  </a:cubicBezTo>
                  <a:lnTo>
                    <a:pt x="33309" y="389430"/>
                  </a:lnTo>
                  <a:cubicBezTo>
                    <a:pt x="24475" y="389430"/>
                    <a:pt x="16002" y="385920"/>
                    <a:pt x="9756" y="379674"/>
                  </a:cubicBezTo>
                  <a:cubicBezTo>
                    <a:pt x="3509" y="373427"/>
                    <a:pt x="0" y="364955"/>
                    <a:pt x="0" y="356121"/>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Examples of Greenwashing</a:t>
            </a:r>
          </a:p>
        </p:txBody>
      </p:sp>
      <p:grpSp>
        <p:nvGrpSpPr>
          <p:cNvPr id="18" name="Group 18"/>
          <p:cNvGrpSpPr/>
          <p:nvPr/>
        </p:nvGrpSpPr>
        <p:grpSpPr>
          <a:xfrm>
            <a:off x="3217034" y="2767699"/>
            <a:ext cx="11853933" cy="1395467"/>
            <a:chOff x="0" y="0"/>
            <a:chExt cx="3381346" cy="398058"/>
          </a:xfrm>
        </p:grpSpPr>
        <p:sp>
          <p:nvSpPr>
            <p:cNvPr id="19" name="Freeform 19"/>
            <p:cNvSpPr/>
            <p:nvPr/>
          </p:nvSpPr>
          <p:spPr>
            <a:xfrm>
              <a:off x="0" y="0"/>
              <a:ext cx="3381346" cy="398058"/>
            </a:xfrm>
            <a:custGeom>
              <a:avLst/>
              <a:gdLst/>
              <a:ahLst/>
              <a:cxnLst/>
              <a:rect l="l" t="t" r="r" b="b"/>
              <a:pathLst>
                <a:path w="3381346" h="398058">
                  <a:moveTo>
                    <a:pt x="33309" y="0"/>
                  </a:moveTo>
                  <a:lnTo>
                    <a:pt x="3348038" y="0"/>
                  </a:lnTo>
                  <a:cubicBezTo>
                    <a:pt x="3366433" y="0"/>
                    <a:pt x="3381346" y="14913"/>
                    <a:pt x="3381346" y="33309"/>
                  </a:cubicBezTo>
                  <a:lnTo>
                    <a:pt x="3381346" y="364750"/>
                  </a:lnTo>
                  <a:cubicBezTo>
                    <a:pt x="3381346" y="373584"/>
                    <a:pt x="3377837" y="382056"/>
                    <a:pt x="3371590" y="388302"/>
                  </a:cubicBezTo>
                  <a:cubicBezTo>
                    <a:pt x="3365343" y="394549"/>
                    <a:pt x="3356871" y="398058"/>
                    <a:pt x="3348038" y="398058"/>
                  </a:cubicBezTo>
                  <a:lnTo>
                    <a:pt x="33309" y="398058"/>
                  </a:lnTo>
                  <a:cubicBezTo>
                    <a:pt x="14913" y="398058"/>
                    <a:pt x="0" y="383146"/>
                    <a:pt x="0" y="364750"/>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3160623" y="2909204"/>
            <a:ext cx="11966754" cy="1520662"/>
          </a:xfrm>
          <a:prstGeom prst="rect">
            <a:avLst/>
          </a:prstGeom>
        </p:spPr>
        <p:txBody>
          <a:bodyPr lIns="0" tIns="0" rIns="0" bIns="0" rtlCol="0" anchor="t">
            <a:spAutoFit/>
          </a:bodyPr>
          <a:lstStyle/>
          <a:p>
            <a:pPr algn="ctr">
              <a:lnSpc>
                <a:spcPts val="4241"/>
              </a:lnSpc>
            </a:pPr>
            <a:r>
              <a:rPr lang="en-US" sz="3029">
                <a:solidFill>
                  <a:srgbClr val="FFFFFF"/>
                </a:solidFill>
                <a:latin typeface="Eastman Grotesque Bold"/>
              </a:rPr>
              <a:t>Omission of information </a:t>
            </a:r>
          </a:p>
          <a:p>
            <a:pPr algn="ctr">
              <a:lnSpc>
                <a:spcPts val="3401"/>
              </a:lnSpc>
            </a:pPr>
            <a:r>
              <a:rPr lang="en-US" sz="2429">
                <a:solidFill>
                  <a:srgbClr val="FFFFFF"/>
                </a:solidFill>
                <a:latin typeface="Eastman Grotesque"/>
              </a:rPr>
              <a:t>i.e. 'green' funds that also invest in oil and gas</a:t>
            </a:r>
          </a:p>
          <a:p>
            <a:pPr>
              <a:lnSpc>
                <a:spcPts val="4525"/>
              </a:lnSpc>
            </a:pPr>
            <a:endParaRPr lang="en-US" sz="2429">
              <a:solidFill>
                <a:srgbClr val="FFFFFF"/>
              </a:solidFill>
              <a:latin typeface="Eastman Grotesque"/>
            </a:endParaRPr>
          </a:p>
        </p:txBody>
      </p:sp>
      <p:sp>
        <p:nvSpPr>
          <p:cNvPr id="22" name="TextBox 22"/>
          <p:cNvSpPr txBox="1"/>
          <p:nvPr/>
        </p:nvSpPr>
        <p:spPr>
          <a:xfrm>
            <a:off x="3217034" y="4282881"/>
            <a:ext cx="11966754" cy="1949251"/>
          </a:xfrm>
          <a:prstGeom prst="rect">
            <a:avLst/>
          </a:prstGeom>
        </p:spPr>
        <p:txBody>
          <a:bodyPr lIns="0" tIns="0" rIns="0" bIns="0" rtlCol="0" anchor="t">
            <a:spAutoFit/>
          </a:bodyPr>
          <a:lstStyle/>
          <a:p>
            <a:pPr algn="ctr">
              <a:lnSpc>
                <a:spcPts val="4245"/>
              </a:lnSpc>
            </a:pPr>
            <a:r>
              <a:rPr lang="en-US" sz="3032">
                <a:solidFill>
                  <a:srgbClr val="FFFFFF"/>
                </a:solidFill>
                <a:latin typeface="Eastman Grotesque Bold"/>
              </a:rPr>
              <a:t>Using misleading in-house ESG ratings </a:t>
            </a:r>
          </a:p>
          <a:p>
            <a:pPr algn="ctr">
              <a:lnSpc>
                <a:spcPts val="3405"/>
              </a:lnSpc>
            </a:pPr>
            <a:r>
              <a:rPr lang="en-US" sz="2432">
                <a:solidFill>
                  <a:srgbClr val="FFFFFF"/>
                </a:solidFill>
                <a:latin typeface="Eastman Grotesque"/>
              </a:rPr>
              <a:t>i.e. an 'ecology' 'best in class' fund that does not explain how they measure the attainment of environmental objectives</a:t>
            </a:r>
          </a:p>
          <a:p>
            <a:pPr>
              <a:lnSpc>
                <a:spcPts val="4525"/>
              </a:lnSpc>
            </a:pPr>
            <a:endParaRPr lang="en-US" sz="2432">
              <a:solidFill>
                <a:srgbClr val="FFFFFF"/>
              </a:solidFill>
              <a:latin typeface="Eastman Grotesque"/>
            </a:endParaRPr>
          </a:p>
        </p:txBody>
      </p:sp>
      <p:sp>
        <p:nvSpPr>
          <p:cNvPr id="23" name="TextBox 23"/>
          <p:cNvSpPr txBox="1"/>
          <p:nvPr/>
        </p:nvSpPr>
        <p:spPr>
          <a:xfrm>
            <a:off x="3135126" y="6060682"/>
            <a:ext cx="11966754" cy="1520662"/>
          </a:xfrm>
          <a:prstGeom prst="rect">
            <a:avLst/>
          </a:prstGeom>
        </p:spPr>
        <p:txBody>
          <a:bodyPr lIns="0" tIns="0" rIns="0" bIns="0" rtlCol="0" anchor="t">
            <a:spAutoFit/>
          </a:bodyPr>
          <a:lstStyle/>
          <a:p>
            <a:pPr algn="ctr">
              <a:lnSpc>
                <a:spcPts val="4241"/>
              </a:lnSpc>
            </a:pPr>
            <a:r>
              <a:rPr lang="en-US" sz="3029">
                <a:solidFill>
                  <a:srgbClr val="FFFFFF"/>
                </a:solidFill>
                <a:latin typeface="Eastman Grotesque Bold"/>
              </a:rPr>
              <a:t>Misleading advertisement</a:t>
            </a:r>
          </a:p>
          <a:p>
            <a:pPr algn="ctr">
              <a:lnSpc>
                <a:spcPts val="3401"/>
              </a:lnSpc>
            </a:pPr>
            <a:r>
              <a:rPr lang="en-US" sz="2429">
                <a:solidFill>
                  <a:srgbClr val="FFFFFF"/>
                </a:solidFill>
                <a:latin typeface="Eastman Grotesque"/>
              </a:rPr>
              <a:t>i.e. excessive imagery of solar panels, green technology on a fund's website </a:t>
            </a:r>
          </a:p>
          <a:p>
            <a:pPr>
              <a:lnSpc>
                <a:spcPts val="4525"/>
              </a:lnSpc>
            </a:pPr>
            <a:endParaRPr lang="en-US" sz="2429">
              <a:solidFill>
                <a:srgbClr val="FFFFFF"/>
              </a:solidFill>
              <a:latin typeface="Eastman Grotesque"/>
            </a:endParaRPr>
          </a:p>
        </p:txBody>
      </p:sp>
      <p:grpSp>
        <p:nvGrpSpPr>
          <p:cNvPr id="24" name="Group 24"/>
          <p:cNvGrpSpPr/>
          <p:nvPr/>
        </p:nvGrpSpPr>
        <p:grpSpPr>
          <a:xfrm>
            <a:off x="3242531" y="7380593"/>
            <a:ext cx="11853933" cy="1877707"/>
            <a:chOff x="0" y="0"/>
            <a:chExt cx="3381346" cy="535618"/>
          </a:xfrm>
        </p:grpSpPr>
        <p:sp>
          <p:nvSpPr>
            <p:cNvPr id="25" name="Freeform 25"/>
            <p:cNvSpPr/>
            <p:nvPr/>
          </p:nvSpPr>
          <p:spPr>
            <a:xfrm>
              <a:off x="0" y="0"/>
              <a:ext cx="3381346" cy="535618"/>
            </a:xfrm>
            <a:custGeom>
              <a:avLst/>
              <a:gdLst/>
              <a:ahLst/>
              <a:cxnLst/>
              <a:rect l="l" t="t" r="r" b="b"/>
              <a:pathLst>
                <a:path w="3381346" h="535618">
                  <a:moveTo>
                    <a:pt x="33309" y="0"/>
                  </a:moveTo>
                  <a:lnTo>
                    <a:pt x="3348038" y="0"/>
                  </a:lnTo>
                  <a:cubicBezTo>
                    <a:pt x="3366433" y="0"/>
                    <a:pt x="3381346" y="14913"/>
                    <a:pt x="3381346" y="33309"/>
                  </a:cubicBezTo>
                  <a:lnTo>
                    <a:pt x="3381346" y="502309"/>
                  </a:lnTo>
                  <a:cubicBezTo>
                    <a:pt x="3381346" y="511143"/>
                    <a:pt x="3377837" y="519615"/>
                    <a:pt x="3371590" y="525862"/>
                  </a:cubicBezTo>
                  <a:cubicBezTo>
                    <a:pt x="3365343" y="532108"/>
                    <a:pt x="3356871" y="535618"/>
                    <a:pt x="3348038" y="535618"/>
                  </a:cubicBezTo>
                  <a:lnTo>
                    <a:pt x="33309" y="535618"/>
                  </a:lnTo>
                  <a:cubicBezTo>
                    <a:pt x="14913" y="535618"/>
                    <a:pt x="0" y="520705"/>
                    <a:pt x="0" y="502309"/>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3434801" y="7571819"/>
            <a:ext cx="11531218" cy="1949287"/>
          </a:xfrm>
          <a:prstGeom prst="rect">
            <a:avLst/>
          </a:prstGeom>
        </p:spPr>
        <p:txBody>
          <a:bodyPr lIns="0" tIns="0" rIns="0" bIns="0" rtlCol="0" anchor="t">
            <a:spAutoFit/>
          </a:bodyPr>
          <a:lstStyle/>
          <a:p>
            <a:pPr algn="ctr">
              <a:lnSpc>
                <a:spcPts val="4241"/>
              </a:lnSpc>
            </a:pPr>
            <a:r>
              <a:rPr lang="en-US" sz="3029" dirty="0">
                <a:solidFill>
                  <a:srgbClr val="FFFFFF"/>
                </a:solidFill>
                <a:latin typeface="Eastman Grotesque Bold"/>
              </a:rPr>
              <a:t>Non-binding commitments</a:t>
            </a:r>
          </a:p>
          <a:p>
            <a:pPr algn="ctr">
              <a:lnSpc>
                <a:spcPts val="3401"/>
              </a:lnSpc>
            </a:pPr>
            <a:r>
              <a:rPr lang="en-US" sz="2429" dirty="0">
                <a:solidFill>
                  <a:srgbClr val="FFFFFF"/>
                </a:solidFill>
                <a:latin typeface="Eastman Grotesque"/>
              </a:rPr>
              <a:t>i.e. a fund claims that an investor can achieve a positive effect on their CO2 emissions which depends on the amount they invested</a:t>
            </a:r>
          </a:p>
          <a:p>
            <a:pPr>
              <a:lnSpc>
                <a:spcPts val="4525"/>
              </a:lnSpc>
            </a:pPr>
            <a:endParaRPr lang="en-US" sz="2429" dirty="0">
              <a:solidFill>
                <a:srgbClr val="FFFFFF"/>
              </a:solidFill>
              <a:latin typeface="Eastman Grotesq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609264"/>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0" name="TextBox 10"/>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1" name="TextBox 11"/>
          <p:cNvSpPr txBox="1"/>
          <p:nvPr/>
        </p:nvSpPr>
        <p:spPr>
          <a:xfrm>
            <a:off x="1293293" y="109267"/>
            <a:ext cx="15701414" cy="2414272"/>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European action against greenwashing</a:t>
            </a:r>
          </a:p>
        </p:txBody>
      </p:sp>
      <p:sp>
        <p:nvSpPr>
          <p:cNvPr id="12" name="TextBox 12"/>
          <p:cNvSpPr txBox="1"/>
          <p:nvPr/>
        </p:nvSpPr>
        <p:spPr>
          <a:xfrm>
            <a:off x="2528411" y="3049512"/>
            <a:ext cx="13231177" cy="1180465"/>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The EU aims to introduce rules that make environmental claims </a:t>
            </a:r>
          </a:p>
          <a:p>
            <a:pPr algn="ctr">
              <a:lnSpc>
                <a:spcPts val="4759"/>
              </a:lnSpc>
            </a:pPr>
            <a:r>
              <a:rPr lang="en-US" sz="3399">
                <a:solidFill>
                  <a:srgbClr val="FFFFFF"/>
                </a:solidFill>
                <a:latin typeface="Canva Sans"/>
              </a:rPr>
              <a:t>reliable, comparable and verifiable</a:t>
            </a:r>
          </a:p>
        </p:txBody>
      </p:sp>
      <p:sp>
        <p:nvSpPr>
          <p:cNvPr id="13" name="TextBox 13"/>
          <p:cNvSpPr txBox="1"/>
          <p:nvPr/>
        </p:nvSpPr>
        <p:spPr>
          <a:xfrm>
            <a:off x="5811123" y="4574975"/>
            <a:ext cx="6665754" cy="627063"/>
          </a:xfrm>
          <a:prstGeom prst="rect">
            <a:avLst/>
          </a:prstGeom>
        </p:spPr>
        <p:txBody>
          <a:bodyPr lIns="0" tIns="0" rIns="0" bIns="0" rtlCol="0" anchor="t">
            <a:spAutoFit/>
          </a:bodyPr>
          <a:lstStyle/>
          <a:p>
            <a:pPr algn="ctr">
              <a:lnSpc>
                <a:spcPts val="5040"/>
              </a:lnSpc>
            </a:pPr>
            <a:r>
              <a:rPr lang="en-US" sz="3600">
                <a:solidFill>
                  <a:srgbClr val="FFFFFF"/>
                </a:solidFill>
                <a:latin typeface="Eastman Grotesque Bold"/>
              </a:rPr>
              <a:t>As a retail investor you should:</a:t>
            </a:r>
          </a:p>
        </p:txBody>
      </p:sp>
      <p:grpSp>
        <p:nvGrpSpPr>
          <p:cNvPr id="14" name="Group 14"/>
          <p:cNvGrpSpPr/>
          <p:nvPr/>
        </p:nvGrpSpPr>
        <p:grpSpPr>
          <a:xfrm>
            <a:off x="5493488" y="5392537"/>
            <a:ext cx="7301025" cy="735109"/>
            <a:chOff x="0" y="0"/>
            <a:chExt cx="1922904" cy="193609"/>
          </a:xfrm>
        </p:grpSpPr>
        <p:sp>
          <p:nvSpPr>
            <p:cNvPr id="15" name="Freeform 15"/>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493488" y="6318146"/>
            <a:ext cx="7301025" cy="735109"/>
            <a:chOff x="0" y="0"/>
            <a:chExt cx="1922904" cy="193609"/>
          </a:xfrm>
        </p:grpSpPr>
        <p:sp>
          <p:nvSpPr>
            <p:cNvPr id="18" name="Freeform 18"/>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493488" y="7243755"/>
            <a:ext cx="7301025" cy="735109"/>
            <a:chOff x="0" y="0"/>
            <a:chExt cx="1922904" cy="193609"/>
          </a:xfrm>
        </p:grpSpPr>
        <p:sp>
          <p:nvSpPr>
            <p:cNvPr id="21" name="Freeform 21"/>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5493488" y="8169364"/>
            <a:ext cx="7301025" cy="735109"/>
            <a:chOff x="0" y="0"/>
            <a:chExt cx="1922904" cy="193609"/>
          </a:xfrm>
        </p:grpSpPr>
        <p:sp>
          <p:nvSpPr>
            <p:cNvPr id="24" name="Freeform 24"/>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5493488" y="5552971"/>
            <a:ext cx="7301025" cy="422275"/>
          </a:xfrm>
          <a:prstGeom prst="rect">
            <a:avLst/>
          </a:prstGeom>
        </p:spPr>
        <p:txBody>
          <a:bodyPr lIns="0" tIns="0" rIns="0" bIns="0" rtlCol="0" anchor="t">
            <a:spAutoFit/>
          </a:bodyPr>
          <a:lstStyle/>
          <a:p>
            <a:pPr algn="ctr">
              <a:lnSpc>
                <a:spcPts val="3499"/>
              </a:lnSpc>
            </a:pPr>
            <a:r>
              <a:rPr lang="en-US" sz="2499">
                <a:solidFill>
                  <a:srgbClr val="FFFFFF"/>
                </a:solidFill>
                <a:latin typeface="Canva Sans"/>
              </a:rPr>
              <a:t>Keep an eye out for immeasurable terms</a:t>
            </a:r>
          </a:p>
        </p:txBody>
      </p:sp>
      <p:sp>
        <p:nvSpPr>
          <p:cNvPr id="27" name="TextBox 27"/>
          <p:cNvSpPr txBox="1"/>
          <p:nvPr/>
        </p:nvSpPr>
        <p:spPr>
          <a:xfrm>
            <a:off x="5628084" y="6450751"/>
            <a:ext cx="7097316" cy="422275"/>
          </a:xfrm>
          <a:prstGeom prst="rect">
            <a:avLst/>
          </a:prstGeom>
        </p:spPr>
        <p:txBody>
          <a:bodyPr wrap="square" lIns="0" tIns="0" rIns="0" bIns="0" rtlCol="0" anchor="t">
            <a:spAutoFit/>
          </a:bodyPr>
          <a:lstStyle/>
          <a:p>
            <a:pPr algn="ctr">
              <a:lnSpc>
                <a:spcPts val="3499"/>
              </a:lnSpc>
            </a:pPr>
            <a:r>
              <a:rPr lang="en-US" sz="2499" dirty="0">
                <a:solidFill>
                  <a:srgbClr val="FFFFFF"/>
                </a:solidFill>
                <a:latin typeface="Canva Sans"/>
              </a:rPr>
              <a:t>Look for labels/benchmarks from third parties</a:t>
            </a:r>
          </a:p>
        </p:txBody>
      </p:sp>
      <p:sp>
        <p:nvSpPr>
          <p:cNvPr id="28" name="TextBox 28"/>
          <p:cNvSpPr txBox="1"/>
          <p:nvPr/>
        </p:nvSpPr>
        <p:spPr>
          <a:xfrm>
            <a:off x="6082586" y="7376360"/>
            <a:ext cx="6185614" cy="422275"/>
          </a:xfrm>
          <a:prstGeom prst="rect">
            <a:avLst/>
          </a:prstGeom>
        </p:spPr>
        <p:txBody>
          <a:bodyPr wrap="square" lIns="0" tIns="0" rIns="0" bIns="0" rtlCol="0" anchor="t">
            <a:spAutoFit/>
          </a:bodyPr>
          <a:lstStyle/>
          <a:p>
            <a:pPr algn="ctr">
              <a:lnSpc>
                <a:spcPts val="3499"/>
              </a:lnSpc>
            </a:pPr>
            <a:r>
              <a:rPr lang="en-US" sz="2499" dirty="0">
                <a:solidFill>
                  <a:srgbClr val="FFFFFF"/>
                </a:solidFill>
                <a:latin typeface="Canva Sans"/>
              </a:rPr>
              <a:t>Conduct research using reliable sources</a:t>
            </a:r>
          </a:p>
        </p:txBody>
      </p:sp>
      <p:sp>
        <p:nvSpPr>
          <p:cNvPr id="29" name="TextBox 29"/>
          <p:cNvSpPr txBox="1"/>
          <p:nvPr/>
        </p:nvSpPr>
        <p:spPr>
          <a:xfrm>
            <a:off x="6631623" y="8274139"/>
            <a:ext cx="5103177" cy="422275"/>
          </a:xfrm>
          <a:prstGeom prst="rect">
            <a:avLst/>
          </a:prstGeom>
        </p:spPr>
        <p:txBody>
          <a:bodyPr wrap="square" lIns="0" tIns="0" rIns="0" bIns="0" rtlCol="0" anchor="t">
            <a:spAutoFit/>
          </a:bodyPr>
          <a:lstStyle/>
          <a:p>
            <a:pPr algn="ctr">
              <a:lnSpc>
                <a:spcPts val="3499"/>
              </a:lnSpc>
            </a:pPr>
            <a:r>
              <a:rPr lang="en-US" sz="2499" dirty="0">
                <a:solidFill>
                  <a:srgbClr val="FFFFFF"/>
                </a:solidFill>
                <a:latin typeface="Canva Sans"/>
              </a:rPr>
              <a:t>Observe what the company does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60c09-1844-45b0-b4f1-cf53e6c3c76a">
      <Terms xmlns="http://schemas.microsoft.com/office/infopath/2007/PartnerControls"/>
    </lcf76f155ced4ddcb4097134ff3c332f>
    <TaxCatchAll xmlns="8e72f4a7-cae9-4e97-b541-2580a12d1989" xsi:nil="true"/>
  </documentManagement>
</p:properties>
</file>

<file path=customXml/itemProps1.xml><?xml version="1.0" encoding="utf-8"?>
<ds:datastoreItem xmlns:ds="http://schemas.openxmlformats.org/officeDocument/2006/customXml" ds:itemID="{9DF8496B-55E8-41F5-84C8-EAFB0277A515}"/>
</file>

<file path=customXml/itemProps2.xml><?xml version="1.0" encoding="utf-8"?>
<ds:datastoreItem xmlns:ds="http://schemas.openxmlformats.org/officeDocument/2006/customXml" ds:itemID="{B087167C-794E-492A-BC3B-3EA999606147}"/>
</file>

<file path=customXml/itemProps3.xml><?xml version="1.0" encoding="utf-8"?>
<ds:datastoreItem xmlns:ds="http://schemas.openxmlformats.org/officeDocument/2006/customXml" ds:itemID="{C4DB476F-58DE-4674-9925-5FD1D088A731}"/>
</file>

<file path=docProps/app.xml><?xml version="1.0" encoding="utf-8"?>
<Properties xmlns="http://schemas.openxmlformats.org/officeDocument/2006/extended-properties" xmlns:vt="http://schemas.openxmlformats.org/officeDocument/2006/docPropsVTypes">
  <TotalTime>5</TotalTime>
  <Words>376</Words>
  <Application>Microsoft Office PowerPoint</Application>
  <PresentationFormat>Custom</PresentationFormat>
  <Paragraphs>41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Canva Sans</vt:lpstr>
      <vt:lpstr>Arial</vt:lpstr>
      <vt:lpstr>Calibri</vt:lpstr>
      <vt:lpstr>Eastman Grotesque Bold</vt:lpstr>
      <vt:lpstr>Eastman Grotesque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dc:title>
  <dc:creator>Mariyan Nikolov</dc:creator>
  <cp:lastModifiedBy>Mariyan Nikolov</cp:lastModifiedBy>
  <cp:revision>3</cp:revision>
  <dcterms:created xsi:type="dcterms:W3CDTF">2006-08-16T00:00:00Z</dcterms:created>
  <dcterms:modified xsi:type="dcterms:W3CDTF">2023-07-26T11:12:28Z</dcterms:modified>
  <dc:identifier>DAFppS7PY0A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0x010100B5308A9776426D41840A8C2CCB15B3F3</vt:lpwstr>
  </property>
</Properties>
</file>