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htHl+yG+vKZqJs7UwEek+JklQn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993C68-7A23-4AF6-BD33-FD208856BFB2}">
  <a:tblStyle styleId="{AF993C68-7A23-4AF6-BD33-FD208856BFB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3" Type="http://schemas.openxmlformats.org/officeDocument/2006/relationships/presProps" Target="presProps.xml"/><Relationship Id="rId21" Type="http://schemas.openxmlformats.org/officeDocument/2006/relationships/customXml" Target="../customXml/item1.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0" Type="http://customschemas.google.com/relationships/presentationmetadata" Target="metadata"/><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1" Type="http://schemas.openxmlformats.org/officeDocument/2006/relationships/theme" Target="theme/theme1.xml"/><Relationship Id="rId6" Type="http://schemas.openxmlformats.org/officeDocument/2006/relationships/notesMaster" Target="notesMasters/notesMaster1.xml"/><Relationship Id="rId15" Type="http://schemas.openxmlformats.org/officeDocument/2006/relationships/slide" Target="slides/slide9.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9e5ba3ae6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9e5ba3ae60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eac50a7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Echantillon de 144 fonds français; 100 Mds € sous gestion</a:t>
            </a:r>
            <a:endParaRPr/>
          </a:p>
          <a:p>
            <a:pPr indent="0" lvl="0" marL="0" rtl="0" algn="l">
              <a:spcBef>
                <a:spcPts val="0"/>
              </a:spcBef>
              <a:spcAft>
                <a:spcPts val="0"/>
              </a:spcAft>
              <a:buNone/>
            </a:pPr>
            <a:r>
              <a:rPr lang="en-US"/>
              <a:t>Les fonds à thématique environnementale surpondèrent notamment les secteurs industrie (transport, matériel de production d’énergie renouvelable, raccordement et interconnexion électrique) et utilities (entreprises liées à l’énergie et à l’eau).</a:t>
            </a:r>
            <a:endParaRPr/>
          </a:p>
          <a:p>
            <a:pPr indent="0" lvl="0" marL="0" rtl="0" algn="l">
              <a:spcBef>
                <a:spcPts val="0"/>
              </a:spcBef>
              <a:spcAft>
                <a:spcPts val="0"/>
              </a:spcAft>
              <a:buNone/>
            </a:pPr>
            <a:r>
              <a:rPr lang="en-US"/>
              <a:t>Les fonds à thématique sociale surpondèrent les secteurs de la santé et des services financiers.</a:t>
            </a:r>
            <a:endParaRPr/>
          </a:p>
          <a:p>
            <a:pPr indent="0" lvl="0" marL="0" rtl="0" algn="l">
              <a:spcBef>
                <a:spcPts val="0"/>
              </a:spcBef>
              <a:spcAft>
                <a:spcPts val="0"/>
              </a:spcAft>
              <a:buNone/>
            </a:pPr>
            <a:r>
              <a:rPr lang="en-US"/>
              <a:t>Les fonds à thématique biodiversité se tournent vers quelques grosses entreprises liées au papier et au bois, ainsi que vers les produits chimiques de spécialité et les produits de consommation non cyclique, ce qui englobe l’agroalimentaire.</a:t>
            </a:r>
            <a:endParaRPr/>
          </a:p>
          <a:p>
            <a:pPr indent="0" lvl="0" marL="0" rtl="0" algn="l">
              <a:spcBef>
                <a:spcPts val="0"/>
              </a:spcBef>
              <a:spcAft>
                <a:spcPts val="0"/>
              </a:spcAft>
              <a:buNone/>
            </a:pPr>
            <a:r>
              <a:rPr lang="en-US"/>
              <a:t>Les fonds dits de transition ont une répartition sectorielle diversifiée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15" name="Google Shape;315;g29eac50a7d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9eac50a7d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9eac50a7dc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a05816f9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a05816f98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9dce7db5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29dce7db56d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e5ba3ae6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9e5ba3ae6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dda0154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Selon l’OMM, l’Organisation Météorologique Mondiale, les pertes causées par ces catastrophes (sécheresse, ouragans, typhons, feux, etc.) ont même augmenté de 151% en 20 ans.</a:t>
            </a:r>
            <a:endParaRPr>
              <a:solidFill>
                <a:schemeClr val="dk1"/>
              </a:solidFill>
            </a:endParaRPr>
          </a:p>
          <a:p>
            <a:pPr indent="0" lvl="0" marL="0" rtl="0" algn="l">
              <a:spcBef>
                <a:spcPts val="1200"/>
              </a:spcBef>
              <a:spcAft>
                <a:spcPts val="0"/>
              </a:spcAft>
              <a:buNone/>
            </a:pPr>
            <a:r>
              <a:rPr lang="en-US">
                <a:solidFill>
                  <a:schemeClr val="dk1"/>
                </a:solidFill>
                <a:latin typeface="Calibri"/>
                <a:ea typeface="Calibri"/>
                <a:cs typeface="Calibri"/>
                <a:sym typeface="Calibri"/>
              </a:rPr>
              <a:t>Lors de la catastrophe Katrina, en 2005, c’est par exemple 20% des capacités de production américaine d’éthylène qui ont été touchées, à cause de la destruction partielle de certaines usines.</a:t>
            </a:r>
            <a:endParaRPr/>
          </a:p>
        </p:txBody>
      </p:sp>
      <p:sp>
        <p:nvSpPr>
          <p:cNvPr id="184" name="Google Shape;184;g29dda0154b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9dda0154b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Le changement climatique pousse les Etats à mettre en place de nouvelles réglementations pour lutter contre le réchauffement environnemental. Un actif peut donc devenir un actif déprécié à cause d’un changement de législation qui rend son utilisation impossible.</a:t>
            </a:r>
            <a:endParaRPr>
              <a:solidFill>
                <a:schemeClr val="dk1"/>
              </a:solidFill>
            </a:endParaRPr>
          </a:p>
          <a:p>
            <a:pPr indent="0" lvl="0" marL="0" rtl="0" algn="l">
              <a:spcBef>
                <a:spcPts val="1200"/>
              </a:spcBef>
              <a:spcAft>
                <a:spcPts val="0"/>
              </a:spcAft>
              <a:buNone/>
            </a:pPr>
            <a:r>
              <a:rPr lang="en-US">
                <a:solidFill>
                  <a:schemeClr val="dk1"/>
                </a:solidFill>
                <a:latin typeface="Calibri"/>
                <a:ea typeface="Calibri"/>
                <a:cs typeface="Calibri"/>
                <a:sym typeface="Calibri"/>
              </a:rPr>
              <a:t>Les Parisiens connaissent l’exemple de la vignette Crit’air, qui empêche certaines voitures de circuler dans Paris intra-muros. Plus généralement, l’Union Européenne a voté la fin de la vente de voitures thermiques en 2035. Ainsi, les usines de voitures construisant uniquement des modèles thermiques ont vu leur valeur diminuer, car elles seront inutilisables plus tôt que prévu.</a:t>
            </a:r>
            <a:endParaRPr/>
          </a:p>
        </p:txBody>
      </p:sp>
      <p:sp>
        <p:nvSpPr>
          <p:cNvPr id="240" name="Google Shape;240;g29dda0154b3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8.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7786" l="0" r="0" t="7786"/>
          <a:stretch/>
        </p:blipFill>
        <p:spPr>
          <a:xfrm>
            <a:off x="0" y="0"/>
            <a:ext cx="18288000" cy="10287000"/>
          </a:xfrm>
          <a:prstGeom prst="rect">
            <a:avLst/>
          </a:prstGeom>
          <a:noFill/>
          <a:ln>
            <a:noFill/>
          </a:ln>
        </p:spPr>
      </p:pic>
      <p:grpSp>
        <p:nvGrpSpPr>
          <p:cNvPr id="85" name="Google Shape;85;p1"/>
          <p:cNvGrpSpPr/>
          <p:nvPr/>
        </p:nvGrpSpPr>
        <p:grpSpPr>
          <a:xfrm>
            <a:off x="-62" y="-126772"/>
            <a:ext cx="18288118" cy="10540551"/>
            <a:chOff x="0" y="-38100"/>
            <a:chExt cx="4816592" cy="2776094"/>
          </a:xfrm>
        </p:grpSpPr>
        <p:sp>
          <p:nvSpPr>
            <p:cNvPr id="86" name="Google Shape;86;p1"/>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8" name="Google Shape;88;p1"/>
          <p:cNvSpPr txBox="1"/>
          <p:nvPr/>
        </p:nvSpPr>
        <p:spPr>
          <a:xfrm>
            <a:off x="-62" y="8108732"/>
            <a:ext cx="3086120" cy="32307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cxnSp>
        <p:nvCxnSpPr>
          <p:cNvPr id="89" name="Google Shape;89;p1"/>
          <p:cNvCxnSpPr/>
          <p:nvPr/>
        </p:nvCxnSpPr>
        <p:spPr>
          <a:xfrm>
            <a:off x="5735841" y="2221820"/>
            <a:ext cx="6816319" cy="0"/>
          </a:xfrm>
          <a:prstGeom prst="straightConnector1">
            <a:avLst/>
          </a:prstGeom>
          <a:noFill/>
          <a:ln cap="flat" cmpd="sng" w="171450">
            <a:solidFill>
              <a:srgbClr val="FFFFFF"/>
            </a:solidFill>
            <a:prstDash val="solid"/>
            <a:round/>
            <a:headEnd len="sm" w="sm" type="none"/>
            <a:tailEnd len="sm" w="sm" type="none"/>
          </a:ln>
        </p:spPr>
      </p:cxnSp>
      <p:sp>
        <p:nvSpPr>
          <p:cNvPr id="90" name="Google Shape;90;p1"/>
          <p:cNvSpPr txBox="1"/>
          <p:nvPr/>
        </p:nvSpPr>
        <p:spPr>
          <a:xfrm>
            <a:off x="1293293" y="2730181"/>
            <a:ext cx="15701400" cy="25335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899">
                <a:solidFill>
                  <a:srgbClr val="FFFFFF"/>
                </a:solidFill>
                <a:latin typeface="Arial"/>
                <a:ea typeface="Arial"/>
                <a:cs typeface="Arial"/>
                <a:sym typeface="Arial"/>
              </a:rPr>
              <a:t>Module 4: </a:t>
            </a:r>
            <a:r>
              <a:rPr lang="en-US" sz="6800">
                <a:solidFill>
                  <a:schemeClr val="lt1"/>
                </a:solidFill>
              </a:rPr>
              <a:t>Risques et opportunités climatiques</a:t>
            </a:r>
            <a:endParaRPr sz="6800">
              <a:solidFill>
                <a:schemeClr val="lt1"/>
              </a:solidFill>
            </a:endParaRPr>
          </a:p>
        </p:txBody>
      </p:sp>
      <p:sp>
        <p:nvSpPr>
          <p:cNvPr id="91" name="Google Shape;91;p1"/>
          <p:cNvSpPr txBox="1"/>
          <p:nvPr/>
        </p:nvSpPr>
        <p:spPr>
          <a:xfrm>
            <a:off x="2844225" y="5385660"/>
            <a:ext cx="12599700" cy="1108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3600">
                <a:solidFill>
                  <a:schemeClr val="lt1"/>
                </a:solidFill>
                <a:latin typeface="Titillium"/>
                <a:ea typeface="Titillium"/>
                <a:cs typeface="Titillium"/>
                <a:sym typeface="Titillium"/>
              </a:rPr>
              <a:t>Comprendre la relation entre les risques (et les opportunités) climatiques et leur lien avec les risques financiers</a:t>
            </a:r>
            <a:endParaRPr sz="3600">
              <a:solidFill>
                <a:schemeClr val="lt1"/>
              </a:solidFill>
            </a:endParaRPr>
          </a:p>
        </p:txBody>
      </p:sp>
      <p:sp>
        <p:nvSpPr>
          <p:cNvPr id="92" name="Google Shape;92;p1"/>
          <p:cNvSpPr txBox="1"/>
          <p:nvPr/>
        </p:nvSpPr>
        <p:spPr>
          <a:xfrm>
            <a:off x="1423710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chemeClr val="lt1"/>
                </a:solidFill>
                <a:latin typeface="Arial"/>
                <a:ea typeface="Arial"/>
                <a:cs typeface="Arial"/>
                <a:sym typeface="Arial"/>
              </a:rPr>
              <a:t>©BETTER FINANCE F2iC 2023</a:t>
            </a:r>
            <a:endParaRPr>
              <a:solidFill>
                <a:schemeClr val="lt1"/>
              </a:solidFill>
            </a:endParaRPr>
          </a:p>
          <a:p>
            <a:pPr indent="0" lvl="0" marL="0" marR="0" rtl="0" algn="ctr">
              <a:lnSpc>
                <a:spcPct val="237950"/>
              </a:lnSpc>
              <a:spcBef>
                <a:spcPts val="0"/>
              </a:spcBef>
              <a:spcAft>
                <a:spcPts val="0"/>
              </a:spcAft>
              <a:buNone/>
            </a:pPr>
            <a:r>
              <a:t/>
            </a:r>
            <a:endParaRPr sz="2000">
              <a:solidFill>
                <a:srgbClr val="000000"/>
              </a:solidFill>
              <a:latin typeface="Arial"/>
              <a:ea typeface="Arial"/>
              <a:cs typeface="Arial"/>
              <a:sym typeface="Arial"/>
            </a:endParaRPr>
          </a:p>
        </p:txBody>
      </p:sp>
      <p:sp>
        <p:nvSpPr>
          <p:cNvPr id="93" name="Google Shape;93;p1"/>
          <p:cNvSpPr/>
          <p:nvPr/>
        </p:nvSpPr>
        <p:spPr>
          <a:xfrm>
            <a:off x="388069" y="9235634"/>
            <a:ext cx="5844285" cy="662352"/>
          </a:xfrm>
          <a:custGeom>
            <a:rect b="b" l="l" r="r" t="t"/>
            <a:pathLst>
              <a:path extrusionOk="0" h="662352" w="5844285">
                <a:moveTo>
                  <a:pt x="0" y="0"/>
                </a:moveTo>
                <a:lnTo>
                  <a:pt x="5844285" y="0"/>
                </a:lnTo>
                <a:lnTo>
                  <a:pt x="5844285" y="662352"/>
                </a:lnTo>
                <a:lnTo>
                  <a:pt x="0" y="6623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4" name="Google Shape;94;p1"/>
          <p:cNvPicPr preferRelativeResize="0"/>
          <p:nvPr/>
        </p:nvPicPr>
        <p:blipFill>
          <a:blip r:embed="rId5">
            <a:alphaModFix/>
          </a:blip>
          <a:stretch>
            <a:fillRect/>
          </a:stretch>
        </p:blipFill>
        <p:spPr>
          <a:xfrm>
            <a:off x="7052078" y="8192413"/>
            <a:ext cx="3218998" cy="1895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g29e5ba3ae60_0_19"/>
          <p:cNvPicPr preferRelativeResize="0"/>
          <p:nvPr/>
        </p:nvPicPr>
        <p:blipFill rotWithShape="1">
          <a:blip r:embed="rId3">
            <a:alphaModFix/>
          </a:blip>
          <a:srcRect b="7784" l="0" r="0" t="7784"/>
          <a:stretch/>
        </p:blipFill>
        <p:spPr>
          <a:xfrm>
            <a:off x="0" y="0"/>
            <a:ext cx="18288003" cy="10286999"/>
          </a:xfrm>
          <a:prstGeom prst="rect">
            <a:avLst/>
          </a:prstGeom>
          <a:noFill/>
          <a:ln>
            <a:noFill/>
          </a:ln>
        </p:spPr>
      </p:pic>
      <p:grpSp>
        <p:nvGrpSpPr>
          <p:cNvPr id="301" name="Google Shape;301;g29e5ba3ae60_0_19"/>
          <p:cNvGrpSpPr/>
          <p:nvPr/>
        </p:nvGrpSpPr>
        <p:grpSpPr>
          <a:xfrm>
            <a:off x="0" y="-253562"/>
            <a:ext cx="18288118" cy="10540551"/>
            <a:chOff x="0" y="-38100"/>
            <a:chExt cx="4816592" cy="2776094"/>
          </a:xfrm>
        </p:grpSpPr>
        <p:sp>
          <p:nvSpPr>
            <p:cNvPr id="302" name="Google Shape;302;g29e5ba3ae60_0_19"/>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g29e5ba3ae60_0_19"/>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4" name="Google Shape;304;g29e5ba3ae60_0_19"/>
          <p:cNvGrpSpPr/>
          <p:nvPr/>
        </p:nvGrpSpPr>
        <p:grpSpPr>
          <a:xfrm>
            <a:off x="1588225" y="2674008"/>
            <a:ext cx="15352325" cy="6874490"/>
            <a:chOff x="0" y="-38100"/>
            <a:chExt cx="3381346" cy="874918"/>
          </a:xfrm>
        </p:grpSpPr>
        <p:sp>
          <p:nvSpPr>
            <p:cNvPr id="305" name="Google Shape;305;g29e5ba3ae60_0_19"/>
            <p:cNvSpPr/>
            <p:nvPr/>
          </p:nvSpPr>
          <p:spPr>
            <a:xfrm>
              <a:off x="0" y="-26080"/>
              <a:ext cx="3381346" cy="862898"/>
            </a:xfrm>
            <a:custGeom>
              <a:rect b="b" l="l" r="r" t="t"/>
              <a:pathLst>
                <a:path extrusionOk="0" h="595102" w="3381346">
                  <a:moveTo>
                    <a:pt x="30754" y="0"/>
                  </a:moveTo>
                  <a:lnTo>
                    <a:pt x="3350592" y="0"/>
                  </a:lnTo>
                  <a:cubicBezTo>
                    <a:pt x="3358748" y="0"/>
                    <a:pt x="3366571" y="3240"/>
                    <a:pt x="3372338" y="9008"/>
                  </a:cubicBezTo>
                  <a:cubicBezTo>
                    <a:pt x="3378106" y="14775"/>
                    <a:pt x="3381346" y="22598"/>
                    <a:pt x="3381346" y="30754"/>
                  </a:cubicBezTo>
                  <a:lnTo>
                    <a:pt x="3381346" y="564348"/>
                  </a:lnTo>
                  <a:cubicBezTo>
                    <a:pt x="3381346" y="572504"/>
                    <a:pt x="3378106" y="580327"/>
                    <a:pt x="3372338" y="586094"/>
                  </a:cubicBezTo>
                  <a:cubicBezTo>
                    <a:pt x="3366571" y="591862"/>
                    <a:pt x="3358748" y="595102"/>
                    <a:pt x="3350592" y="595102"/>
                  </a:cubicBezTo>
                  <a:lnTo>
                    <a:pt x="30754" y="595102"/>
                  </a:lnTo>
                  <a:cubicBezTo>
                    <a:pt x="22598" y="595102"/>
                    <a:pt x="14775" y="591862"/>
                    <a:pt x="9008" y="586094"/>
                  </a:cubicBezTo>
                  <a:cubicBezTo>
                    <a:pt x="3240" y="580327"/>
                    <a:pt x="0" y="572504"/>
                    <a:pt x="0" y="564348"/>
                  </a:cubicBezTo>
                  <a:lnTo>
                    <a:pt x="0" y="30754"/>
                  </a:lnTo>
                  <a:cubicBezTo>
                    <a:pt x="0" y="22598"/>
                    <a:pt x="3240" y="14775"/>
                    <a:pt x="9008" y="9008"/>
                  </a:cubicBezTo>
                  <a:cubicBezTo>
                    <a:pt x="14775" y="3240"/>
                    <a:pt x="22598" y="0"/>
                    <a:pt x="30754" y="0"/>
                  </a:cubicBezTo>
                  <a:close/>
                </a:path>
              </a:pathLst>
            </a:custGeom>
            <a:solidFill>
              <a:srgbClr val="000000">
                <a:alpha val="352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300">
                  <a:solidFill>
                    <a:schemeClr val="lt1"/>
                  </a:solidFill>
                  <a:latin typeface="Calibri"/>
                  <a:ea typeface="Calibri"/>
                  <a:cs typeface="Calibri"/>
                  <a:sym typeface="Calibri"/>
                </a:rPr>
                <a:t>Les opportunités sont à la hauteur des risques :</a:t>
              </a:r>
              <a:endParaRPr sz="3300">
                <a:solidFill>
                  <a:schemeClr val="lt1"/>
                </a:solidFill>
                <a:latin typeface="Calibri"/>
                <a:ea typeface="Calibri"/>
                <a:cs typeface="Calibri"/>
                <a:sym typeface="Calibri"/>
              </a:endParaRPr>
            </a:p>
            <a:p>
              <a:pPr indent="-438150" lvl="0" marL="457200" marR="0" rtl="0" algn="l">
                <a:spcBef>
                  <a:spcPts val="0"/>
                </a:spcBef>
                <a:spcAft>
                  <a:spcPts val="0"/>
                </a:spcAft>
                <a:buClr>
                  <a:schemeClr val="lt1"/>
                </a:buClr>
                <a:buSzPts val="3300"/>
                <a:buFont typeface="Calibri"/>
                <a:buChar char="●"/>
              </a:pPr>
              <a:r>
                <a:rPr lang="en-US" sz="3300">
                  <a:solidFill>
                    <a:schemeClr val="lt1"/>
                  </a:solidFill>
                  <a:latin typeface="Calibri"/>
                  <a:ea typeface="Calibri"/>
                  <a:cs typeface="Calibri"/>
                  <a:sym typeface="Calibri"/>
                </a:rPr>
                <a:t>Demande de produits et services à faible émission (voiture électrique)</a:t>
              </a:r>
              <a:endParaRPr sz="3300">
                <a:solidFill>
                  <a:schemeClr val="lt1"/>
                </a:solidFill>
                <a:latin typeface="Calibri"/>
                <a:ea typeface="Calibri"/>
                <a:cs typeface="Calibri"/>
                <a:sym typeface="Calibri"/>
              </a:endParaRPr>
            </a:p>
            <a:p>
              <a:pPr indent="-438150" lvl="0" marL="457200" marR="0" rtl="0" algn="l">
                <a:spcBef>
                  <a:spcPts val="0"/>
                </a:spcBef>
                <a:spcAft>
                  <a:spcPts val="0"/>
                </a:spcAft>
                <a:buClr>
                  <a:schemeClr val="lt1"/>
                </a:buClr>
                <a:buSzPts val="3300"/>
                <a:buFont typeface="Calibri"/>
                <a:buChar char="●"/>
              </a:pPr>
              <a:r>
                <a:rPr lang="en-US" sz="3300">
                  <a:solidFill>
                    <a:schemeClr val="lt1"/>
                  </a:solidFill>
                  <a:latin typeface="Calibri"/>
                  <a:ea typeface="Calibri"/>
                  <a:cs typeface="Calibri"/>
                  <a:sym typeface="Calibri"/>
                </a:rPr>
                <a:t>Changement de préférence des consommateurs</a:t>
              </a:r>
              <a:endParaRPr sz="3300">
                <a:solidFill>
                  <a:schemeClr val="lt1"/>
                </a:solidFill>
                <a:latin typeface="Calibri"/>
                <a:ea typeface="Calibri"/>
                <a:cs typeface="Calibri"/>
                <a:sym typeface="Calibri"/>
              </a:endParaRPr>
            </a:p>
            <a:p>
              <a:pPr indent="-438150" lvl="0" marL="457200" marR="0" rtl="0" algn="l">
                <a:spcBef>
                  <a:spcPts val="0"/>
                </a:spcBef>
                <a:spcAft>
                  <a:spcPts val="0"/>
                </a:spcAft>
                <a:buClr>
                  <a:schemeClr val="lt1"/>
                </a:buClr>
                <a:buSzPts val="3300"/>
                <a:buFont typeface="Calibri"/>
                <a:buChar char="●"/>
              </a:pPr>
              <a:r>
                <a:rPr lang="en-US" sz="3300">
                  <a:solidFill>
                    <a:schemeClr val="lt1"/>
                  </a:solidFill>
                  <a:latin typeface="Calibri"/>
                  <a:ea typeface="Calibri"/>
                  <a:cs typeface="Calibri"/>
                  <a:sym typeface="Calibri"/>
                </a:rPr>
                <a:t>Nécessité de l’amélioration de l’efficacité et du mix énergétique</a:t>
              </a:r>
              <a:endParaRPr sz="3300">
                <a:solidFill>
                  <a:schemeClr val="lt1"/>
                </a:solidFill>
                <a:latin typeface="Calibri"/>
                <a:ea typeface="Calibri"/>
                <a:cs typeface="Calibri"/>
                <a:sym typeface="Calibri"/>
              </a:endParaRPr>
            </a:p>
            <a:p>
              <a:pPr indent="-438150" lvl="0" marL="457200" marR="0" rtl="0" algn="l">
                <a:spcBef>
                  <a:spcPts val="0"/>
                </a:spcBef>
                <a:spcAft>
                  <a:spcPts val="0"/>
                </a:spcAft>
                <a:buClr>
                  <a:schemeClr val="lt1"/>
                </a:buClr>
                <a:buSzPts val="3300"/>
                <a:buFont typeface="Calibri"/>
                <a:buChar char="●"/>
              </a:pPr>
              <a:r>
                <a:rPr lang="en-US" sz="3300">
                  <a:solidFill>
                    <a:schemeClr val="lt1"/>
                  </a:solidFill>
                  <a:latin typeface="Calibri"/>
                  <a:ea typeface="Calibri"/>
                  <a:cs typeface="Calibri"/>
                  <a:sym typeface="Calibri"/>
                </a:rPr>
                <a:t>Meilleure disponibilité des capitaux</a:t>
              </a:r>
              <a:endParaRPr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300">
                <a:solidFill>
                  <a:schemeClr val="lt1"/>
                </a:solidFill>
                <a:latin typeface="Calibri"/>
                <a:ea typeface="Calibri"/>
                <a:cs typeface="Calibri"/>
                <a:sym typeface="Calibri"/>
              </a:endParaRPr>
            </a:p>
            <a:p>
              <a:pPr indent="0" lvl="0" marL="0" marR="0" rtl="0" algn="l">
                <a:spcBef>
                  <a:spcPts val="0"/>
                </a:spcBef>
                <a:spcAft>
                  <a:spcPts val="0"/>
                </a:spcAft>
                <a:buNone/>
              </a:pPr>
              <a:r>
                <a:rPr lang="en-US" sz="3300">
                  <a:solidFill>
                    <a:schemeClr val="lt1"/>
                  </a:solidFill>
                  <a:latin typeface="Calibri"/>
                  <a:ea typeface="Calibri"/>
                  <a:cs typeface="Calibri"/>
                  <a:sym typeface="Calibri"/>
                </a:rPr>
                <a:t>La valeur potentielle des opportunités climatiques = 7 fois leur coût de réalisation</a:t>
              </a:r>
              <a:endParaRPr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300">
                <a:solidFill>
                  <a:schemeClr val="lt1"/>
                </a:solidFill>
                <a:latin typeface="Calibri"/>
                <a:ea typeface="Calibri"/>
                <a:cs typeface="Calibri"/>
                <a:sym typeface="Calibri"/>
              </a:endParaRPr>
            </a:p>
            <a:p>
              <a:pPr indent="0" lvl="0" marL="0" marR="0" rtl="0" algn="l">
                <a:spcBef>
                  <a:spcPts val="0"/>
                </a:spcBef>
                <a:spcAft>
                  <a:spcPts val="0"/>
                </a:spcAft>
                <a:buNone/>
              </a:pPr>
              <a:r>
                <a:rPr lang="en-US" sz="3300">
                  <a:solidFill>
                    <a:schemeClr val="lt1"/>
                  </a:solidFill>
                  <a:latin typeface="Calibri"/>
                  <a:ea typeface="Calibri"/>
                  <a:cs typeface="Calibri"/>
                  <a:sym typeface="Calibri"/>
                </a:rPr>
                <a:t>Selon Lombard Odier, il faudrait investir 5 000 Mds $ par an pour atteindre l’objectif de 2°</a:t>
              </a:r>
              <a:endParaRPr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300">
                <a:solidFill>
                  <a:schemeClr val="lt1"/>
                </a:solidFill>
                <a:latin typeface="Calibri"/>
                <a:ea typeface="Calibri"/>
                <a:cs typeface="Calibri"/>
                <a:sym typeface="Calibri"/>
              </a:endParaRPr>
            </a:p>
            <a:p>
              <a:pPr indent="0" lvl="0" marL="0" marR="0" rtl="0" algn="l">
                <a:spcBef>
                  <a:spcPts val="0"/>
                </a:spcBef>
                <a:spcAft>
                  <a:spcPts val="0"/>
                </a:spcAft>
                <a:buNone/>
              </a:pPr>
              <a:r>
                <a:rPr lang="en-US" sz="3300">
                  <a:solidFill>
                    <a:schemeClr val="lt1"/>
                  </a:solidFill>
                  <a:latin typeface="Calibri"/>
                  <a:ea typeface="Calibri"/>
                  <a:cs typeface="Calibri"/>
                  <a:sym typeface="Calibri"/>
                </a:rPr>
                <a:t>En 2021, 1 600 Mds $ de dette verte ont été émis dans les pays de l’OCDE</a:t>
              </a:r>
              <a:endParaRPr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300">
                <a:solidFill>
                  <a:schemeClr val="lt1"/>
                </a:solidFill>
                <a:latin typeface="Calibri"/>
                <a:ea typeface="Calibri"/>
                <a:cs typeface="Calibri"/>
                <a:sym typeface="Calibri"/>
              </a:endParaRPr>
            </a:p>
          </p:txBody>
        </p:sp>
        <p:sp>
          <p:nvSpPr>
            <p:cNvPr id="306" name="Google Shape;306;g29e5ba3ae60_0_19"/>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7" name="Google Shape;307;g29e5ba3ae60_0_19"/>
          <p:cNvGrpSpPr/>
          <p:nvPr/>
        </p:nvGrpSpPr>
        <p:grpSpPr>
          <a:xfrm>
            <a:off x="0" y="9291849"/>
            <a:ext cx="18288118" cy="3230403"/>
            <a:chOff x="0" y="-38100"/>
            <a:chExt cx="4816592" cy="850800"/>
          </a:xfrm>
        </p:grpSpPr>
        <p:sp>
          <p:nvSpPr>
            <p:cNvPr id="308" name="Google Shape;308;g29e5ba3ae60_0_19"/>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g29e5ba3ae60_0_19"/>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10" name="Google Shape;310;g29e5ba3ae60_0_19"/>
          <p:cNvCxnSpPr/>
          <p:nvPr/>
        </p:nvCxnSpPr>
        <p:spPr>
          <a:xfrm>
            <a:off x="5735841" y="2221820"/>
            <a:ext cx="6816300" cy="0"/>
          </a:xfrm>
          <a:prstGeom prst="straightConnector1">
            <a:avLst/>
          </a:prstGeom>
          <a:noFill/>
          <a:ln cap="flat" cmpd="sng" w="171450">
            <a:solidFill>
              <a:srgbClr val="FFFFFF"/>
            </a:solidFill>
            <a:prstDash val="solid"/>
            <a:round/>
            <a:headEnd len="sm" w="sm" type="none"/>
            <a:tailEnd len="sm" w="sm" type="none"/>
          </a:ln>
        </p:spPr>
      </p:cxnSp>
      <p:sp>
        <p:nvSpPr>
          <p:cNvPr id="311" name="Google Shape;311;g29e5ba3ae60_0_19"/>
          <p:cNvSpPr txBox="1"/>
          <p:nvPr/>
        </p:nvSpPr>
        <p:spPr>
          <a:xfrm>
            <a:off x="1421865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a:t>
            </a:r>
            <a:r>
              <a:rPr lang="en-US" sz="2000">
                <a:solidFill>
                  <a:srgbClr val="FFFFFF"/>
                </a:solidFill>
              </a:rPr>
              <a:t>2iC </a:t>
            </a:r>
            <a:r>
              <a:rPr lang="en-US" sz="2000">
                <a:solidFill>
                  <a:srgbClr val="FFFFFF"/>
                </a:solidFill>
                <a:latin typeface="Arial"/>
                <a:ea typeface="Arial"/>
                <a:cs typeface="Arial"/>
                <a:sym typeface="Arial"/>
              </a:rPr>
              <a:t>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312" name="Google Shape;312;g29e5ba3ae60_0_19"/>
          <p:cNvSpPr txBox="1"/>
          <p:nvPr/>
        </p:nvSpPr>
        <p:spPr>
          <a:xfrm>
            <a:off x="864837" y="870100"/>
            <a:ext cx="16799100" cy="815700"/>
          </a:xfrm>
          <a:prstGeom prst="rect">
            <a:avLst/>
          </a:prstGeom>
          <a:noFill/>
          <a:ln>
            <a:noFill/>
          </a:ln>
        </p:spPr>
        <p:txBody>
          <a:bodyPr anchorCtr="0" anchor="t" bIns="0" lIns="0" spcFirstLastPara="1" rIns="0" wrap="square" tIns="0">
            <a:spAutoFit/>
          </a:bodyPr>
          <a:lstStyle/>
          <a:p>
            <a:pPr indent="0" lvl="0" marL="0" rtl="0" algn="ctr">
              <a:lnSpc>
                <a:spcPct val="140005"/>
              </a:lnSpc>
              <a:spcBef>
                <a:spcPts val="0"/>
              </a:spcBef>
              <a:spcAft>
                <a:spcPts val="0"/>
              </a:spcAft>
              <a:buClr>
                <a:schemeClr val="dk1"/>
              </a:buClr>
              <a:buFont typeface="Arial"/>
              <a:buNone/>
            </a:pPr>
            <a:r>
              <a:rPr lang="en-US" sz="5300">
                <a:solidFill>
                  <a:schemeClr val="lt1"/>
                </a:solidFill>
              </a:rPr>
              <a:t>Des o</a:t>
            </a:r>
            <a:r>
              <a:rPr lang="en-US" sz="5300">
                <a:solidFill>
                  <a:schemeClr val="lt1"/>
                </a:solidFill>
              </a:rPr>
              <a:t>pportunités 2 fois plus importantes que les risques</a:t>
            </a:r>
            <a:endParaRPr sz="5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g29eac50a7dc_0_0"/>
          <p:cNvPicPr preferRelativeResize="0"/>
          <p:nvPr/>
        </p:nvPicPr>
        <p:blipFill rotWithShape="1">
          <a:blip r:embed="rId3">
            <a:alphaModFix/>
          </a:blip>
          <a:srcRect b="7784" l="0" r="0" t="7784"/>
          <a:stretch/>
        </p:blipFill>
        <p:spPr>
          <a:xfrm>
            <a:off x="0" y="0"/>
            <a:ext cx="18288003" cy="10286999"/>
          </a:xfrm>
          <a:prstGeom prst="rect">
            <a:avLst/>
          </a:prstGeom>
          <a:noFill/>
          <a:ln>
            <a:noFill/>
          </a:ln>
        </p:spPr>
      </p:pic>
      <p:grpSp>
        <p:nvGrpSpPr>
          <p:cNvPr id="318" name="Google Shape;318;g29eac50a7dc_0_0"/>
          <p:cNvGrpSpPr/>
          <p:nvPr/>
        </p:nvGrpSpPr>
        <p:grpSpPr>
          <a:xfrm>
            <a:off x="0" y="-253562"/>
            <a:ext cx="18288118" cy="10540551"/>
            <a:chOff x="0" y="-38100"/>
            <a:chExt cx="4816592" cy="2776094"/>
          </a:xfrm>
        </p:grpSpPr>
        <p:sp>
          <p:nvSpPr>
            <p:cNvPr id="319" name="Google Shape;319;g29eac50a7dc_0_0"/>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g29eac50a7dc_0_0"/>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1" name="Google Shape;321;g29eac50a7dc_0_0"/>
          <p:cNvGrpSpPr/>
          <p:nvPr/>
        </p:nvGrpSpPr>
        <p:grpSpPr>
          <a:xfrm>
            <a:off x="0" y="9291849"/>
            <a:ext cx="18288118" cy="3230403"/>
            <a:chOff x="0" y="-38100"/>
            <a:chExt cx="4816592" cy="850800"/>
          </a:xfrm>
        </p:grpSpPr>
        <p:sp>
          <p:nvSpPr>
            <p:cNvPr id="322" name="Google Shape;322;g29eac50a7dc_0_0"/>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g29eac50a7dc_0_0"/>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24" name="Google Shape;324;g29eac50a7dc_0_0"/>
          <p:cNvCxnSpPr/>
          <p:nvPr/>
        </p:nvCxnSpPr>
        <p:spPr>
          <a:xfrm>
            <a:off x="5735841" y="1764620"/>
            <a:ext cx="6816300" cy="0"/>
          </a:xfrm>
          <a:prstGeom prst="straightConnector1">
            <a:avLst/>
          </a:prstGeom>
          <a:noFill/>
          <a:ln cap="flat" cmpd="sng" w="171450">
            <a:solidFill>
              <a:srgbClr val="FFFFFF"/>
            </a:solidFill>
            <a:prstDash val="solid"/>
            <a:round/>
            <a:headEnd len="sm" w="sm" type="none"/>
            <a:tailEnd len="sm" w="sm" type="none"/>
          </a:ln>
        </p:spPr>
      </p:cxnSp>
      <p:sp>
        <p:nvSpPr>
          <p:cNvPr id="325" name="Google Shape;325;g29eac50a7dc_0_0"/>
          <p:cNvSpPr txBox="1"/>
          <p:nvPr/>
        </p:nvSpPr>
        <p:spPr>
          <a:xfrm>
            <a:off x="1421865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FéiC 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326" name="Google Shape;326;g29eac50a7dc_0_0"/>
          <p:cNvSpPr txBox="1"/>
          <p:nvPr/>
        </p:nvSpPr>
        <p:spPr>
          <a:xfrm>
            <a:off x="864837" y="412900"/>
            <a:ext cx="16799100" cy="815700"/>
          </a:xfrm>
          <a:prstGeom prst="rect">
            <a:avLst/>
          </a:prstGeom>
          <a:noFill/>
          <a:ln>
            <a:noFill/>
          </a:ln>
        </p:spPr>
        <p:txBody>
          <a:bodyPr anchorCtr="0" anchor="t" bIns="0" lIns="0" spcFirstLastPara="1" rIns="0" wrap="square" tIns="0">
            <a:spAutoFit/>
          </a:bodyPr>
          <a:lstStyle/>
          <a:p>
            <a:pPr indent="0" lvl="0" marL="0" rtl="0" algn="ctr">
              <a:lnSpc>
                <a:spcPct val="140005"/>
              </a:lnSpc>
              <a:spcBef>
                <a:spcPts val="0"/>
              </a:spcBef>
              <a:spcAft>
                <a:spcPts val="0"/>
              </a:spcAft>
              <a:buClr>
                <a:schemeClr val="dk1"/>
              </a:buClr>
              <a:buFont typeface="Arial"/>
              <a:buNone/>
            </a:pPr>
            <a:r>
              <a:rPr lang="en-US" sz="5300">
                <a:solidFill>
                  <a:schemeClr val="lt1"/>
                </a:solidFill>
              </a:rPr>
              <a:t>Les choix des investisseurs</a:t>
            </a:r>
            <a:endParaRPr sz="5300"/>
          </a:p>
        </p:txBody>
      </p:sp>
      <p:pic>
        <p:nvPicPr>
          <p:cNvPr id="327" name="Google Shape;327;g29eac50a7dc_0_0"/>
          <p:cNvPicPr preferRelativeResize="0"/>
          <p:nvPr/>
        </p:nvPicPr>
        <p:blipFill>
          <a:blip r:embed="rId4">
            <a:alphaModFix/>
          </a:blip>
          <a:stretch>
            <a:fillRect/>
          </a:stretch>
        </p:blipFill>
        <p:spPr>
          <a:xfrm>
            <a:off x="3415025" y="1997981"/>
            <a:ext cx="13049225" cy="3145519"/>
          </a:xfrm>
          <a:prstGeom prst="rect">
            <a:avLst/>
          </a:prstGeom>
          <a:noFill/>
          <a:ln>
            <a:noFill/>
          </a:ln>
        </p:spPr>
      </p:pic>
      <p:pic>
        <p:nvPicPr>
          <p:cNvPr id="328" name="Google Shape;328;g29eac50a7dc_0_0"/>
          <p:cNvPicPr preferRelativeResize="0"/>
          <p:nvPr/>
        </p:nvPicPr>
        <p:blipFill>
          <a:blip r:embed="rId5">
            <a:alphaModFix/>
          </a:blip>
          <a:stretch>
            <a:fillRect/>
          </a:stretch>
        </p:blipFill>
        <p:spPr>
          <a:xfrm>
            <a:off x="3415025" y="5430025"/>
            <a:ext cx="13049231" cy="386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g29eac50a7dc_0_17"/>
          <p:cNvPicPr preferRelativeResize="0"/>
          <p:nvPr/>
        </p:nvPicPr>
        <p:blipFill rotWithShape="1">
          <a:blip r:embed="rId3">
            <a:alphaModFix/>
          </a:blip>
          <a:srcRect b="7784" l="0" r="0" t="7784"/>
          <a:stretch/>
        </p:blipFill>
        <p:spPr>
          <a:xfrm>
            <a:off x="0" y="0"/>
            <a:ext cx="18288003" cy="10286999"/>
          </a:xfrm>
          <a:prstGeom prst="rect">
            <a:avLst/>
          </a:prstGeom>
          <a:noFill/>
          <a:ln>
            <a:noFill/>
          </a:ln>
        </p:spPr>
      </p:pic>
      <p:grpSp>
        <p:nvGrpSpPr>
          <p:cNvPr id="334" name="Google Shape;334;g29eac50a7dc_0_17"/>
          <p:cNvGrpSpPr/>
          <p:nvPr/>
        </p:nvGrpSpPr>
        <p:grpSpPr>
          <a:xfrm>
            <a:off x="0" y="-253562"/>
            <a:ext cx="18288118" cy="10540551"/>
            <a:chOff x="0" y="-38100"/>
            <a:chExt cx="4816592" cy="2776094"/>
          </a:xfrm>
        </p:grpSpPr>
        <p:sp>
          <p:nvSpPr>
            <p:cNvPr id="335" name="Google Shape;335;g29eac50a7dc_0_17"/>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g29eac50a7dc_0_17"/>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7" name="Google Shape;337;g29eac50a7dc_0_17"/>
          <p:cNvSpPr txBox="1"/>
          <p:nvPr/>
        </p:nvSpPr>
        <p:spPr>
          <a:xfrm>
            <a:off x="568375" y="1912000"/>
            <a:ext cx="17262600" cy="815700"/>
          </a:xfrm>
          <a:prstGeom prst="rect">
            <a:avLst/>
          </a:prstGeom>
          <a:noFill/>
          <a:ln>
            <a:noFill/>
          </a:ln>
        </p:spPr>
        <p:txBody>
          <a:bodyPr anchorCtr="0" anchor="ctr" bIns="50800" lIns="50800" spcFirstLastPara="1" rIns="50800" wrap="square" tIns="50800">
            <a:noAutofit/>
          </a:bodyPr>
          <a:lstStyle/>
          <a:p>
            <a:pPr indent="0" lvl="0" marL="0" rtl="0" algn="ctr">
              <a:lnSpc>
                <a:spcPct val="140005"/>
              </a:lnSpc>
              <a:spcBef>
                <a:spcPts val="0"/>
              </a:spcBef>
              <a:spcAft>
                <a:spcPts val="0"/>
              </a:spcAft>
              <a:buClr>
                <a:schemeClr val="dk1"/>
              </a:buClr>
              <a:buFont typeface="Arial"/>
              <a:buNone/>
            </a:pPr>
            <a:r>
              <a:rPr lang="en-US" sz="4200">
                <a:solidFill>
                  <a:schemeClr val="lt1"/>
                </a:solidFill>
              </a:rPr>
              <a:t>Les sociétés françaises les plus présentes dans les fonds “verts”</a:t>
            </a:r>
            <a:endParaRPr sz="4200">
              <a:solidFill>
                <a:schemeClr val="dk1"/>
              </a:solidFill>
              <a:latin typeface="Calibri"/>
              <a:ea typeface="Calibri"/>
              <a:cs typeface="Calibri"/>
              <a:sym typeface="Calibri"/>
            </a:endParaRPr>
          </a:p>
        </p:txBody>
      </p:sp>
      <p:grpSp>
        <p:nvGrpSpPr>
          <p:cNvPr id="338" name="Google Shape;338;g29eac50a7dc_0_17"/>
          <p:cNvGrpSpPr/>
          <p:nvPr/>
        </p:nvGrpSpPr>
        <p:grpSpPr>
          <a:xfrm>
            <a:off x="0" y="9291849"/>
            <a:ext cx="18288118" cy="3230403"/>
            <a:chOff x="0" y="-38100"/>
            <a:chExt cx="4816592" cy="850800"/>
          </a:xfrm>
        </p:grpSpPr>
        <p:sp>
          <p:nvSpPr>
            <p:cNvPr id="339" name="Google Shape;339;g29eac50a7dc_0_17"/>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g29eac50a7dc_0_17"/>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41" name="Google Shape;341;g29eac50a7dc_0_17"/>
          <p:cNvCxnSpPr/>
          <p:nvPr/>
        </p:nvCxnSpPr>
        <p:spPr>
          <a:xfrm>
            <a:off x="5735841" y="1764620"/>
            <a:ext cx="6816300" cy="0"/>
          </a:xfrm>
          <a:prstGeom prst="straightConnector1">
            <a:avLst/>
          </a:prstGeom>
          <a:noFill/>
          <a:ln cap="flat" cmpd="sng" w="171450">
            <a:solidFill>
              <a:srgbClr val="FFFFFF"/>
            </a:solidFill>
            <a:prstDash val="solid"/>
            <a:round/>
            <a:headEnd len="sm" w="sm" type="none"/>
            <a:tailEnd len="sm" w="sm" type="none"/>
          </a:ln>
        </p:spPr>
      </p:cxnSp>
      <p:sp>
        <p:nvSpPr>
          <p:cNvPr id="342" name="Google Shape;342;g29eac50a7dc_0_17"/>
          <p:cNvSpPr txBox="1"/>
          <p:nvPr/>
        </p:nvSpPr>
        <p:spPr>
          <a:xfrm>
            <a:off x="1429485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F2iC2023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343" name="Google Shape;343;g29eac50a7dc_0_17"/>
          <p:cNvSpPr txBox="1"/>
          <p:nvPr/>
        </p:nvSpPr>
        <p:spPr>
          <a:xfrm>
            <a:off x="864837" y="412900"/>
            <a:ext cx="16799100" cy="815700"/>
          </a:xfrm>
          <a:prstGeom prst="rect">
            <a:avLst/>
          </a:prstGeom>
          <a:noFill/>
          <a:ln>
            <a:noFill/>
          </a:ln>
        </p:spPr>
        <p:txBody>
          <a:bodyPr anchorCtr="0" anchor="t" bIns="0" lIns="0" spcFirstLastPara="1" rIns="0" wrap="square" tIns="0">
            <a:spAutoFit/>
          </a:bodyPr>
          <a:lstStyle/>
          <a:p>
            <a:pPr indent="0" lvl="0" marL="0" rtl="0" algn="ctr">
              <a:lnSpc>
                <a:spcPct val="140005"/>
              </a:lnSpc>
              <a:spcBef>
                <a:spcPts val="0"/>
              </a:spcBef>
              <a:spcAft>
                <a:spcPts val="0"/>
              </a:spcAft>
              <a:buClr>
                <a:schemeClr val="dk1"/>
              </a:buClr>
              <a:buFont typeface="Arial"/>
              <a:buNone/>
            </a:pPr>
            <a:r>
              <a:rPr lang="en-US" sz="5300">
                <a:solidFill>
                  <a:schemeClr val="lt1"/>
                </a:solidFill>
              </a:rPr>
              <a:t>Les choix des investisseurs</a:t>
            </a:r>
            <a:endParaRPr sz="5300"/>
          </a:p>
        </p:txBody>
      </p:sp>
      <p:graphicFrame>
        <p:nvGraphicFramePr>
          <p:cNvPr id="344" name="Google Shape;344;g29eac50a7dc_0_17"/>
          <p:cNvGraphicFramePr/>
          <p:nvPr/>
        </p:nvGraphicFramePr>
        <p:xfrm>
          <a:off x="864825" y="2875075"/>
          <a:ext cx="3000000" cy="3000000"/>
        </p:xfrm>
        <a:graphic>
          <a:graphicData uri="http://schemas.openxmlformats.org/drawingml/2006/table">
            <a:tbl>
              <a:tblPr>
                <a:noFill/>
                <a:tableStyleId>{AF993C68-7A23-4AF6-BD33-FD208856BFB2}</a:tableStyleId>
              </a:tblPr>
              <a:tblGrid>
                <a:gridCol w="4012150"/>
                <a:gridCol w="4106000"/>
                <a:gridCol w="398325"/>
                <a:gridCol w="3566350"/>
                <a:gridCol w="4035600"/>
              </a:tblGrid>
              <a:tr h="542075">
                <a:tc>
                  <a:txBody>
                    <a:bodyPr/>
                    <a:lstStyle/>
                    <a:p>
                      <a:pPr indent="0" lvl="0" marL="0" rtl="0" algn="l">
                        <a:spcBef>
                          <a:spcPts val="0"/>
                        </a:spcBef>
                        <a:spcAft>
                          <a:spcPts val="0"/>
                        </a:spcAft>
                        <a:buNone/>
                      </a:pPr>
                      <a:r>
                        <a:rPr b="1" lang="en-US" sz="2400">
                          <a:solidFill>
                            <a:schemeClr val="lt1"/>
                          </a:solidFill>
                        </a:rPr>
                        <a:t>Accor</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hotellerie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Plastic Omnium</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automobile</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Air Liquide</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chimie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Renault</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automobile</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Danone</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agroalimentaire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Safran</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aeronautique</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Dassault Systèmes</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technologie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Saint-Gobain</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condtruction</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Engie</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services aux collectivités</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Sanofi</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santé</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Faurecia</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automobile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Schneider Electric</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équipement électrique</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Hermès International</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luxe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Seb</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électroménager</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Legrand</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équipement électrique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Stellantis</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automobile</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L'Oréal</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cosmétiques</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Thales</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aeronautique/défense</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LVMH</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luxe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Ubisoft Entertainment</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technologie</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Michelin</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automobile</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Veolia</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services aux collectivités</a:t>
                      </a:r>
                      <a:endParaRPr sz="2400">
                        <a:solidFill>
                          <a:schemeClr val="lt1"/>
                        </a:solidFill>
                      </a:endParaRPr>
                    </a:p>
                  </a:txBody>
                  <a:tcPr marT="91425" marB="91425" marR="91425" marL="91425"/>
                </a:tc>
              </a:tr>
              <a:tr h="542075">
                <a:tc>
                  <a:txBody>
                    <a:bodyPr/>
                    <a:lstStyle/>
                    <a:p>
                      <a:pPr indent="0" lvl="0" marL="0" rtl="0" algn="l">
                        <a:spcBef>
                          <a:spcPts val="0"/>
                        </a:spcBef>
                        <a:spcAft>
                          <a:spcPts val="0"/>
                        </a:spcAft>
                        <a:buNone/>
                      </a:pPr>
                      <a:r>
                        <a:rPr b="1" lang="en-US" sz="2400">
                          <a:solidFill>
                            <a:schemeClr val="lt1"/>
                          </a:solidFill>
                        </a:rPr>
                        <a:t>Orange</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télécoms</a:t>
                      </a:r>
                      <a:endParaRPr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100">
                          <a:solidFill>
                            <a:schemeClr val="lt1"/>
                          </a:solidFill>
                        </a:rPr>
                        <a:t> </a:t>
                      </a:r>
                      <a:endParaRPr sz="21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Vivendi</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2400">
                          <a:solidFill>
                            <a:schemeClr val="lt1"/>
                          </a:solidFill>
                        </a:rPr>
                        <a:t>divertissement</a:t>
                      </a:r>
                      <a:endParaRPr sz="2400">
                        <a:solidFill>
                          <a:schemeClr val="lt1"/>
                        </a:solidFill>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g2a05816f98f_0_0"/>
          <p:cNvPicPr preferRelativeResize="0"/>
          <p:nvPr/>
        </p:nvPicPr>
        <p:blipFill rotWithShape="1">
          <a:blip r:embed="rId3">
            <a:alphaModFix/>
          </a:blip>
          <a:srcRect b="7784" l="0" r="0" t="7784"/>
          <a:stretch/>
        </p:blipFill>
        <p:spPr>
          <a:xfrm>
            <a:off x="0" y="0"/>
            <a:ext cx="18288003" cy="10286999"/>
          </a:xfrm>
          <a:prstGeom prst="rect">
            <a:avLst/>
          </a:prstGeom>
          <a:noFill/>
          <a:ln>
            <a:noFill/>
          </a:ln>
        </p:spPr>
      </p:pic>
      <p:grpSp>
        <p:nvGrpSpPr>
          <p:cNvPr id="350" name="Google Shape;350;g2a05816f98f_0_0"/>
          <p:cNvGrpSpPr/>
          <p:nvPr/>
        </p:nvGrpSpPr>
        <p:grpSpPr>
          <a:xfrm>
            <a:off x="0" y="-253562"/>
            <a:ext cx="18288118" cy="10540551"/>
            <a:chOff x="0" y="-38100"/>
            <a:chExt cx="4816592" cy="2776094"/>
          </a:xfrm>
        </p:grpSpPr>
        <p:sp>
          <p:nvSpPr>
            <p:cNvPr id="351" name="Google Shape;351;g2a05816f98f_0_0"/>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g2a05816f98f_0_0"/>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3" name="Google Shape;353;g2a05816f98f_0_0"/>
          <p:cNvGrpSpPr/>
          <p:nvPr/>
        </p:nvGrpSpPr>
        <p:grpSpPr>
          <a:xfrm>
            <a:off x="0" y="9291849"/>
            <a:ext cx="18288118" cy="3230403"/>
            <a:chOff x="0" y="-38100"/>
            <a:chExt cx="4816592" cy="850800"/>
          </a:xfrm>
        </p:grpSpPr>
        <p:sp>
          <p:nvSpPr>
            <p:cNvPr id="354" name="Google Shape;354;g2a05816f98f_0_0"/>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g2a05816f98f_0_0"/>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56" name="Google Shape;356;g2a05816f98f_0_0"/>
          <p:cNvCxnSpPr/>
          <p:nvPr/>
        </p:nvCxnSpPr>
        <p:spPr>
          <a:xfrm>
            <a:off x="5735841" y="1764620"/>
            <a:ext cx="6816300" cy="0"/>
          </a:xfrm>
          <a:prstGeom prst="straightConnector1">
            <a:avLst/>
          </a:prstGeom>
          <a:noFill/>
          <a:ln cap="flat" cmpd="sng" w="171450">
            <a:solidFill>
              <a:srgbClr val="FFFFFF"/>
            </a:solidFill>
            <a:prstDash val="solid"/>
            <a:round/>
            <a:headEnd len="sm" w="sm" type="none"/>
            <a:tailEnd len="sm" w="sm" type="none"/>
          </a:ln>
        </p:spPr>
      </p:cxnSp>
      <p:sp>
        <p:nvSpPr>
          <p:cNvPr id="357" name="Google Shape;357;g2a05816f98f_0_0"/>
          <p:cNvSpPr txBox="1"/>
          <p:nvPr/>
        </p:nvSpPr>
        <p:spPr>
          <a:xfrm>
            <a:off x="1429485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F2iC2023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358" name="Google Shape;358;g2a05816f98f_0_0"/>
          <p:cNvSpPr txBox="1"/>
          <p:nvPr/>
        </p:nvSpPr>
        <p:spPr>
          <a:xfrm>
            <a:off x="864837" y="412900"/>
            <a:ext cx="16799100" cy="815700"/>
          </a:xfrm>
          <a:prstGeom prst="rect">
            <a:avLst/>
          </a:prstGeom>
          <a:noFill/>
          <a:ln>
            <a:noFill/>
          </a:ln>
        </p:spPr>
        <p:txBody>
          <a:bodyPr anchorCtr="0" anchor="t" bIns="0" lIns="0" spcFirstLastPara="1" rIns="0" wrap="square" tIns="0">
            <a:spAutoFit/>
          </a:bodyPr>
          <a:lstStyle/>
          <a:p>
            <a:pPr indent="0" lvl="0" marL="0" rtl="0" algn="ctr">
              <a:lnSpc>
                <a:spcPct val="140005"/>
              </a:lnSpc>
              <a:spcBef>
                <a:spcPts val="0"/>
              </a:spcBef>
              <a:spcAft>
                <a:spcPts val="0"/>
              </a:spcAft>
              <a:buClr>
                <a:schemeClr val="dk1"/>
              </a:buClr>
              <a:buFont typeface="Arial"/>
              <a:buNone/>
            </a:pPr>
            <a:r>
              <a:rPr lang="en-US" sz="5300">
                <a:solidFill>
                  <a:schemeClr val="lt1"/>
                </a:solidFill>
              </a:rPr>
              <a:t>La Bourse de Paris : un vivier de valeurs “vertes”</a:t>
            </a:r>
            <a:endParaRPr sz="5300"/>
          </a:p>
        </p:txBody>
      </p:sp>
      <p:graphicFrame>
        <p:nvGraphicFramePr>
          <p:cNvPr id="359" name="Google Shape;359;g2a05816f98f_0_0"/>
          <p:cNvGraphicFramePr/>
          <p:nvPr/>
        </p:nvGraphicFramePr>
        <p:xfrm>
          <a:off x="864825" y="2300650"/>
          <a:ext cx="3000000" cy="3000000"/>
        </p:xfrm>
        <a:graphic>
          <a:graphicData uri="http://schemas.openxmlformats.org/drawingml/2006/table">
            <a:tbl>
              <a:tblPr>
                <a:noFill/>
                <a:tableStyleId>{AF993C68-7A23-4AF6-BD33-FD208856BFB2}</a:tableStyleId>
              </a:tblPr>
              <a:tblGrid>
                <a:gridCol w="3965325"/>
                <a:gridCol w="4696350"/>
                <a:gridCol w="3921025"/>
                <a:gridCol w="3987475"/>
              </a:tblGrid>
              <a:tr h="556100">
                <a:tc>
                  <a:txBody>
                    <a:bodyPr/>
                    <a:lstStyle/>
                    <a:p>
                      <a:pPr indent="0" lvl="0" marL="0" rtl="0" algn="l">
                        <a:spcBef>
                          <a:spcPts val="0"/>
                        </a:spcBef>
                        <a:spcAft>
                          <a:spcPts val="0"/>
                        </a:spcAft>
                        <a:buNone/>
                      </a:pPr>
                      <a:r>
                        <a:rPr b="1" lang="en-US" sz="2400">
                          <a:solidFill>
                            <a:schemeClr val="lt1"/>
                          </a:solidFill>
                        </a:rPr>
                        <a:t>Efficacité énergétique</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Hydrogène vert</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Eau-déchets</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Divers</a:t>
                      </a:r>
                      <a:endParaRPr b="1" sz="24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Legrand</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Air Liquide</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Veolia Environnement</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Agripower</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Schneider Electric</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Hydrogène de France</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Séché Environnement</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Ecoslops</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Rexel</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McPhy Energy</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Derichebourg</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Enertime</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Thermador Groupe</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Hydrogen Refueling Solutions</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Pizzorno Environnement</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Enogia</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 </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 </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Bio-UV Group</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Entech</a:t>
                      </a:r>
                      <a:endParaRPr sz="1800">
                        <a:solidFill>
                          <a:schemeClr val="lt1"/>
                        </a:solidFill>
                      </a:endParaRPr>
                    </a:p>
                  </a:txBody>
                  <a:tcPr marT="91425" marB="91425" marR="91425" marL="91425"/>
                </a:tc>
              </a:tr>
              <a:tr h="556100">
                <a:tc>
                  <a:txBody>
                    <a:bodyPr/>
                    <a:lstStyle/>
                    <a:p>
                      <a:pPr indent="0" lvl="0" marL="0" rtl="0" algn="l">
                        <a:spcBef>
                          <a:spcPts val="0"/>
                        </a:spcBef>
                        <a:spcAft>
                          <a:spcPts val="0"/>
                        </a:spcAft>
                        <a:buNone/>
                      </a:pPr>
                      <a:r>
                        <a:rPr b="1" lang="en-US" sz="2400">
                          <a:solidFill>
                            <a:schemeClr val="lt1"/>
                          </a:solidFill>
                        </a:rPr>
                        <a:t>Energies renouvelables</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b="1" lang="en-US" sz="2400">
                          <a:solidFill>
                            <a:schemeClr val="lt1"/>
                          </a:solidFill>
                        </a:rPr>
                        <a:t>Chimie verte</a:t>
                      </a:r>
                      <a:endParaRPr b="1" sz="24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UV Germi</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Forsee Power</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Engie</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Carbios</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Orège</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La Française de l'énergie</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Albioma</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Metabolic Explorer</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Aurea</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Hoffmann</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Neoen</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Afyren</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 </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Nhoa</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Voltalia</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Global Bioénergies</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 </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Waga Energy</a:t>
                      </a:r>
                      <a:endParaRPr sz="1800">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Methanor</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Berkem</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a:solidFill>
                            <a:schemeClr val="lt1"/>
                          </a:solidFill>
                        </a:rPr>
                        <a:t> </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US">
                          <a:solidFill>
                            <a:schemeClr val="lt1"/>
                          </a:solidFill>
                        </a:rPr>
                        <a:t> </a:t>
                      </a:r>
                      <a:endParaRPr>
                        <a:solidFill>
                          <a:schemeClr val="lt1"/>
                        </a:solidFill>
                      </a:endParaRPr>
                    </a:p>
                  </a:txBody>
                  <a:tcPr marT="91425" marB="91425" marR="91425" marL="91425"/>
                </a:tc>
              </a:tr>
              <a:tr h="506875">
                <a:tc>
                  <a:txBody>
                    <a:bodyPr/>
                    <a:lstStyle/>
                    <a:p>
                      <a:pPr indent="0" lvl="0" marL="0" rtl="0" algn="l">
                        <a:spcBef>
                          <a:spcPts val="0"/>
                        </a:spcBef>
                        <a:spcAft>
                          <a:spcPts val="0"/>
                        </a:spcAft>
                        <a:buNone/>
                      </a:pPr>
                      <a:r>
                        <a:rPr lang="en-US" sz="1800">
                          <a:solidFill>
                            <a:schemeClr val="lt1"/>
                          </a:solidFill>
                        </a:rPr>
                        <a:t>Vergnet</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sz="1800">
                          <a:solidFill>
                            <a:schemeClr val="lt1"/>
                          </a:solidFill>
                        </a:rPr>
                        <a:t> </a:t>
                      </a:r>
                      <a:endParaRPr sz="1800">
                        <a:solidFill>
                          <a:schemeClr val="lt1"/>
                        </a:solidFill>
                      </a:endParaRPr>
                    </a:p>
                  </a:txBody>
                  <a:tcPr marT="91425" marB="91425" marR="91425" marL="91425"/>
                </a:tc>
                <a:tc>
                  <a:txBody>
                    <a:bodyPr/>
                    <a:lstStyle/>
                    <a:p>
                      <a:pPr indent="0" lvl="0" marL="0" rtl="0" algn="l">
                        <a:spcBef>
                          <a:spcPts val="0"/>
                        </a:spcBef>
                        <a:spcAft>
                          <a:spcPts val="0"/>
                        </a:spcAft>
                        <a:buNone/>
                      </a:pPr>
                      <a:r>
                        <a:rPr lang="en-US">
                          <a:solidFill>
                            <a:schemeClr val="lt1"/>
                          </a:solidFill>
                        </a:rPr>
                        <a:t> </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US">
                          <a:solidFill>
                            <a:schemeClr val="lt1"/>
                          </a:solidFill>
                        </a:rPr>
                        <a:t> </a:t>
                      </a:r>
                      <a:endParaRPr>
                        <a:solidFill>
                          <a:schemeClr val="lt1"/>
                        </a:solidFill>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29dce7db56d_0_3"/>
          <p:cNvPicPr preferRelativeResize="0"/>
          <p:nvPr/>
        </p:nvPicPr>
        <p:blipFill rotWithShape="1">
          <a:blip r:embed="rId3">
            <a:alphaModFix/>
          </a:blip>
          <a:srcRect b="7784" l="0" r="0" t="7784"/>
          <a:stretch/>
        </p:blipFill>
        <p:spPr>
          <a:xfrm>
            <a:off x="0" y="0"/>
            <a:ext cx="18288003" cy="10286999"/>
          </a:xfrm>
          <a:prstGeom prst="rect">
            <a:avLst/>
          </a:prstGeom>
          <a:noFill/>
          <a:ln>
            <a:noFill/>
          </a:ln>
        </p:spPr>
      </p:pic>
      <p:grpSp>
        <p:nvGrpSpPr>
          <p:cNvPr id="100" name="Google Shape;100;g29dce7db56d_0_3"/>
          <p:cNvGrpSpPr/>
          <p:nvPr/>
        </p:nvGrpSpPr>
        <p:grpSpPr>
          <a:xfrm>
            <a:off x="0" y="9291849"/>
            <a:ext cx="18288118" cy="3230403"/>
            <a:chOff x="0" y="-38100"/>
            <a:chExt cx="4816592" cy="850800"/>
          </a:xfrm>
        </p:grpSpPr>
        <p:sp>
          <p:nvSpPr>
            <p:cNvPr id="101" name="Google Shape;101;g29dce7db56d_0_3"/>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g29dce7db56d_0_3"/>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 name="Google Shape;103;g29dce7db56d_0_3"/>
          <p:cNvGrpSpPr/>
          <p:nvPr/>
        </p:nvGrpSpPr>
        <p:grpSpPr>
          <a:xfrm>
            <a:off x="0" y="-144662"/>
            <a:ext cx="18288118" cy="10540551"/>
            <a:chOff x="0" y="-38100"/>
            <a:chExt cx="4816592" cy="2776094"/>
          </a:xfrm>
        </p:grpSpPr>
        <p:sp>
          <p:nvSpPr>
            <p:cNvPr id="104" name="Google Shape;104;g29dce7db56d_0_3"/>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g29dce7db56d_0_3"/>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06" name="Google Shape;106;g29dce7db56d_0_3"/>
          <p:cNvCxnSpPr/>
          <p:nvPr/>
        </p:nvCxnSpPr>
        <p:spPr>
          <a:xfrm>
            <a:off x="5735841" y="2221820"/>
            <a:ext cx="6816300" cy="0"/>
          </a:xfrm>
          <a:prstGeom prst="straightConnector1">
            <a:avLst/>
          </a:prstGeom>
          <a:noFill/>
          <a:ln cap="flat" cmpd="sng" w="171450">
            <a:solidFill>
              <a:srgbClr val="FFFFFF"/>
            </a:solidFill>
            <a:prstDash val="solid"/>
            <a:round/>
            <a:headEnd len="sm" w="sm" type="none"/>
            <a:tailEnd len="sm" w="sm" type="none"/>
          </a:ln>
        </p:spPr>
      </p:cxnSp>
      <p:sp>
        <p:nvSpPr>
          <p:cNvPr id="107" name="Google Shape;107;g29dce7db56d_0_3"/>
          <p:cNvSpPr txBox="1"/>
          <p:nvPr/>
        </p:nvSpPr>
        <p:spPr>
          <a:xfrm>
            <a:off x="1390493" y="885825"/>
            <a:ext cx="15701400" cy="1062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899">
                <a:solidFill>
                  <a:srgbClr val="FFFFFF"/>
                </a:solidFill>
              </a:rPr>
              <a:t>AVERTISSEMENT</a:t>
            </a:r>
            <a:endParaRPr/>
          </a:p>
        </p:txBody>
      </p:sp>
      <p:grpSp>
        <p:nvGrpSpPr>
          <p:cNvPr id="108" name="Google Shape;108;g29dce7db56d_0_3"/>
          <p:cNvGrpSpPr/>
          <p:nvPr/>
        </p:nvGrpSpPr>
        <p:grpSpPr>
          <a:xfrm>
            <a:off x="1879715" y="2633626"/>
            <a:ext cx="14528663" cy="6114414"/>
            <a:chOff x="0" y="-38100"/>
            <a:chExt cx="3826454" cy="1610370"/>
          </a:xfrm>
        </p:grpSpPr>
        <p:sp>
          <p:nvSpPr>
            <p:cNvPr id="109" name="Google Shape;109;g29dce7db56d_0_3"/>
            <p:cNvSpPr/>
            <p:nvPr/>
          </p:nvSpPr>
          <p:spPr>
            <a:xfrm>
              <a:off x="0" y="0"/>
              <a:ext cx="3826454" cy="1572270"/>
            </a:xfrm>
            <a:custGeom>
              <a:rect b="b" l="l" r="r" t="t"/>
              <a:pathLst>
                <a:path extrusionOk="0" h="1572270" w="3826454">
                  <a:moveTo>
                    <a:pt x="0" y="0"/>
                  </a:moveTo>
                  <a:lnTo>
                    <a:pt x="3826454" y="0"/>
                  </a:lnTo>
                  <a:lnTo>
                    <a:pt x="3826454" y="1572270"/>
                  </a:lnTo>
                  <a:lnTo>
                    <a:pt x="0" y="1572270"/>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g29dce7db56d_0_3"/>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1" name="Google Shape;111;g29dce7db56d_0_3"/>
          <p:cNvSpPr txBox="1"/>
          <p:nvPr/>
        </p:nvSpPr>
        <p:spPr>
          <a:xfrm>
            <a:off x="2008275" y="2734625"/>
            <a:ext cx="14400300" cy="815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chemeClr val="dk1"/>
              </a:buClr>
              <a:buSzPts val="1100"/>
              <a:buFont typeface="Arial"/>
              <a:buNone/>
            </a:pPr>
            <a:r>
              <a:rPr lang="en-US" sz="2975">
                <a:solidFill>
                  <a:srgbClr val="FFFFFF"/>
                </a:solidFill>
              </a:rPr>
              <a:t>Invest for Better Climate EU est une initiative à but non lucratif qui se consacre à l'éducation sans fournir de conseils financiers. Les informations et le matériel fournis dans ce cours sont proposés à des fins d'éducation générale uniquement et ne sont pas destinés à fournir des services de planification financière, juridiques, fiscaux, comptables ou de conseil en investissement. Les stratégies ou les descriptions d'investissements ne constituent pas une recommandation. Vous devez toujours effectuer vos propres recherches et/ou consulter des professionnels avant de prendre des décisions d'investissement. Vous devez également vous assurer que vous comprenez toutes les implications fiscales potentielles avant de vendre des investissements existants.</a:t>
            </a:r>
            <a:endParaRPr sz="2975">
              <a:solidFill>
                <a:srgbClr val="FFFFFF"/>
              </a:solidFill>
            </a:endParaRPr>
          </a:p>
          <a:p>
            <a:pPr indent="0" lvl="0" marL="0" marR="0" rtl="0" algn="ctr">
              <a:lnSpc>
                <a:spcPct val="140000"/>
              </a:lnSpc>
              <a:spcBef>
                <a:spcPts val="0"/>
              </a:spcBef>
              <a:spcAft>
                <a:spcPts val="0"/>
              </a:spcAft>
              <a:buClr>
                <a:schemeClr val="dk1"/>
              </a:buClr>
              <a:buSzPts val="1100"/>
              <a:buFont typeface="Arial"/>
              <a:buNone/>
            </a:pPr>
            <a:r>
              <a:t/>
            </a:r>
            <a:endParaRPr sz="2975">
              <a:solidFill>
                <a:srgbClr val="FFFFFF"/>
              </a:solidFill>
            </a:endParaRPr>
          </a:p>
          <a:p>
            <a:pPr indent="0" lvl="0" marL="0" marR="0" rtl="0" algn="ctr">
              <a:lnSpc>
                <a:spcPct val="140000"/>
              </a:lnSpc>
              <a:spcBef>
                <a:spcPts val="0"/>
              </a:spcBef>
              <a:spcAft>
                <a:spcPts val="0"/>
              </a:spcAft>
              <a:buNone/>
            </a:pPr>
            <a:r>
              <a:t/>
            </a:r>
            <a:endParaRPr sz="2975">
              <a:solidFill>
                <a:srgbClr val="FFFFFF"/>
              </a:solidFill>
            </a:endParaRPr>
          </a:p>
          <a:p>
            <a:pPr indent="0" lvl="0" marL="0" marR="0" rtl="0" algn="ctr">
              <a:lnSpc>
                <a:spcPct val="140000"/>
              </a:lnSpc>
              <a:spcBef>
                <a:spcPts val="0"/>
              </a:spcBef>
              <a:spcAft>
                <a:spcPts val="0"/>
              </a:spcAft>
              <a:buNone/>
            </a:pPr>
            <a:r>
              <a:t/>
            </a:r>
            <a:endParaRPr sz="2975">
              <a:solidFill>
                <a:srgbClr val="FFFFFF"/>
              </a:solidFill>
              <a:latin typeface="Arial"/>
              <a:ea typeface="Arial"/>
              <a:cs typeface="Arial"/>
              <a:sym typeface="Arial"/>
            </a:endParaRPr>
          </a:p>
        </p:txBody>
      </p:sp>
      <p:sp>
        <p:nvSpPr>
          <p:cNvPr id="112" name="Google Shape;112;g29dce7db56d_0_3"/>
          <p:cNvSpPr txBox="1"/>
          <p:nvPr/>
        </p:nvSpPr>
        <p:spPr>
          <a:xfrm>
            <a:off x="14237234" y="9055059"/>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F2iC 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b="7786" l="0" r="0" t="7786"/>
          <a:stretch/>
        </p:blipFill>
        <p:spPr>
          <a:xfrm>
            <a:off x="0" y="0"/>
            <a:ext cx="18288000" cy="10287000"/>
          </a:xfrm>
          <a:prstGeom prst="rect">
            <a:avLst/>
          </a:prstGeom>
          <a:noFill/>
          <a:ln>
            <a:noFill/>
          </a:ln>
        </p:spPr>
      </p:pic>
      <p:grpSp>
        <p:nvGrpSpPr>
          <p:cNvPr id="118" name="Google Shape;118;p3"/>
          <p:cNvGrpSpPr/>
          <p:nvPr/>
        </p:nvGrpSpPr>
        <p:grpSpPr>
          <a:xfrm>
            <a:off x="0" y="-357759"/>
            <a:ext cx="18287996" cy="10540481"/>
            <a:chOff x="0" y="-38100"/>
            <a:chExt cx="4816592" cy="2776094"/>
          </a:xfrm>
        </p:grpSpPr>
        <p:sp>
          <p:nvSpPr>
            <p:cNvPr id="119" name="Google Shape;119;p3"/>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 name="Google Shape;121;p3"/>
          <p:cNvGrpSpPr/>
          <p:nvPr/>
        </p:nvGrpSpPr>
        <p:grpSpPr>
          <a:xfrm>
            <a:off x="0" y="9291850"/>
            <a:ext cx="18287996" cy="3230762"/>
            <a:chOff x="0" y="-38100"/>
            <a:chExt cx="4816592" cy="850900"/>
          </a:xfrm>
        </p:grpSpPr>
        <p:sp>
          <p:nvSpPr>
            <p:cNvPr id="122" name="Google Shape;122;p3"/>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2"/>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 name="Google Shape;124;p3"/>
          <p:cNvGrpSpPr/>
          <p:nvPr/>
        </p:nvGrpSpPr>
        <p:grpSpPr>
          <a:xfrm>
            <a:off x="4253359" y="6842477"/>
            <a:ext cx="12838548" cy="3230761"/>
            <a:chOff x="0" y="-38100"/>
            <a:chExt cx="3381346" cy="850900"/>
          </a:xfrm>
        </p:grpSpPr>
        <p:sp>
          <p:nvSpPr>
            <p:cNvPr id="125" name="Google Shape;125;p3"/>
            <p:cNvSpPr/>
            <p:nvPr/>
          </p:nvSpPr>
          <p:spPr>
            <a:xfrm>
              <a:off x="0" y="0"/>
              <a:ext cx="3381346" cy="347731"/>
            </a:xfrm>
            <a:custGeom>
              <a:rect b="b" l="l" r="r" t="t"/>
              <a:pathLst>
                <a:path extrusionOk="0" h="347731" w="3381346">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27" name="Google Shape;127;p3"/>
          <p:cNvCxnSpPr/>
          <p:nvPr/>
        </p:nvCxnSpPr>
        <p:spPr>
          <a:xfrm>
            <a:off x="5735841" y="2221820"/>
            <a:ext cx="6816319" cy="0"/>
          </a:xfrm>
          <a:prstGeom prst="straightConnector1">
            <a:avLst/>
          </a:prstGeom>
          <a:noFill/>
          <a:ln cap="flat" cmpd="sng" w="171450">
            <a:solidFill>
              <a:srgbClr val="FFFFFF"/>
            </a:solidFill>
            <a:prstDash val="solid"/>
            <a:round/>
            <a:headEnd len="sm" w="sm" type="none"/>
            <a:tailEnd len="sm" w="sm" type="none"/>
          </a:ln>
        </p:spPr>
      </p:cxnSp>
      <p:grpSp>
        <p:nvGrpSpPr>
          <p:cNvPr id="128" name="Google Shape;128;p3"/>
          <p:cNvGrpSpPr/>
          <p:nvPr/>
        </p:nvGrpSpPr>
        <p:grpSpPr>
          <a:xfrm>
            <a:off x="4253359" y="5019093"/>
            <a:ext cx="12838548" cy="3230761"/>
            <a:chOff x="0" y="-38100"/>
            <a:chExt cx="3381346" cy="850900"/>
          </a:xfrm>
        </p:grpSpPr>
        <p:sp>
          <p:nvSpPr>
            <p:cNvPr id="129" name="Google Shape;129;p3"/>
            <p:cNvSpPr/>
            <p:nvPr/>
          </p:nvSpPr>
          <p:spPr>
            <a:xfrm>
              <a:off x="0" y="0"/>
              <a:ext cx="3381346" cy="347731"/>
            </a:xfrm>
            <a:custGeom>
              <a:rect b="b" l="l" r="r" t="t"/>
              <a:pathLst>
                <a:path extrusionOk="0" h="347731" w="3381346">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1" name="Google Shape;131;p3"/>
          <p:cNvGrpSpPr/>
          <p:nvPr/>
        </p:nvGrpSpPr>
        <p:grpSpPr>
          <a:xfrm>
            <a:off x="4253359" y="3193976"/>
            <a:ext cx="12838548" cy="3230761"/>
            <a:chOff x="0" y="-38100"/>
            <a:chExt cx="3381346" cy="850900"/>
          </a:xfrm>
        </p:grpSpPr>
        <p:sp>
          <p:nvSpPr>
            <p:cNvPr id="132" name="Google Shape;132;p3"/>
            <p:cNvSpPr/>
            <p:nvPr/>
          </p:nvSpPr>
          <p:spPr>
            <a:xfrm>
              <a:off x="0" y="0"/>
              <a:ext cx="3381346" cy="347731"/>
            </a:xfrm>
            <a:custGeom>
              <a:rect b="b" l="l" r="r" t="t"/>
              <a:pathLst>
                <a:path extrusionOk="0" h="347731" w="3381346">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4" name="Google Shape;134;p3"/>
          <p:cNvSpPr/>
          <p:nvPr/>
        </p:nvSpPr>
        <p:spPr>
          <a:xfrm>
            <a:off x="1649185" y="3280017"/>
            <a:ext cx="1437533" cy="1437533"/>
          </a:xfrm>
          <a:custGeom>
            <a:rect b="b" l="l" r="r" t="t"/>
            <a:pathLst>
              <a:path extrusionOk="0" h="1437533" w="1437533">
                <a:moveTo>
                  <a:pt x="0" y="0"/>
                </a:moveTo>
                <a:lnTo>
                  <a:pt x="1437533" y="0"/>
                </a:lnTo>
                <a:lnTo>
                  <a:pt x="1437533" y="1437532"/>
                </a:lnTo>
                <a:lnTo>
                  <a:pt x="0" y="143753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3"/>
          <p:cNvSpPr/>
          <p:nvPr/>
        </p:nvSpPr>
        <p:spPr>
          <a:xfrm>
            <a:off x="1649185" y="5068378"/>
            <a:ext cx="1511112" cy="1377001"/>
          </a:xfrm>
          <a:custGeom>
            <a:rect b="b" l="l" r="r" t="t"/>
            <a:pathLst>
              <a:path extrusionOk="0" h="1377001" w="1511112">
                <a:moveTo>
                  <a:pt x="0" y="0"/>
                </a:moveTo>
                <a:lnTo>
                  <a:pt x="1511112" y="0"/>
                </a:lnTo>
                <a:lnTo>
                  <a:pt x="1511112" y="1377001"/>
                </a:lnTo>
                <a:lnTo>
                  <a:pt x="0" y="13770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3"/>
          <p:cNvSpPr/>
          <p:nvPr/>
        </p:nvSpPr>
        <p:spPr>
          <a:xfrm>
            <a:off x="1649185" y="6805261"/>
            <a:ext cx="1784418" cy="1684045"/>
          </a:xfrm>
          <a:custGeom>
            <a:rect b="b" l="l" r="r" t="t"/>
            <a:pathLst>
              <a:path extrusionOk="0" h="1684045" w="1784418">
                <a:moveTo>
                  <a:pt x="0" y="0"/>
                </a:moveTo>
                <a:lnTo>
                  <a:pt x="1784419" y="0"/>
                </a:lnTo>
                <a:lnTo>
                  <a:pt x="1784419" y="1684045"/>
                </a:lnTo>
                <a:lnTo>
                  <a:pt x="0" y="16840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3"/>
          <p:cNvSpPr txBox="1"/>
          <p:nvPr/>
        </p:nvSpPr>
        <p:spPr>
          <a:xfrm>
            <a:off x="14035634" y="9070459"/>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F2iC 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138" name="Google Shape;138;p3"/>
          <p:cNvSpPr txBox="1"/>
          <p:nvPr/>
        </p:nvSpPr>
        <p:spPr>
          <a:xfrm>
            <a:off x="1390493" y="885825"/>
            <a:ext cx="15701400" cy="1062000"/>
          </a:xfrm>
          <a:prstGeom prst="rect">
            <a:avLst/>
          </a:prstGeom>
          <a:noFill/>
          <a:ln>
            <a:noFill/>
          </a:ln>
        </p:spPr>
        <p:txBody>
          <a:bodyPr anchorCtr="0" anchor="t" bIns="0" lIns="0" spcFirstLastPara="1" rIns="0" wrap="square" tIns="0">
            <a:spAutoFit/>
          </a:bodyPr>
          <a:lstStyle/>
          <a:p>
            <a:pPr indent="0" lvl="0" marL="0" rtl="0" algn="ctr">
              <a:lnSpc>
                <a:spcPct val="140005"/>
              </a:lnSpc>
              <a:spcBef>
                <a:spcPts val="0"/>
              </a:spcBef>
              <a:spcAft>
                <a:spcPts val="0"/>
              </a:spcAft>
              <a:buClr>
                <a:schemeClr val="dk1"/>
              </a:buClr>
              <a:buFont typeface="Arial"/>
              <a:buNone/>
            </a:pPr>
            <a:r>
              <a:rPr lang="en-US" sz="6899">
                <a:solidFill>
                  <a:schemeClr val="lt1"/>
                </a:solidFill>
              </a:rPr>
              <a:t>Objectifs d'apprentissage</a:t>
            </a:r>
            <a:endParaRPr/>
          </a:p>
        </p:txBody>
      </p:sp>
      <p:sp>
        <p:nvSpPr>
          <p:cNvPr id="139" name="Google Shape;139;p3"/>
          <p:cNvSpPr txBox="1"/>
          <p:nvPr/>
        </p:nvSpPr>
        <p:spPr>
          <a:xfrm>
            <a:off x="4757819" y="3450916"/>
            <a:ext cx="12122400" cy="17805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None/>
            </a:pPr>
            <a:r>
              <a:rPr lang="en-US" sz="3044">
                <a:solidFill>
                  <a:srgbClr val="FFFFFF"/>
                </a:solidFill>
              </a:rPr>
              <a:t>Il existe un lien entre les risques climatiques, les bénéfices des entreprises et les risques financiers</a:t>
            </a:r>
            <a:endParaRPr/>
          </a:p>
          <a:p>
            <a:pPr indent="0" lvl="0" marL="0" marR="0" rtl="0" algn="just">
              <a:lnSpc>
                <a:spcPct val="124178"/>
              </a:lnSpc>
              <a:spcBef>
                <a:spcPts val="0"/>
              </a:spcBef>
              <a:spcAft>
                <a:spcPts val="0"/>
              </a:spcAft>
              <a:buNone/>
            </a:pPr>
            <a:r>
              <a:t/>
            </a:r>
            <a:endParaRPr sz="3044">
              <a:solidFill>
                <a:srgbClr val="FFFFFF"/>
              </a:solidFill>
              <a:latin typeface="Arial"/>
              <a:ea typeface="Arial"/>
              <a:cs typeface="Arial"/>
              <a:sym typeface="Arial"/>
            </a:endParaRPr>
          </a:p>
        </p:txBody>
      </p:sp>
      <p:sp>
        <p:nvSpPr>
          <p:cNvPr id="140" name="Google Shape;140;p3"/>
          <p:cNvSpPr txBox="1"/>
          <p:nvPr/>
        </p:nvSpPr>
        <p:spPr>
          <a:xfrm>
            <a:off x="4757819" y="5259168"/>
            <a:ext cx="12122400" cy="11247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None/>
            </a:pPr>
            <a:r>
              <a:rPr lang="en-US" sz="3044">
                <a:solidFill>
                  <a:srgbClr val="FFFFFF"/>
                </a:solidFill>
              </a:rPr>
              <a:t>La réponse au changement climatique peut également représenter une opportunité financière</a:t>
            </a:r>
            <a:endParaRPr/>
          </a:p>
        </p:txBody>
      </p:sp>
      <p:sp>
        <p:nvSpPr>
          <p:cNvPr id="141" name="Google Shape;141;p3"/>
          <p:cNvSpPr txBox="1"/>
          <p:nvPr/>
        </p:nvSpPr>
        <p:spPr>
          <a:xfrm>
            <a:off x="4757819" y="7085878"/>
            <a:ext cx="12122400" cy="11247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None/>
            </a:pPr>
            <a:r>
              <a:rPr lang="en-US" sz="3044">
                <a:solidFill>
                  <a:srgbClr val="FFFFFF"/>
                </a:solidFill>
              </a:rPr>
              <a:t>La bonne gestion des risques financiers passe par la prise en compte des risques et des opportunités liés au climat.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4"/>
          <p:cNvPicPr preferRelativeResize="0"/>
          <p:nvPr/>
        </p:nvPicPr>
        <p:blipFill rotWithShape="1">
          <a:blip r:embed="rId3">
            <a:alphaModFix/>
          </a:blip>
          <a:srcRect b="7786" l="0" r="0" t="7786"/>
          <a:stretch/>
        </p:blipFill>
        <p:spPr>
          <a:xfrm>
            <a:off x="0" y="0"/>
            <a:ext cx="18288000" cy="10287000"/>
          </a:xfrm>
          <a:prstGeom prst="rect">
            <a:avLst/>
          </a:prstGeom>
          <a:noFill/>
          <a:ln>
            <a:noFill/>
          </a:ln>
        </p:spPr>
      </p:pic>
      <p:grpSp>
        <p:nvGrpSpPr>
          <p:cNvPr id="147" name="Google Shape;147;p4"/>
          <p:cNvGrpSpPr/>
          <p:nvPr/>
        </p:nvGrpSpPr>
        <p:grpSpPr>
          <a:xfrm>
            <a:off x="0" y="-144661"/>
            <a:ext cx="18287996" cy="10540481"/>
            <a:chOff x="0" y="-38100"/>
            <a:chExt cx="4816592" cy="2776094"/>
          </a:xfrm>
        </p:grpSpPr>
        <p:sp>
          <p:nvSpPr>
            <p:cNvPr id="148" name="Google Shape;148;p4"/>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0" name="Google Shape;150;p4"/>
          <p:cNvGrpSpPr/>
          <p:nvPr/>
        </p:nvGrpSpPr>
        <p:grpSpPr>
          <a:xfrm>
            <a:off x="2724726" y="5927474"/>
            <a:ext cx="12838548" cy="3230760"/>
            <a:chOff x="0" y="-38100"/>
            <a:chExt cx="3381346" cy="850900"/>
          </a:xfrm>
        </p:grpSpPr>
        <p:sp>
          <p:nvSpPr>
            <p:cNvPr id="151" name="Google Shape;151;p4"/>
            <p:cNvSpPr/>
            <p:nvPr/>
          </p:nvSpPr>
          <p:spPr>
            <a:xfrm>
              <a:off x="0" y="0"/>
              <a:ext cx="3381346" cy="595102"/>
            </a:xfrm>
            <a:custGeom>
              <a:rect b="b" l="l" r="r" t="t"/>
              <a:pathLst>
                <a:path extrusionOk="0" h="595102" w="3381346">
                  <a:moveTo>
                    <a:pt x="30754" y="0"/>
                  </a:moveTo>
                  <a:lnTo>
                    <a:pt x="3350592" y="0"/>
                  </a:lnTo>
                  <a:cubicBezTo>
                    <a:pt x="3358748" y="0"/>
                    <a:pt x="3366571" y="3240"/>
                    <a:pt x="3372338" y="9008"/>
                  </a:cubicBezTo>
                  <a:cubicBezTo>
                    <a:pt x="3378106" y="14775"/>
                    <a:pt x="3381346" y="22598"/>
                    <a:pt x="3381346" y="30754"/>
                  </a:cubicBezTo>
                  <a:lnTo>
                    <a:pt x="3381346" y="564348"/>
                  </a:lnTo>
                  <a:cubicBezTo>
                    <a:pt x="3381346" y="572504"/>
                    <a:pt x="3378106" y="580327"/>
                    <a:pt x="3372338" y="586094"/>
                  </a:cubicBezTo>
                  <a:cubicBezTo>
                    <a:pt x="3366571" y="591862"/>
                    <a:pt x="3358748" y="595102"/>
                    <a:pt x="3350592" y="595102"/>
                  </a:cubicBezTo>
                  <a:lnTo>
                    <a:pt x="30754" y="595102"/>
                  </a:lnTo>
                  <a:cubicBezTo>
                    <a:pt x="22598" y="595102"/>
                    <a:pt x="14775" y="591862"/>
                    <a:pt x="9008" y="586094"/>
                  </a:cubicBezTo>
                  <a:cubicBezTo>
                    <a:pt x="3240" y="580327"/>
                    <a:pt x="0" y="572504"/>
                    <a:pt x="0" y="564348"/>
                  </a:cubicBezTo>
                  <a:lnTo>
                    <a:pt x="0" y="30754"/>
                  </a:lnTo>
                  <a:cubicBezTo>
                    <a:pt x="0" y="22598"/>
                    <a:pt x="3240" y="14775"/>
                    <a:pt x="9008" y="9008"/>
                  </a:cubicBezTo>
                  <a:cubicBezTo>
                    <a:pt x="14775" y="3240"/>
                    <a:pt x="22598" y="0"/>
                    <a:pt x="30754"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3" name="Google Shape;153;p4"/>
          <p:cNvGrpSpPr/>
          <p:nvPr/>
        </p:nvGrpSpPr>
        <p:grpSpPr>
          <a:xfrm>
            <a:off x="2724726" y="2993939"/>
            <a:ext cx="12838548" cy="3230758"/>
            <a:chOff x="0" y="-38100"/>
            <a:chExt cx="3381346" cy="850900"/>
          </a:xfrm>
        </p:grpSpPr>
        <p:sp>
          <p:nvSpPr>
            <p:cNvPr id="154" name="Google Shape;154;p4"/>
            <p:cNvSpPr/>
            <p:nvPr/>
          </p:nvSpPr>
          <p:spPr>
            <a:xfrm>
              <a:off x="0" y="0"/>
              <a:ext cx="3381346" cy="433952"/>
            </a:xfrm>
            <a:custGeom>
              <a:rect b="b" l="l" r="r" t="t"/>
              <a:pathLst>
                <a:path extrusionOk="0" h="433952" w="3381346">
                  <a:moveTo>
                    <a:pt x="30754" y="0"/>
                  </a:moveTo>
                  <a:lnTo>
                    <a:pt x="3350592" y="0"/>
                  </a:lnTo>
                  <a:cubicBezTo>
                    <a:pt x="3358748" y="0"/>
                    <a:pt x="3366571" y="3240"/>
                    <a:pt x="3372338" y="9008"/>
                  </a:cubicBezTo>
                  <a:cubicBezTo>
                    <a:pt x="3378106" y="14775"/>
                    <a:pt x="3381346" y="22598"/>
                    <a:pt x="3381346" y="30754"/>
                  </a:cubicBezTo>
                  <a:lnTo>
                    <a:pt x="3381346" y="403197"/>
                  </a:lnTo>
                  <a:cubicBezTo>
                    <a:pt x="3381346" y="411354"/>
                    <a:pt x="3378106" y="419176"/>
                    <a:pt x="3372338" y="424944"/>
                  </a:cubicBezTo>
                  <a:cubicBezTo>
                    <a:pt x="3366571" y="430711"/>
                    <a:pt x="3358748" y="433952"/>
                    <a:pt x="3350592" y="433952"/>
                  </a:cubicBezTo>
                  <a:lnTo>
                    <a:pt x="30754" y="433952"/>
                  </a:lnTo>
                  <a:cubicBezTo>
                    <a:pt x="22598" y="433952"/>
                    <a:pt x="14775" y="430711"/>
                    <a:pt x="9008" y="424944"/>
                  </a:cubicBezTo>
                  <a:cubicBezTo>
                    <a:pt x="3240" y="419176"/>
                    <a:pt x="0" y="411354"/>
                    <a:pt x="0" y="403197"/>
                  </a:cubicBezTo>
                  <a:lnTo>
                    <a:pt x="0" y="30754"/>
                  </a:lnTo>
                  <a:cubicBezTo>
                    <a:pt x="0" y="22598"/>
                    <a:pt x="3240" y="14775"/>
                    <a:pt x="9008" y="9008"/>
                  </a:cubicBezTo>
                  <a:cubicBezTo>
                    <a:pt x="14775" y="3240"/>
                    <a:pt x="22598" y="0"/>
                    <a:pt x="30754"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 name="Google Shape;156;p4"/>
          <p:cNvGrpSpPr/>
          <p:nvPr/>
        </p:nvGrpSpPr>
        <p:grpSpPr>
          <a:xfrm>
            <a:off x="0" y="9291850"/>
            <a:ext cx="18287996" cy="3230762"/>
            <a:chOff x="0" y="-38100"/>
            <a:chExt cx="4816592" cy="850900"/>
          </a:xfrm>
        </p:grpSpPr>
        <p:sp>
          <p:nvSpPr>
            <p:cNvPr id="157" name="Google Shape;157;p4"/>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2"/>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59" name="Google Shape;159;p4"/>
          <p:cNvCxnSpPr/>
          <p:nvPr/>
        </p:nvCxnSpPr>
        <p:spPr>
          <a:xfrm>
            <a:off x="5735841" y="2221820"/>
            <a:ext cx="6816319" cy="0"/>
          </a:xfrm>
          <a:prstGeom prst="straightConnector1">
            <a:avLst/>
          </a:prstGeom>
          <a:noFill/>
          <a:ln cap="flat" cmpd="sng" w="171450">
            <a:solidFill>
              <a:srgbClr val="FFFFFF"/>
            </a:solidFill>
            <a:prstDash val="solid"/>
            <a:round/>
            <a:headEnd len="sm" w="sm" type="none"/>
            <a:tailEnd len="sm" w="sm" type="none"/>
          </a:ln>
        </p:spPr>
      </p:cxnSp>
      <p:sp>
        <p:nvSpPr>
          <p:cNvPr id="160" name="Google Shape;160;p4"/>
          <p:cNvSpPr txBox="1"/>
          <p:nvPr/>
        </p:nvSpPr>
        <p:spPr>
          <a:xfrm>
            <a:off x="1421865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F2iC 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161" name="Google Shape;161;p4"/>
          <p:cNvSpPr txBox="1"/>
          <p:nvPr/>
        </p:nvSpPr>
        <p:spPr>
          <a:xfrm>
            <a:off x="1390493" y="885825"/>
            <a:ext cx="15701400" cy="1062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899">
                <a:solidFill>
                  <a:srgbClr val="FFFFFF"/>
                </a:solidFill>
              </a:rPr>
              <a:t>Les risques climatiques physiques</a:t>
            </a:r>
            <a:endParaRPr/>
          </a:p>
        </p:txBody>
      </p:sp>
      <p:sp>
        <p:nvSpPr>
          <p:cNvPr id="162" name="Google Shape;162;p4"/>
          <p:cNvSpPr txBox="1"/>
          <p:nvPr/>
        </p:nvSpPr>
        <p:spPr>
          <a:xfrm>
            <a:off x="2905247" y="3350040"/>
            <a:ext cx="12672000" cy="18906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lang="en-US" sz="3232">
                <a:solidFill>
                  <a:srgbClr val="FFFFFF"/>
                </a:solidFill>
              </a:rPr>
              <a:t>Le changement climatique augmente la fréquence et l'intensité des phénomènes météorologiques extrêmes</a:t>
            </a:r>
            <a:endParaRPr/>
          </a:p>
          <a:p>
            <a:pPr indent="0" lvl="0" marL="0" marR="0" rtl="0" algn="l">
              <a:lnSpc>
                <a:spcPct val="140006"/>
              </a:lnSpc>
              <a:spcBef>
                <a:spcPts val="0"/>
              </a:spcBef>
              <a:spcAft>
                <a:spcPts val="0"/>
              </a:spcAft>
              <a:buNone/>
            </a:pPr>
            <a:r>
              <a:t/>
            </a:r>
            <a:endParaRPr sz="3232">
              <a:solidFill>
                <a:srgbClr val="FFFFFF"/>
              </a:solidFill>
              <a:latin typeface="Arial"/>
              <a:ea typeface="Arial"/>
              <a:cs typeface="Arial"/>
              <a:sym typeface="Arial"/>
            </a:endParaRPr>
          </a:p>
        </p:txBody>
      </p:sp>
      <p:sp>
        <p:nvSpPr>
          <p:cNvPr id="163" name="Google Shape;163;p4"/>
          <p:cNvSpPr txBox="1"/>
          <p:nvPr/>
        </p:nvSpPr>
        <p:spPr>
          <a:xfrm>
            <a:off x="2891367" y="6355176"/>
            <a:ext cx="12672000" cy="2586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lang="en-US" sz="3232">
                <a:solidFill>
                  <a:srgbClr val="FFFFFF"/>
                </a:solidFill>
              </a:rPr>
              <a:t>Les investisseurs devraient prêter attention aux risques physiques du changement climatique, qui pourraient perturber les chaînes d'approvisionnement des entreprises et, partant, leur rentabilité</a:t>
            </a:r>
            <a:endParaRPr/>
          </a:p>
          <a:p>
            <a:pPr indent="0" lvl="0" marL="0" marR="0" rtl="0" algn="l">
              <a:lnSpc>
                <a:spcPct val="140006"/>
              </a:lnSpc>
              <a:spcBef>
                <a:spcPts val="0"/>
              </a:spcBef>
              <a:spcAft>
                <a:spcPts val="0"/>
              </a:spcAft>
              <a:buNone/>
            </a:pPr>
            <a:r>
              <a:t/>
            </a:r>
            <a:endParaRPr sz="3232">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29e5ba3ae60_0_1"/>
          <p:cNvPicPr preferRelativeResize="0"/>
          <p:nvPr/>
        </p:nvPicPr>
        <p:blipFill rotWithShape="1">
          <a:blip r:embed="rId3">
            <a:alphaModFix/>
          </a:blip>
          <a:srcRect b="7784" l="0" r="0" t="7784"/>
          <a:stretch/>
        </p:blipFill>
        <p:spPr>
          <a:xfrm>
            <a:off x="0" y="0"/>
            <a:ext cx="18288003" cy="10286999"/>
          </a:xfrm>
          <a:prstGeom prst="rect">
            <a:avLst/>
          </a:prstGeom>
          <a:noFill/>
          <a:ln>
            <a:noFill/>
          </a:ln>
        </p:spPr>
      </p:pic>
      <p:grpSp>
        <p:nvGrpSpPr>
          <p:cNvPr id="169" name="Google Shape;169;g29e5ba3ae60_0_1"/>
          <p:cNvGrpSpPr/>
          <p:nvPr/>
        </p:nvGrpSpPr>
        <p:grpSpPr>
          <a:xfrm>
            <a:off x="0" y="-144662"/>
            <a:ext cx="18288118" cy="10540551"/>
            <a:chOff x="0" y="-38100"/>
            <a:chExt cx="4816592" cy="2776094"/>
          </a:xfrm>
        </p:grpSpPr>
        <p:sp>
          <p:nvSpPr>
            <p:cNvPr id="170" name="Google Shape;170;g29e5ba3ae60_0_1"/>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g29e5ba3ae60_0_1"/>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 name="Google Shape;172;g29e5ba3ae60_0_1"/>
          <p:cNvGrpSpPr/>
          <p:nvPr/>
        </p:nvGrpSpPr>
        <p:grpSpPr>
          <a:xfrm>
            <a:off x="1588225" y="6727975"/>
            <a:ext cx="16453798" cy="2707246"/>
            <a:chOff x="0" y="-38100"/>
            <a:chExt cx="3688200" cy="850800"/>
          </a:xfrm>
        </p:grpSpPr>
        <p:sp>
          <p:nvSpPr>
            <p:cNvPr id="173" name="Google Shape;173;g29e5ba3ae60_0_1"/>
            <p:cNvSpPr/>
            <p:nvPr/>
          </p:nvSpPr>
          <p:spPr>
            <a:xfrm>
              <a:off x="0" y="-26081"/>
              <a:ext cx="3381346" cy="815290"/>
            </a:xfrm>
            <a:custGeom>
              <a:rect b="b" l="l" r="r" t="t"/>
              <a:pathLst>
                <a:path extrusionOk="0" h="595102" w="3381346">
                  <a:moveTo>
                    <a:pt x="30754" y="0"/>
                  </a:moveTo>
                  <a:lnTo>
                    <a:pt x="3350592" y="0"/>
                  </a:lnTo>
                  <a:cubicBezTo>
                    <a:pt x="3358748" y="0"/>
                    <a:pt x="3366571" y="3240"/>
                    <a:pt x="3372338" y="9008"/>
                  </a:cubicBezTo>
                  <a:cubicBezTo>
                    <a:pt x="3378106" y="14775"/>
                    <a:pt x="3381346" y="22598"/>
                    <a:pt x="3381346" y="30754"/>
                  </a:cubicBezTo>
                  <a:lnTo>
                    <a:pt x="3381346" y="564348"/>
                  </a:lnTo>
                  <a:cubicBezTo>
                    <a:pt x="3381346" y="572504"/>
                    <a:pt x="3378106" y="580327"/>
                    <a:pt x="3372338" y="586094"/>
                  </a:cubicBezTo>
                  <a:cubicBezTo>
                    <a:pt x="3366571" y="591862"/>
                    <a:pt x="3358748" y="595102"/>
                    <a:pt x="3350592" y="595102"/>
                  </a:cubicBezTo>
                  <a:lnTo>
                    <a:pt x="30754" y="595102"/>
                  </a:lnTo>
                  <a:cubicBezTo>
                    <a:pt x="22598" y="595102"/>
                    <a:pt x="14775" y="591862"/>
                    <a:pt x="9008" y="586094"/>
                  </a:cubicBezTo>
                  <a:cubicBezTo>
                    <a:pt x="3240" y="580327"/>
                    <a:pt x="0" y="572504"/>
                    <a:pt x="0" y="564348"/>
                  </a:cubicBezTo>
                  <a:lnTo>
                    <a:pt x="0" y="30754"/>
                  </a:lnTo>
                  <a:cubicBezTo>
                    <a:pt x="0" y="22598"/>
                    <a:pt x="3240" y="14775"/>
                    <a:pt x="9008" y="9008"/>
                  </a:cubicBezTo>
                  <a:cubicBezTo>
                    <a:pt x="14775" y="3240"/>
                    <a:pt x="22598" y="0"/>
                    <a:pt x="30754" y="0"/>
                  </a:cubicBezTo>
                  <a:close/>
                </a:path>
              </a:pathLst>
            </a:custGeom>
            <a:solidFill>
              <a:srgbClr val="000000">
                <a:alpha val="352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g29e5ba3ae60_0_1"/>
            <p:cNvSpPr txBox="1"/>
            <p:nvPr/>
          </p:nvSpPr>
          <p:spPr>
            <a:xfrm>
              <a:off x="0" y="-38100"/>
              <a:ext cx="3688200" cy="850800"/>
            </a:xfrm>
            <a:prstGeom prst="rect">
              <a:avLst/>
            </a:prstGeom>
            <a:noFill/>
            <a:ln>
              <a:noFill/>
            </a:ln>
          </p:spPr>
          <p:txBody>
            <a:bodyPr anchorCtr="0" anchor="ctr" bIns="50800" lIns="50800" spcFirstLastPara="1" rIns="50800" wrap="square" tIns="50800">
              <a:noAutofit/>
            </a:bodyPr>
            <a:lstStyle/>
            <a:p>
              <a:pPr indent="0" lvl="0" marL="0" rtl="0" algn="l">
                <a:lnSpc>
                  <a:spcPct val="115000"/>
                </a:lnSpc>
                <a:spcBef>
                  <a:spcPts val="1200"/>
                </a:spcBef>
                <a:spcAft>
                  <a:spcPts val="0"/>
                </a:spcAft>
                <a:buClr>
                  <a:schemeClr val="dk1"/>
                </a:buClr>
                <a:buSzPts val="1100"/>
                <a:buFont typeface="Arial"/>
                <a:buNone/>
              </a:pPr>
              <a:r>
                <a:rPr lang="en-US" sz="3000">
                  <a:solidFill>
                    <a:schemeClr val="lt1"/>
                  </a:solidFill>
                  <a:latin typeface="Calibri"/>
                  <a:ea typeface="Calibri"/>
                  <a:cs typeface="Calibri"/>
                  <a:sym typeface="Calibri"/>
                </a:rPr>
                <a:t>Les secteurs les plus exposés :</a:t>
              </a:r>
              <a:endParaRPr sz="3000">
                <a:solidFill>
                  <a:schemeClr val="lt1"/>
                </a:solidFill>
                <a:latin typeface="Calibri"/>
                <a:ea typeface="Calibri"/>
                <a:cs typeface="Calibri"/>
                <a:sym typeface="Calibri"/>
              </a:endParaRPr>
            </a:p>
            <a:p>
              <a:pPr indent="-419100" lvl="0" marL="457200" rtl="0" algn="l">
                <a:lnSpc>
                  <a:spcPct val="115000"/>
                </a:lnSpc>
                <a:spcBef>
                  <a:spcPts val="1200"/>
                </a:spcBef>
                <a:spcAft>
                  <a:spcPts val="0"/>
                </a:spcAft>
                <a:buClr>
                  <a:schemeClr val="lt1"/>
                </a:buClr>
                <a:buSzPts val="3000"/>
                <a:buChar char="●"/>
              </a:pPr>
              <a:r>
                <a:rPr lang="en-US" sz="3000">
                  <a:solidFill>
                    <a:schemeClr val="lt1"/>
                  </a:solidFill>
                  <a:latin typeface="Calibri"/>
                  <a:ea typeface="Calibri"/>
                  <a:cs typeface="Calibri"/>
                  <a:sym typeface="Calibri"/>
                </a:rPr>
                <a:t>les entreprises liées aux énergies fossiles (énergies, mines)</a:t>
              </a:r>
              <a:endParaRPr sz="3000">
                <a:solidFill>
                  <a:schemeClr val="lt1"/>
                </a:solidFill>
                <a:latin typeface="Calibri"/>
                <a:ea typeface="Calibri"/>
                <a:cs typeface="Calibri"/>
                <a:sym typeface="Calibri"/>
              </a:endParaRPr>
            </a:p>
            <a:p>
              <a:pPr indent="-419100" lvl="0" marL="457200" rtl="0" algn="l">
                <a:lnSpc>
                  <a:spcPct val="115000"/>
                </a:lnSpc>
                <a:spcBef>
                  <a:spcPts val="0"/>
                </a:spcBef>
                <a:spcAft>
                  <a:spcPts val="0"/>
                </a:spcAft>
                <a:buClr>
                  <a:schemeClr val="lt1"/>
                </a:buClr>
                <a:buSzPts val="3000"/>
                <a:buChar char="●"/>
              </a:pPr>
              <a:r>
                <a:rPr lang="en-US" sz="3000">
                  <a:solidFill>
                    <a:schemeClr val="lt1"/>
                  </a:solidFill>
                  <a:latin typeface="Calibri"/>
                  <a:ea typeface="Calibri"/>
                  <a:cs typeface="Calibri"/>
                  <a:sym typeface="Calibri"/>
                </a:rPr>
                <a:t>les entreprises qui utilisent intensément ces énergies (services aux collectivités, industrie, transports)</a:t>
              </a:r>
              <a:endParaRPr sz="3000">
                <a:solidFill>
                  <a:schemeClr val="lt1"/>
                </a:solidFill>
                <a:latin typeface="Calibri"/>
                <a:ea typeface="Calibri"/>
                <a:cs typeface="Calibri"/>
                <a:sym typeface="Calibri"/>
              </a:endParaRPr>
            </a:p>
            <a:p>
              <a:pPr indent="-419100" lvl="0" marL="457200" rtl="0" algn="l">
                <a:lnSpc>
                  <a:spcPct val="115000"/>
                </a:lnSpc>
                <a:spcBef>
                  <a:spcPts val="0"/>
                </a:spcBef>
                <a:spcAft>
                  <a:spcPts val="0"/>
                </a:spcAft>
                <a:buClr>
                  <a:schemeClr val="lt1"/>
                </a:buClr>
                <a:buSzPts val="3000"/>
                <a:buChar char="●"/>
              </a:pPr>
              <a:r>
                <a:rPr lang="en-US" sz="3000">
                  <a:solidFill>
                    <a:schemeClr val="lt1"/>
                  </a:solidFill>
                  <a:latin typeface="Calibri"/>
                  <a:ea typeface="Calibri"/>
                  <a:cs typeface="Calibri"/>
                  <a:sym typeface="Calibri"/>
                </a:rPr>
                <a:t>Le secteur financier permettant de financer tous les secteurs cités plus haut</a:t>
              </a:r>
              <a:endParaRPr sz="1800">
                <a:solidFill>
                  <a:schemeClr val="lt1"/>
                </a:solidFill>
                <a:latin typeface="Calibri"/>
                <a:ea typeface="Calibri"/>
                <a:cs typeface="Calibri"/>
                <a:sym typeface="Calibri"/>
              </a:endParaRPr>
            </a:p>
          </p:txBody>
        </p:sp>
      </p:grpSp>
      <p:grpSp>
        <p:nvGrpSpPr>
          <p:cNvPr id="175" name="Google Shape;175;g29e5ba3ae60_0_1"/>
          <p:cNvGrpSpPr/>
          <p:nvPr/>
        </p:nvGrpSpPr>
        <p:grpSpPr>
          <a:xfrm>
            <a:off x="0" y="9291849"/>
            <a:ext cx="18288118" cy="3230403"/>
            <a:chOff x="0" y="-38100"/>
            <a:chExt cx="4816592" cy="850800"/>
          </a:xfrm>
        </p:grpSpPr>
        <p:sp>
          <p:nvSpPr>
            <p:cNvPr id="176" name="Google Shape;176;g29e5ba3ae60_0_1"/>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g29e5ba3ae60_0_1"/>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78" name="Google Shape;178;g29e5ba3ae60_0_1"/>
          <p:cNvCxnSpPr/>
          <p:nvPr/>
        </p:nvCxnSpPr>
        <p:spPr>
          <a:xfrm>
            <a:off x="5735841" y="2221820"/>
            <a:ext cx="6816300" cy="0"/>
          </a:xfrm>
          <a:prstGeom prst="straightConnector1">
            <a:avLst/>
          </a:prstGeom>
          <a:noFill/>
          <a:ln cap="flat" cmpd="sng" w="171450">
            <a:solidFill>
              <a:srgbClr val="FFFFFF"/>
            </a:solidFill>
            <a:prstDash val="solid"/>
            <a:round/>
            <a:headEnd len="sm" w="sm" type="none"/>
            <a:tailEnd len="sm" w="sm" type="none"/>
          </a:ln>
        </p:spPr>
      </p:cxnSp>
      <p:sp>
        <p:nvSpPr>
          <p:cNvPr id="179" name="Google Shape;179;g29e5ba3ae60_0_1"/>
          <p:cNvSpPr txBox="1"/>
          <p:nvPr/>
        </p:nvSpPr>
        <p:spPr>
          <a:xfrm>
            <a:off x="1421865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F2iC 2023</a:t>
            </a:r>
            <a:endParaRPr/>
          </a:p>
          <a:p>
            <a:pPr indent="0" lvl="0" marL="0" marR="0" rtl="0" algn="l">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180" name="Google Shape;180;g29e5ba3ae60_0_1"/>
          <p:cNvSpPr txBox="1"/>
          <p:nvPr/>
        </p:nvSpPr>
        <p:spPr>
          <a:xfrm>
            <a:off x="1390493" y="885825"/>
            <a:ext cx="15701400" cy="1062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899">
                <a:solidFill>
                  <a:srgbClr val="FFFFFF"/>
                </a:solidFill>
              </a:rPr>
              <a:t>Les risques climatiques physiques</a:t>
            </a:r>
            <a:endParaRPr/>
          </a:p>
        </p:txBody>
      </p:sp>
      <p:pic>
        <p:nvPicPr>
          <p:cNvPr id="181" name="Google Shape;181;g29e5ba3ae60_0_1"/>
          <p:cNvPicPr preferRelativeResize="0"/>
          <p:nvPr/>
        </p:nvPicPr>
        <p:blipFill>
          <a:blip r:embed="rId4">
            <a:alphaModFix/>
          </a:blip>
          <a:stretch>
            <a:fillRect/>
          </a:stretch>
        </p:blipFill>
        <p:spPr>
          <a:xfrm>
            <a:off x="1588225" y="2495825"/>
            <a:ext cx="15084901" cy="3881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29dda0154b3_0_0"/>
          <p:cNvPicPr preferRelativeResize="0"/>
          <p:nvPr/>
        </p:nvPicPr>
        <p:blipFill rotWithShape="1">
          <a:blip r:embed="rId3">
            <a:alphaModFix/>
          </a:blip>
          <a:srcRect b="7784" l="0" r="0" t="7784"/>
          <a:stretch/>
        </p:blipFill>
        <p:spPr>
          <a:xfrm>
            <a:off x="0" y="0"/>
            <a:ext cx="18288003" cy="10286999"/>
          </a:xfrm>
          <a:prstGeom prst="rect">
            <a:avLst/>
          </a:prstGeom>
          <a:noFill/>
          <a:ln>
            <a:noFill/>
          </a:ln>
        </p:spPr>
      </p:pic>
      <p:grpSp>
        <p:nvGrpSpPr>
          <p:cNvPr id="187" name="Google Shape;187;g29dda0154b3_0_0"/>
          <p:cNvGrpSpPr/>
          <p:nvPr/>
        </p:nvGrpSpPr>
        <p:grpSpPr>
          <a:xfrm>
            <a:off x="0" y="-144662"/>
            <a:ext cx="18288118" cy="10540551"/>
            <a:chOff x="0" y="-38100"/>
            <a:chExt cx="4816592" cy="2776094"/>
          </a:xfrm>
        </p:grpSpPr>
        <p:sp>
          <p:nvSpPr>
            <p:cNvPr id="188" name="Google Shape;188;g29dda0154b3_0_0"/>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g29dda0154b3_0_0"/>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0" name="Google Shape;190;g29dda0154b3_0_0"/>
          <p:cNvSpPr/>
          <p:nvPr/>
        </p:nvSpPr>
        <p:spPr>
          <a:xfrm>
            <a:off x="7439975" y="2592775"/>
            <a:ext cx="9214168" cy="6577365"/>
          </a:xfrm>
          <a:custGeom>
            <a:rect b="b" l="l" r="r" t="t"/>
            <a:pathLst>
              <a:path extrusionOk="0" h="595102" w="3381346">
                <a:moveTo>
                  <a:pt x="30754" y="0"/>
                </a:moveTo>
                <a:lnTo>
                  <a:pt x="3350592" y="0"/>
                </a:lnTo>
                <a:cubicBezTo>
                  <a:pt x="3358748" y="0"/>
                  <a:pt x="3366571" y="3240"/>
                  <a:pt x="3372338" y="9008"/>
                </a:cubicBezTo>
                <a:cubicBezTo>
                  <a:pt x="3378106" y="14775"/>
                  <a:pt x="3381346" y="22598"/>
                  <a:pt x="3381346" y="30754"/>
                </a:cubicBezTo>
                <a:lnTo>
                  <a:pt x="3381346" y="564348"/>
                </a:lnTo>
                <a:cubicBezTo>
                  <a:pt x="3381346" y="572504"/>
                  <a:pt x="3378106" y="580327"/>
                  <a:pt x="3372338" y="586094"/>
                </a:cubicBezTo>
                <a:cubicBezTo>
                  <a:pt x="3366571" y="591862"/>
                  <a:pt x="3358748" y="595102"/>
                  <a:pt x="3350592" y="595102"/>
                </a:cubicBezTo>
                <a:lnTo>
                  <a:pt x="30754" y="595102"/>
                </a:lnTo>
                <a:cubicBezTo>
                  <a:pt x="22598" y="595102"/>
                  <a:pt x="14775" y="591862"/>
                  <a:pt x="9008" y="586094"/>
                </a:cubicBezTo>
                <a:cubicBezTo>
                  <a:pt x="3240" y="580327"/>
                  <a:pt x="0" y="572504"/>
                  <a:pt x="0" y="564348"/>
                </a:cubicBezTo>
                <a:lnTo>
                  <a:pt x="0" y="30754"/>
                </a:lnTo>
                <a:cubicBezTo>
                  <a:pt x="0" y="22598"/>
                  <a:pt x="3240" y="14775"/>
                  <a:pt x="9008" y="9008"/>
                </a:cubicBezTo>
                <a:cubicBezTo>
                  <a:pt x="14775" y="3240"/>
                  <a:pt x="22598" y="0"/>
                  <a:pt x="30754" y="0"/>
                </a:cubicBezTo>
                <a:close/>
              </a:path>
            </a:pathLst>
          </a:custGeom>
          <a:solidFill>
            <a:srgbClr val="000000">
              <a:alpha val="352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chemeClr val="lt1"/>
                </a:solidFill>
                <a:latin typeface="Calibri"/>
                <a:ea typeface="Calibri"/>
                <a:cs typeface="Calibri"/>
                <a:sym typeface="Calibri"/>
              </a:rPr>
              <a:t>275 Mds $ de dommages causés par les catastrophes naturelles en 2022. Les assurances n’en n’ont couvert que pour 125 Mds</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rPr lang="en-US" sz="3000">
                <a:solidFill>
                  <a:schemeClr val="lt1"/>
                </a:solidFill>
                <a:latin typeface="Calibri"/>
                <a:ea typeface="Calibri"/>
                <a:cs typeface="Calibri"/>
                <a:sym typeface="Calibri"/>
              </a:rPr>
              <a:t>2022 = 4</a:t>
            </a:r>
            <a:r>
              <a:rPr baseline="30000" lang="en-US" sz="3000">
                <a:solidFill>
                  <a:schemeClr val="lt1"/>
                </a:solidFill>
                <a:latin typeface="Calibri"/>
                <a:ea typeface="Calibri"/>
                <a:cs typeface="Calibri"/>
                <a:sym typeface="Calibri"/>
              </a:rPr>
              <a:t>e</a:t>
            </a:r>
            <a:r>
              <a:rPr lang="en-US" sz="3000">
                <a:solidFill>
                  <a:schemeClr val="lt1"/>
                </a:solidFill>
                <a:latin typeface="Calibri"/>
                <a:ea typeface="Calibri"/>
                <a:cs typeface="Calibri"/>
                <a:sym typeface="Calibri"/>
              </a:rPr>
              <a:t> plus mauvaise année après 2017, 2011 et 2005</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rPr lang="en-US" sz="3000">
                <a:solidFill>
                  <a:schemeClr val="lt1"/>
                </a:solidFill>
                <a:latin typeface="Calibri"/>
                <a:ea typeface="Calibri"/>
                <a:cs typeface="Calibri"/>
                <a:sym typeface="Calibri"/>
              </a:rPr>
              <a:t>Ouragans : 100 Mds (Ian en Floride a coûté plus de 80 Mds à lui seul)</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rPr lang="en-US" sz="3000">
                <a:solidFill>
                  <a:schemeClr val="lt1"/>
                </a:solidFill>
                <a:latin typeface="Calibri"/>
                <a:ea typeface="Calibri"/>
                <a:cs typeface="Calibri"/>
                <a:sym typeface="Calibri"/>
              </a:rPr>
              <a:t>Inondations : 30 Mds (Chine, Pakistan, Australie, Afrique du Sud)</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rPr lang="en-US" sz="3000">
                <a:solidFill>
                  <a:schemeClr val="lt1"/>
                </a:solidFill>
                <a:latin typeface="Calibri"/>
                <a:ea typeface="Calibri"/>
                <a:cs typeface="Calibri"/>
                <a:sym typeface="Calibri"/>
              </a:rPr>
              <a:t>Sécheresses : 32 Mds (Europe, Chine, Brésil, Afrique de l’Est)</a:t>
            </a:r>
            <a:endParaRPr sz="3000">
              <a:solidFill>
                <a:schemeClr val="lt1"/>
              </a:solidFill>
              <a:latin typeface="Calibri"/>
              <a:ea typeface="Calibri"/>
              <a:cs typeface="Calibri"/>
              <a:sym typeface="Calibri"/>
            </a:endParaRPr>
          </a:p>
        </p:txBody>
      </p:sp>
      <p:grpSp>
        <p:nvGrpSpPr>
          <p:cNvPr id="191" name="Google Shape;191;g29dda0154b3_0_0"/>
          <p:cNvGrpSpPr/>
          <p:nvPr/>
        </p:nvGrpSpPr>
        <p:grpSpPr>
          <a:xfrm>
            <a:off x="0" y="9291849"/>
            <a:ext cx="18288118" cy="3230403"/>
            <a:chOff x="0" y="-38100"/>
            <a:chExt cx="4816592" cy="850800"/>
          </a:xfrm>
        </p:grpSpPr>
        <p:sp>
          <p:nvSpPr>
            <p:cNvPr id="192" name="Google Shape;192;g29dda0154b3_0_0"/>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g29dda0154b3_0_0"/>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94" name="Google Shape;194;g29dda0154b3_0_0"/>
          <p:cNvCxnSpPr/>
          <p:nvPr/>
        </p:nvCxnSpPr>
        <p:spPr>
          <a:xfrm>
            <a:off x="5735841" y="2221820"/>
            <a:ext cx="6816300" cy="0"/>
          </a:xfrm>
          <a:prstGeom prst="straightConnector1">
            <a:avLst/>
          </a:prstGeom>
          <a:noFill/>
          <a:ln cap="flat" cmpd="sng" w="171450">
            <a:solidFill>
              <a:srgbClr val="FFFFFF"/>
            </a:solidFill>
            <a:prstDash val="solid"/>
            <a:round/>
            <a:headEnd len="sm" w="sm" type="none"/>
            <a:tailEnd len="sm" w="sm" type="none"/>
          </a:ln>
        </p:spPr>
      </p:cxnSp>
      <p:sp>
        <p:nvSpPr>
          <p:cNvPr id="195" name="Google Shape;195;g29dda0154b3_0_0"/>
          <p:cNvSpPr txBox="1"/>
          <p:nvPr/>
        </p:nvSpPr>
        <p:spPr>
          <a:xfrm>
            <a:off x="1421865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F2iC 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196" name="Google Shape;196;g29dda0154b3_0_0"/>
          <p:cNvSpPr txBox="1"/>
          <p:nvPr/>
        </p:nvSpPr>
        <p:spPr>
          <a:xfrm>
            <a:off x="1390493" y="885825"/>
            <a:ext cx="15701400" cy="1062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899">
                <a:solidFill>
                  <a:srgbClr val="FFFFFF"/>
                </a:solidFill>
              </a:rPr>
              <a:t>Les risques climatiques physiques</a:t>
            </a:r>
            <a:endParaRPr/>
          </a:p>
        </p:txBody>
      </p:sp>
      <p:pic>
        <p:nvPicPr>
          <p:cNvPr id="197" name="Google Shape;197;g29dda0154b3_0_0"/>
          <p:cNvPicPr preferRelativeResize="0"/>
          <p:nvPr/>
        </p:nvPicPr>
        <p:blipFill>
          <a:blip r:embed="rId4">
            <a:alphaModFix/>
          </a:blip>
          <a:stretch>
            <a:fillRect/>
          </a:stretch>
        </p:blipFill>
        <p:spPr>
          <a:xfrm>
            <a:off x="1659625" y="2611075"/>
            <a:ext cx="4827400" cy="6680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5"/>
          <p:cNvPicPr preferRelativeResize="0"/>
          <p:nvPr/>
        </p:nvPicPr>
        <p:blipFill rotWithShape="1">
          <a:blip r:embed="rId3">
            <a:alphaModFix/>
          </a:blip>
          <a:srcRect b="7786" l="0" r="0" t="7786"/>
          <a:stretch/>
        </p:blipFill>
        <p:spPr>
          <a:xfrm>
            <a:off x="0" y="0"/>
            <a:ext cx="18288000" cy="10287000"/>
          </a:xfrm>
          <a:prstGeom prst="rect">
            <a:avLst/>
          </a:prstGeom>
          <a:noFill/>
          <a:ln>
            <a:noFill/>
          </a:ln>
        </p:spPr>
      </p:pic>
      <p:grpSp>
        <p:nvGrpSpPr>
          <p:cNvPr id="203" name="Google Shape;203;p5"/>
          <p:cNvGrpSpPr/>
          <p:nvPr/>
        </p:nvGrpSpPr>
        <p:grpSpPr>
          <a:xfrm>
            <a:off x="0" y="-144661"/>
            <a:ext cx="18287996" cy="10540481"/>
            <a:chOff x="0" y="-38100"/>
            <a:chExt cx="4816592" cy="2776094"/>
          </a:xfrm>
        </p:grpSpPr>
        <p:sp>
          <p:nvSpPr>
            <p:cNvPr id="204" name="Google Shape;204;p5"/>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6" name="Google Shape;206;p5"/>
          <p:cNvGrpSpPr/>
          <p:nvPr/>
        </p:nvGrpSpPr>
        <p:grpSpPr>
          <a:xfrm>
            <a:off x="3217034" y="3371660"/>
            <a:ext cx="11853933" cy="2982989"/>
            <a:chOff x="0" y="-38100"/>
            <a:chExt cx="3381346" cy="850900"/>
          </a:xfrm>
        </p:grpSpPr>
        <p:sp>
          <p:nvSpPr>
            <p:cNvPr id="207" name="Google Shape;207;p5"/>
            <p:cNvSpPr/>
            <p:nvPr/>
          </p:nvSpPr>
          <p:spPr>
            <a:xfrm>
              <a:off x="0" y="0"/>
              <a:ext cx="3381346" cy="266111"/>
            </a:xfrm>
            <a:custGeom>
              <a:rect b="b" l="l" r="r" t="t"/>
              <a:pathLst>
                <a:path extrusionOk="0" h="266111" w="3381346">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9" name="Google Shape;209;p5"/>
          <p:cNvGrpSpPr/>
          <p:nvPr/>
        </p:nvGrpSpPr>
        <p:grpSpPr>
          <a:xfrm>
            <a:off x="0" y="9291850"/>
            <a:ext cx="18287996" cy="3230762"/>
            <a:chOff x="0" y="-38100"/>
            <a:chExt cx="4816592" cy="850900"/>
          </a:xfrm>
        </p:grpSpPr>
        <p:sp>
          <p:nvSpPr>
            <p:cNvPr id="210" name="Google Shape;210;p5"/>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2"/>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12" name="Google Shape;212;p5"/>
          <p:cNvCxnSpPr/>
          <p:nvPr/>
        </p:nvCxnSpPr>
        <p:spPr>
          <a:xfrm>
            <a:off x="5735841" y="1764620"/>
            <a:ext cx="6816300" cy="0"/>
          </a:xfrm>
          <a:prstGeom prst="straightConnector1">
            <a:avLst/>
          </a:prstGeom>
          <a:noFill/>
          <a:ln cap="flat" cmpd="sng" w="171450">
            <a:solidFill>
              <a:srgbClr val="FFFFFF"/>
            </a:solidFill>
            <a:prstDash val="solid"/>
            <a:round/>
            <a:headEnd len="sm" w="sm" type="none"/>
            <a:tailEnd len="sm" w="sm" type="none"/>
          </a:ln>
        </p:spPr>
      </p:cxnSp>
      <p:sp>
        <p:nvSpPr>
          <p:cNvPr id="213" name="Google Shape;213;p5"/>
          <p:cNvSpPr txBox="1"/>
          <p:nvPr/>
        </p:nvSpPr>
        <p:spPr>
          <a:xfrm>
            <a:off x="14237109" y="89475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F2iC 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grpSp>
        <p:nvGrpSpPr>
          <p:cNvPr id="214" name="Google Shape;214;p5"/>
          <p:cNvGrpSpPr/>
          <p:nvPr/>
        </p:nvGrpSpPr>
        <p:grpSpPr>
          <a:xfrm>
            <a:off x="3217034" y="4575234"/>
            <a:ext cx="11853933" cy="2982989"/>
            <a:chOff x="0" y="-38100"/>
            <a:chExt cx="3381346" cy="850900"/>
          </a:xfrm>
        </p:grpSpPr>
        <p:sp>
          <p:nvSpPr>
            <p:cNvPr id="215" name="Google Shape;215;p5"/>
            <p:cNvSpPr/>
            <p:nvPr/>
          </p:nvSpPr>
          <p:spPr>
            <a:xfrm>
              <a:off x="0" y="0"/>
              <a:ext cx="3381346" cy="266111"/>
            </a:xfrm>
            <a:custGeom>
              <a:rect b="b" l="l" r="r" t="t"/>
              <a:pathLst>
                <a:path extrusionOk="0" h="266111" w="3381346">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7" name="Google Shape;217;p5"/>
          <p:cNvGrpSpPr/>
          <p:nvPr/>
        </p:nvGrpSpPr>
        <p:grpSpPr>
          <a:xfrm>
            <a:off x="3217034" y="5780766"/>
            <a:ext cx="11853933" cy="2982989"/>
            <a:chOff x="0" y="-38100"/>
            <a:chExt cx="3381346" cy="850900"/>
          </a:xfrm>
        </p:grpSpPr>
        <p:sp>
          <p:nvSpPr>
            <p:cNvPr id="218" name="Google Shape;218;p5"/>
            <p:cNvSpPr/>
            <p:nvPr/>
          </p:nvSpPr>
          <p:spPr>
            <a:xfrm>
              <a:off x="0" y="0"/>
              <a:ext cx="3381346" cy="266111"/>
            </a:xfrm>
            <a:custGeom>
              <a:rect b="b" l="l" r="r" t="t"/>
              <a:pathLst>
                <a:path extrusionOk="0" h="266111" w="3381346">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0" name="Google Shape;220;p5"/>
          <p:cNvGrpSpPr/>
          <p:nvPr/>
        </p:nvGrpSpPr>
        <p:grpSpPr>
          <a:xfrm>
            <a:off x="3217034" y="6986299"/>
            <a:ext cx="11853933" cy="2982989"/>
            <a:chOff x="0" y="-38100"/>
            <a:chExt cx="3381346" cy="850900"/>
          </a:xfrm>
        </p:grpSpPr>
        <p:sp>
          <p:nvSpPr>
            <p:cNvPr id="221" name="Google Shape;221;p5"/>
            <p:cNvSpPr/>
            <p:nvPr/>
          </p:nvSpPr>
          <p:spPr>
            <a:xfrm>
              <a:off x="0" y="0"/>
              <a:ext cx="3381346" cy="266111"/>
            </a:xfrm>
            <a:custGeom>
              <a:rect b="b" l="l" r="r" t="t"/>
              <a:pathLst>
                <a:path extrusionOk="0" h="266111" w="3381346">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3" name="Google Shape;223;p5"/>
          <p:cNvGrpSpPr/>
          <p:nvPr/>
        </p:nvGrpSpPr>
        <p:grpSpPr>
          <a:xfrm>
            <a:off x="3217034" y="8191831"/>
            <a:ext cx="11853933" cy="2982989"/>
            <a:chOff x="0" y="-38100"/>
            <a:chExt cx="3381346" cy="850900"/>
          </a:xfrm>
        </p:grpSpPr>
        <p:sp>
          <p:nvSpPr>
            <p:cNvPr id="224" name="Google Shape;224;p5"/>
            <p:cNvSpPr/>
            <p:nvPr/>
          </p:nvSpPr>
          <p:spPr>
            <a:xfrm>
              <a:off x="0" y="0"/>
              <a:ext cx="3381346" cy="266111"/>
            </a:xfrm>
            <a:custGeom>
              <a:rect b="b" l="l" r="r" t="t"/>
              <a:pathLst>
                <a:path extrusionOk="0" h="266111" w="3381346">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6" name="Google Shape;226;p5"/>
          <p:cNvSpPr/>
          <p:nvPr/>
        </p:nvSpPr>
        <p:spPr>
          <a:xfrm>
            <a:off x="3694630" y="3619874"/>
            <a:ext cx="703610" cy="703610"/>
          </a:xfrm>
          <a:custGeom>
            <a:rect b="b" l="l" r="r" t="t"/>
            <a:pathLst>
              <a:path extrusionOk="0" h="703610" w="703610">
                <a:moveTo>
                  <a:pt x="0" y="0"/>
                </a:moveTo>
                <a:lnTo>
                  <a:pt x="703610" y="0"/>
                </a:lnTo>
                <a:lnTo>
                  <a:pt x="703610" y="703610"/>
                </a:lnTo>
                <a:lnTo>
                  <a:pt x="0" y="7036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5"/>
          <p:cNvSpPr/>
          <p:nvPr/>
        </p:nvSpPr>
        <p:spPr>
          <a:xfrm>
            <a:off x="3694630" y="4823448"/>
            <a:ext cx="606863" cy="703610"/>
          </a:xfrm>
          <a:custGeom>
            <a:rect b="b" l="l" r="r" t="t"/>
            <a:pathLst>
              <a:path extrusionOk="0" h="703610" w="606863">
                <a:moveTo>
                  <a:pt x="0" y="0"/>
                </a:moveTo>
                <a:lnTo>
                  <a:pt x="606863" y="0"/>
                </a:lnTo>
                <a:lnTo>
                  <a:pt x="606863" y="703609"/>
                </a:lnTo>
                <a:lnTo>
                  <a:pt x="0" y="70360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5"/>
          <p:cNvSpPr/>
          <p:nvPr/>
        </p:nvSpPr>
        <p:spPr>
          <a:xfrm>
            <a:off x="3724512" y="6058862"/>
            <a:ext cx="643845" cy="643845"/>
          </a:xfrm>
          <a:custGeom>
            <a:rect b="b" l="l" r="r" t="t"/>
            <a:pathLst>
              <a:path extrusionOk="0" h="643845" w="643845">
                <a:moveTo>
                  <a:pt x="0" y="0"/>
                </a:moveTo>
                <a:lnTo>
                  <a:pt x="643845" y="0"/>
                </a:lnTo>
                <a:lnTo>
                  <a:pt x="643845" y="643845"/>
                </a:lnTo>
                <a:lnTo>
                  <a:pt x="0" y="6438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5"/>
          <p:cNvSpPr/>
          <p:nvPr/>
        </p:nvSpPr>
        <p:spPr>
          <a:xfrm>
            <a:off x="3694630" y="8424683"/>
            <a:ext cx="733060" cy="733060"/>
          </a:xfrm>
          <a:custGeom>
            <a:rect b="b" l="l" r="r" t="t"/>
            <a:pathLst>
              <a:path extrusionOk="0" h="733060" w="733060">
                <a:moveTo>
                  <a:pt x="0" y="0"/>
                </a:moveTo>
                <a:lnTo>
                  <a:pt x="733060" y="0"/>
                </a:lnTo>
                <a:lnTo>
                  <a:pt x="733060" y="733061"/>
                </a:lnTo>
                <a:lnTo>
                  <a:pt x="0" y="73306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5"/>
          <p:cNvSpPr/>
          <p:nvPr/>
        </p:nvSpPr>
        <p:spPr>
          <a:xfrm>
            <a:off x="3650549" y="7226673"/>
            <a:ext cx="821222" cy="788373"/>
          </a:xfrm>
          <a:custGeom>
            <a:rect b="b" l="l" r="r" t="t"/>
            <a:pathLst>
              <a:path extrusionOk="0" h="788373" w="821222">
                <a:moveTo>
                  <a:pt x="0" y="0"/>
                </a:moveTo>
                <a:lnTo>
                  <a:pt x="821222" y="0"/>
                </a:lnTo>
                <a:lnTo>
                  <a:pt x="821222" y="788373"/>
                </a:lnTo>
                <a:lnTo>
                  <a:pt x="0" y="78837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5"/>
          <p:cNvSpPr txBox="1"/>
          <p:nvPr/>
        </p:nvSpPr>
        <p:spPr>
          <a:xfrm>
            <a:off x="1368368" y="419550"/>
            <a:ext cx="15701400" cy="1062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899">
                <a:solidFill>
                  <a:srgbClr val="FFFFFF"/>
                </a:solidFill>
              </a:rPr>
              <a:t>Risques de t</a:t>
            </a:r>
            <a:r>
              <a:rPr lang="en-US" sz="6899">
                <a:solidFill>
                  <a:srgbClr val="FFFFFF"/>
                </a:solidFill>
                <a:latin typeface="Arial"/>
                <a:ea typeface="Arial"/>
                <a:cs typeface="Arial"/>
                <a:sym typeface="Arial"/>
              </a:rPr>
              <a:t>ransition</a:t>
            </a:r>
            <a:endParaRPr/>
          </a:p>
        </p:txBody>
      </p:sp>
      <p:sp>
        <p:nvSpPr>
          <p:cNvPr id="232" name="Google Shape;232;p5"/>
          <p:cNvSpPr txBox="1"/>
          <p:nvPr/>
        </p:nvSpPr>
        <p:spPr>
          <a:xfrm>
            <a:off x="5923337" y="3721938"/>
            <a:ext cx="6930900" cy="4833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lang="en-US" sz="3139">
                <a:solidFill>
                  <a:srgbClr val="FFFFFF"/>
                </a:solidFill>
              </a:rPr>
              <a:t>Risques réglementaires</a:t>
            </a:r>
            <a:endParaRPr/>
          </a:p>
        </p:txBody>
      </p:sp>
      <p:sp>
        <p:nvSpPr>
          <p:cNvPr id="233" name="Google Shape;233;p5"/>
          <p:cNvSpPr txBox="1"/>
          <p:nvPr/>
        </p:nvSpPr>
        <p:spPr>
          <a:xfrm>
            <a:off x="6293525" y="4889113"/>
            <a:ext cx="6190500" cy="4833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lang="en-US" sz="3139">
                <a:solidFill>
                  <a:srgbClr val="FFFFFF"/>
                </a:solidFill>
              </a:rPr>
              <a:t>Risques de marché</a:t>
            </a:r>
            <a:endParaRPr/>
          </a:p>
        </p:txBody>
      </p:sp>
      <p:sp>
        <p:nvSpPr>
          <p:cNvPr id="234" name="Google Shape;234;p5"/>
          <p:cNvSpPr txBox="1"/>
          <p:nvPr/>
        </p:nvSpPr>
        <p:spPr>
          <a:xfrm>
            <a:off x="4678699" y="6085850"/>
            <a:ext cx="9751500" cy="4833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lang="en-US" sz="3139">
                <a:solidFill>
                  <a:srgbClr val="FFFFFF"/>
                </a:solidFill>
              </a:rPr>
              <a:t>Risques juridiques et de réputation</a:t>
            </a:r>
            <a:endParaRPr/>
          </a:p>
        </p:txBody>
      </p:sp>
      <p:sp>
        <p:nvSpPr>
          <p:cNvPr id="235" name="Google Shape;235;p5"/>
          <p:cNvSpPr txBox="1"/>
          <p:nvPr/>
        </p:nvSpPr>
        <p:spPr>
          <a:xfrm>
            <a:off x="5836952" y="7291375"/>
            <a:ext cx="7096200" cy="4833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lang="en-US" sz="3139">
                <a:solidFill>
                  <a:srgbClr val="FFFFFF"/>
                </a:solidFill>
              </a:rPr>
              <a:t>Risques</a:t>
            </a:r>
            <a:r>
              <a:rPr lang="en-US" sz="3139">
                <a:solidFill>
                  <a:srgbClr val="FFFFFF"/>
                </a:solidFill>
              </a:rPr>
              <a:t> technologiques</a:t>
            </a:r>
            <a:endParaRPr/>
          </a:p>
        </p:txBody>
      </p:sp>
      <p:sp>
        <p:nvSpPr>
          <p:cNvPr id="236" name="Google Shape;236;p5"/>
          <p:cNvSpPr txBox="1"/>
          <p:nvPr/>
        </p:nvSpPr>
        <p:spPr>
          <a:xfrm>
            <a:off x="7558277" y="8496905"/>
            <a:ext cx="3264300" cy="4833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lang="en-US" sz="3139">
                <a:solidFill>
                  <a:srgbClr val="FFFFFF"/>
                </a:solidFill>
              </a:rPr>
              <a:t>Actifs dépréciés</a:t>
            </a:r>
            <a:endParaRPr/>
          </a:p>
        </p:txBody>
      </p:sp>
      <p:sp>
        <p:nvSpPr>
          <p:cNvPr id="237" name="Google Shape;237;p5"/>
          <p:cNvSpPr txBox="1"/>
          <p:nvPr/>
        </p:nvSpPr>
        <p:spPr>
          <a:xfrm>
            <a:off x="837250" y="2096150"/>
            <a:ext cx="16826700" cy="12558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US" sz="3399">
                <a:solidFill>
                  <a:srgbClr val="FFFFFF"/>
                </a:solidFill>
              </a:rPr>
              <a:t>Les risques liés à la transition découlent du passage à une économie à faibles émissions de carbone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29dda0154b3_0_24"/>
          <p:cNvPicPr preferRelativeResize="0"/>
          <p:nvPr/>
        </p:nvPicPr>
        <p:blipFill rotWithShape="1">
          <a:blip r:embed="rId3">
            <a:alphaModFix/>
          </a:blip>
          <a:srcRect b="7784" l="0" r="0" t="7784"/>
          <a:stretch/>
        </p:blipFill>
        <p:spPr>
          <a:xfrm>
            <a:off x="0" y="0"/>
            <a:ext cx="18288003" cy="10286999"/>
          </a:xfrm>
          <a:prstGeom prst="rect">
            <a:avLst/>
          </a:prstGeom>
          <a:noFill/>
          <a:ln>
            <a:noFill/>
          </a:ln>
        </p:spPr>
      </p:pic>
      <p:grpSp>
        <p:nvGrpSpPr>
          <p:cNvPr id="243" name="Google Shape;243;g29dda0154b3_0_24"/>
          <p:cNvGrpSpPr/>
          <p:nvPr/>
        </p:nvGrpSpPr>
        <p:grpSpPr>
          <a:xfrm>
            <a:off x="0" y="-144662"/>
            <a:ext cx="18288118" cy="10540551"/>
            <a:chOff x="0" y="-38100"/>
            <a:chExt cx="4816592" cy="2776094"/>
          </a:xfrm>
        </p:grpSpPr>
        <p:sp>
          <p:nvSpPr>
            <p:cNvPr id="244" name="Google Shape;244;g29dda0154b3_0_24"/>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7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g29dda0154b3_0_24"/>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6" name="Google Shape;246;g29dda0154b3_0_24"/>
          <p:cNvGrpSpPr/>
          <p:nvPr/>
        </p:nvGrpSpPr>
        <p:grpSpPr>
          <a:xfrm>
            <a:off x="0" y="9291849"/>
            <a:ext cx="18288118" cy="3230403"/>
            <a:chOff x="0" y="-38100"/>
            <a:chExt cx="4816592" cy="850800"/>
          </a:xfrm>
        </p:grpSpPr>
        <p:sp>
          <p:nvSpPr>
            <p:cNvPr id="247" name="Google Shape;247;g29dda0154b3_0_24"/>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g29dda0154b3_0_24"/>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9" name="Google Shape;249;g29dda0154b3_0_24"/>
          <p:cNvSpPr txBox="1"/>
          <p:nvPr/>
        </p:nvSpPr>
        <p:spPr>
          <a:xfrm>
            <a:off x="14675859" y="8988384"/>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pic>
        <p:nvPicPr>
          <p:cNvPr id="250" name="Google Shape;250;g29dda0154b3_0_24"/>
          <p:cNvPicPr preferRelativeResize="0"/>
          <p:nvPr/>
        </p:nvPicPr>
        <p:blipFill>
          <a:blip r:embed="rId4">
            <a:alphaModFix/>
          </a:blip>
          <a:stretch>
            <a:fillRect/>
          </a:stretch>
        </p:blipFill>
        <p:spPr>
          <a:xfrm>
            <a:off x="2731803" y="634591"/>
            <a:ext cx="12289749" cy="8982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6"/>
          <p:cNvPicPr preferRelativeResize="0"/>
          <p:nvPr/>
        </p:nvPicPr>
        <p:blipFill rotWithShape="1">
          <a:blip r:embed="rId3">
            <a:alphaModFix/>
          </a:blip>
          <a:srcRect b="7786" l="0" r="0" t="7786"/>
          <a:stretch/>
        </p:blipFill>
        <p:spPr>
          <a:xfrm>
            <a:off x="0" y="0"/>
            <a:ext cx="18288000" cy="10287000"/>
          </a:xfrm>
          <a:prstGeom prst="rect">
            <a:avLst/>
          </a:prstGeom>
          <a:noFill/>
          <a:ln>
            <a:noFill/>
          </a:ln>
        </p:spPr>
      </p:pic>
      <p:grpSp>
        <p:nvGrpSpPr>
          <p:cNvPr id="256" name="Google Shape;256;p6"/>
          <p:cNvGrpSpPr/>
          <p:nvPr/>
        </p:nvGrpSpPr>
        <p:grpSpPr>
          <a:xfrm>
            <a:off x="0" y="-144661"/>
            <a:ext cx="18287996" cy="10540481"/>
            <a:chOff x="0" y="-38100"/>
            <a:chExt cx="4816592" cy="2776094"/>
          </a:xfrm>
        </p:grpSpPr>
        <p:sp>
          <p:nvSpPr>
            <p:cNvPr id="257" name="Google Shape;257;p6"/>
            <p:cNvSpPr/>
            <p:nvPr/>
          </p:nvSpPr>
          <p:spPr>
            <a:xfrm>
              <a:off x="0" y="0"/>
              <a:ext cx="4816592" cy="2737994"/>
            </a:xfrm>
            <a:custGeom>
              <a:rect b="b" l="l" r="r" t="t"/>
              <a:pathLst>
                <a:path extrusionOk="0" h="2737994" w="4816592">
                  <a:moveTo>
                    <a:pt x="0" y="0"/>
                  </a:moveTo>
                  <a:lnTo>
                    <a:pt x="4816592" y="0"/>
                  </a:lnTo>
                  <a:lnTo>
                    <a:pt x="4816592" y="2737994"/>
                  </a:lnTo>
                  <a:lnTo>
                    <a:pt x="0" y="2737994"/>
                  </a:lnTo>
                  <a:close/>
                </a:path>
              </a:pathLst>
            </a:custGeom>
            <a:solidFill>
              <a:srgbClr val="000000">
                <a:alpha val="2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9" name="Google Shape;259;p6"/>
          <p:cNvGrpSpPr/>
          <p:nvPr/>
        </p:nvGrpSpPr>
        <p:grpSpPr>
          <a:xfrm>
            <a:off x="4193645" y="3336519"/>
            <a:ext cx="9900710" cy="2491470"/>
            <a:chOff x="0" y="-38100"/>
            <a:chExt cx="3381346" cy="850900"/>
          </a:xfrm>
        </p:grpSpPr>
        <p:sp>
          <p:nvSpPr>
            <p:cNvPr id="260" name="Google Shape;260;p6"/>
            <p:cNvSpPr/>
            <p:nvPr/>
          </p:nvSpPr>
          <p:spPr>
            <a:xfrm>
              <a:off x="0" y="0"/>
              <a:ext cx="3381346" cy="266111"/>
            </a:xfrm>
            <a:custGeom>
              <a:rect b="b" l="l" r="r" t="t"/>
              <a:pathLst>
                <a:path extrusionOk="0" h="266111" w="3381346">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2" name="Google Shape;262;p6"/>
          <p:cNvGrpSpPr/>
          <p:nvPr/>
        </p:nvGrpSpPr>
        <p:grpSpPr>
          <a:xfrm>
            <a:off x="0" y="9291850"/>
            <a:ext cx="18287996" cy="3230762"/>
            <a:chOff x="0" y="-38100"/>
            <a:chExt cx="4816592" cy="850900"/>
          </a:xfrm>
        </p:grpSpPr>
        <p:sp>
          <p:nvSpPr>
            <p:cNvPr id="263" name="Google Shape;263;p6"/>
            <p:cNvSpPr/>
            <p:nvPr/>
          </p:nvSpPr>
          <p:spPr>
            <a:xfrm>
              <a:off x="0" y="0"/>
              <a:ext cx="4816592" cy="223997"/>
            </a:xfrm>
            <a:custGeom>
              <a:rect b="b" l="l" r="r" t="t"/>
              <a:pathLst>
                <a:path extrusionOk="0" h="223997" w="4816592">
                  <a:moveTo>
                    <a:pt x="0" y="0"/>
                  </a:moveTo>
                  <a:lnTo>
                    <a:pt x="4816592" y="0"/>
                  </a:lnTo>
                  <a:lnTo>
                    <a:pt x="4816592" y="223997"/>
                  </a:lnTo>
                  <a:lnTo>
                    <a:pt x="0" y="223997"/>
                  </a:lnTo>
                  <a:close/>
                </a:path>
              </a:pathLst>
            </a:custGeom>
            <a:solidFill>
              <a:srgbClr val="000000">
                <a:alpha val="22352"/>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65" name="Google Shape;265;p6"/>
          <p:cNvCxnSpPr/>
          <p:nvPr/>
        </p:nvCxnSpPr>
        <p:spPr>
          <a:xfrm>
            <a:off x="5735841" y="2221820"/>
            <a:ext cx="6816319" cy="0"/>
          </a:xfrm>
          <a:prstGeom prst="straightConnector1">
            <a:avLst/>
          </a:prstGeom>
          <a:noFill/>
          <a:ln cap="flat" cmpd="sng" w="171450">
            <a:solidFill>
              <a:srgbClr val="FFFFFF"/>
            </a:solidFill>
            <a:prstDash val="solid"/>
            <a:round/>
            <a:headEnd len="sm" w="sm" type="none"/>
            <a:tailEnd len="sm" w="sm" type="none"/>
          </a:ln>
        </p:spPr>
      </p:cxnSp>
      <p:grpSp>
        <p:nvGrpSpPr>
          <p:cNvPr id="266" name="Google Shape;266;p6"/>
          <p:cNvGrpSpPr/>
          <p:nvPr/>
        </p:nvGrpSpPr>
        <p:grpSpPr>
          <a:xfrm>
            <a:off x="4193645" y="4341775"/>
            <a:ext cx="9900710" cy="2491470"/>
            <a:chOff x="0" y="-38100"/>
            <a:chExt cx="3381346" cy="850900"/>
          </a:xfrm>
        </p:grpSpPr>
        <p:sp>
          <p:nvSpPr>
            <p:cNvPr id="267" name="Google Shape;267;p6"/>
            <p:cNvSpPr/>
            <p:nvPr/>
          </p:nvSpPr>
          <p:spPr>
            <a:xfrm>
              <a:off x="0" y="0"/>
              <a:ext cx="3381346" cy="266111"/>
            </a:xfrm>
            <a:custGeom>
              <a:rect b="b" l="l" r="r" t="t"/>
              <a:pathLst>
                <a:path extrusionOk="0" h="266111" w="3381346">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9" name="Google Shape;269;p6"/>
          <p:cNvGrpSpPr/>
          <p:nvPr/>
        </p:nvGrpSpPr>
        <p:grpSpPr>
          <a:xfrm>
            <a:off x="4193645" y="5348667"/>
            <a:ext cx="9900710" cy="2491470"/>
            <a:chOff x="0" y="-38100"/>
            <a:chExt cx="3381346" cy="850900"/>
          </a:xfrm>
        </p:grpSpPr>
        <p:sp>
          <p:nvSpPr>
            <p:cNvPr id="270" name="Google Shape;270;p6"/>
            <p:cNvSpPr/>
            <p:nvPr/>
          </p:nvSpPr>
          <p:spPr>
            <a:xfrm>
              <a:off x="0" y="0"/>
              <a:ext cx="3381346" cy="266111"/>
            </a:xfrm>
            <a:custGeom>
              <a:rect b="b" l="l" r="r" t="t"/>
              <a:pathLst>
                <a:path extrusionOk="0" h="266111" w="3381346">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2" name="Google Shape;272;p6"/>
          <p:cNvGrpSpPr/>
          <p:nvPr/>
        </p:nvGrpSpPr>
        <p:grpSpPr>
          <a:xfrm>
            <a:off x="4193645" y="6355558"/>
            <a:ext cx="9900710" cy="2491470"/>
            <a:chOff x="0" y="-38100"/>
            <a:chExt cx="3381346" cy="850900"/>
          </a:xfrm>
        </p:grpSpPr>
        <p:sp>
          <p:nvSpPr>
            <p:cNvPr id="273" name="Google Shape;273;p6"/>
            <p:cNvSpPr/>
            <p:nvPr/>
          </p:nvSpPr>
          <p:spPr>
            <a:xfrm>
              <a:off x="0" y="0"/>
              <a:ext cx="3381346" cy="266111"/>
            </a:xfrm>
            <a:custGeom>
              <a:rect b="b" l="l" r="r" t="t"/>
              <a:pathLst>
                <a:path extrusionOk="0" h="266111" w="3381346">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5" name="Google Shape;275;p6"/>
          <p:cNvGrpSpPr/>
          <p:nvPr/>
        </p:nvGrpSpPr>
        <p:grpSpPr>
          <a:xfrm>
            <a:off x="4193645" y="7362450"/>
            <a:ext cx="9900710" cy="2491470"/>
            <a:chOff x="0" y="-38100"/>
            <a:chExt cx="3381346" cy="850900"/>
          </a:xfrm>
        </p:grpSpPr>
        <p:sp>
          <p:nvSpPr>
            <p:cNvPr id="276" name="Google Shape;276;p6"/>
            <p:cNvSpPr/>
            <p:nvPr/>
          </p:nvSpPr>
          <p:spPr>
            <a:xfrm>
              <a:off x="0" y="0"/>
              <a:ext cx="3381346" cy="266111"/>
            </a:xfrm>
            <a:custGeom>
              <a:rect b="b" l="l" r="r" t="t"/>
              <a:pathLst>
                <a:path extrusionOk="0" h="266111" w="3381346">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8" name="Google Shape;278;p6"/>
          <p:cNvGrpSpPr/>
          <p:nvPr/>
        </p:nvGrpSpPr>
        <p:grpSpPr>
          <a:xfrm>
            <a:off x="4193645" y="8370234"/>
            <a:ext cx="9900710" cy="2491470"/>
            <a:chOff x="0" y="-38100"/>
            <a:chExt cx="3381346" cy="850900"/>
          </a:xfrm>
        </p:grpSpPr>
        <p:sp>
          <p:nvSpPr>
            <p:cNvPr id="279" name="Google Shape;279;p6"/>
            <p:cNvSpPr/>
            <p:nvPr/>
          </p:nvSpPr>
          <p:spPr>
            <a:xfrm>
              <a:off x="0" y="0"/>
              <a:ext cx="3381346" cy="266111"/>
            </a:xfrm>
            <a:custGeom>
              <a:rect b="b" l="l" r="r" t="t"/>
              <a:pathLst>
                <a:path extrusionOk="0" h="266111" w="3381346">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29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1" name="Google Shape;281;p6"/>
          <p:cNvSpPr/>
          <p:nvPr/>
        </p:nvSpPr>
        <p:spPr>
          <a:xfrm>
            <a:off x="4680835" y="3448077"/>
            <a:ext cx="955987" cy="770764"/>
          </a:xfrm>
          <a:custGeom>
            <a:rect b="b" l="l" r="r" t="t"/>
            <a:pathLst>
              <a:path extrusionOk="0" h="770764" w="955987">
                <a:moveTo>
                  <a:pt x="0" y="0"/>
                </a:moveTo>
                <a:lnTo>
                  <a:pt x="955987" y="0"/>
                </a:lnTo>
                <a:lnTo>
                  <a:pt x="955987" y="770765"/>
                </a:lnTo>
                <a:lnTo>
                  <a:pt x="0" y="7707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6"/>
          <p:cNvSpPr/>
          <p:nvPr/>
        </p:nvSpPr>
        <p:spPr>
          <a:xfrm>
            <a:off x="4787605" y="4452667"/>
            <a:ext cx="742448" cy="745243"/>
          </a:xfrm>
          <a:custGeom>
            <a:rect b="b" l="l" r="r" t="t"/>
            <a:pathLst>
              <a:path extrusionOk="0" h="745243" w="742448">
                <a:moveTo>
                  <a:pt x="0" y="0"/>
                </a:moveTo>
                <a:lnTo>
                  <a:pt x="742448" y="0"/>
                </a:lnTo>
                <a:lnTo>
                  <a:pt x="742448" y="745243"/>
                </a:lnTo>
                <a:lnTo>
                  <a:pt x="0" y="74524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6"/>
          <p:cNvSpPr/>
          <p:nvPr/>
        </p:nvSpPr>
        <p:spPr>
          <a:xfrm>
            <a:off x="4845556" y="5528392"/>
            <a:ext cx="626545" cy="641788"/>
          </a:xfrm>
          <a:custGeom>
            <a:rect b="b" l="l" r="r" t="t"/>
            <a:pathLst>
              <a:path extrusionOk="0" h="641788" w="626545">
                <a:moveTo>
                  <a:pt x="0" y="0"/>
                </a:moveTo>
                <a:lnTo>
                  <a:pt x="626546" y="0"/>
                </a:lnTo>
                <a:lnTo>
                  <a:pt x="626546" y="641788"/>
                </a:lnTo>
                <a:lnTo>
                  <a:pt x="0" y="64178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6"/>
          <p:cNvSpPr/>
          <p:nvPr/>
        </p:nvSpPr>
        <p:spPr>
          <a:xfrm>
            <a:off x="4824344" y="6560538"/>
            <a:ext cx="595440" cy="595440"/>
          </a:xfrm>
          <a:custGeom>
            <a:rect b="b" l="l" r="r" t="t"/>
            <a:pathLst>
              <a:path extrusionOk="0" h="595440" w="595440">
                <a:moveTo>
                  <a:pt x="0" y="0"/>
                </a:moveTo>
                <a:lnTo>
                  <a:pt x="595440" y="0"/>
                </a:lnTo>
                <a:lnTo>
                  <a:pt x="595440" y="595439"/>
                </a:lnTo>
                <a:lnTo>
                  <a:pt x="0" y="59543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6"/>
          <p:cNvSpPr/>
          <p:nvPr/>
        </p:nvSpPr>
        <p:spPr>
          <a:xfrm>
            <a:off x="4780772" y="7595712"/>
            <a:ext cx="612712" cy="588204"/>
          </a:xfrm>
          <a:custGeom>
            <a:rect b="b" l="l" r="r" t="t"/>
            <a:pathLst>
              <a:path extrusionOk="0" h="588204" w="612712">
                <a:moveTo>
                  <a:pt x="0" y="0"/>
                </a:moveTo>
                <a:lnTo>
                  <a:pt x="612712" y="0"/>
                </a:lnTo>
                <a:lnTo>
                  <a:pt x="612712" y="588204"/>
                </a:lnTo>
                <a:lnTo>
                  <a:pt x="0" y="58820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6"/>
          <p:cNvSpPr/>
          <p:nvPr/>
        </p:nvSpPr>
        <p:spPr>
          <a:xfrm>
            <a:off x="4781689" y="8524203"/>
            <a:ext cx="548404" cy="636753"/>
          </a:xfrm>
          <a:custGeom>
            <a:rect b="b" l="l" r="r" t="t"/>
            <a:pathLst>
              <a:path extrusionOk="0" h="636753" w="548404">
                <a:moveTo>
                  <a:pt x="0" y="0"/>
                </a:moveTo>
                <a:lnTo>
                  <a:pt x="548404" y="0"/>
                </a:lnTo>
                <a:lnTo>
                  <a:pt x="548404" y="636753"/>
                </a:lnTo>
                <a:lnTo>
                  <a:pt x="0" y="636753"/>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6"/>
          <p:cNvSpPr txBox="1"/>
          <p:nvPr/>
        </p:nvSpPr>
        <p:spPr>
          <a:xfrm>
            <a:off x="14237234" y="9028659"/>
            <a:ext cx="4050900" cy="147150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lang="en-US" sz="2000">
                <a:solidFill>
                  <a:srgbClr val="FFFFFF"/>
                </a:solidFill>
                <a:latin typeface="Arial"/>
                <a:ea typeface="Arial"/>
                <a:cs typeface="Arial"/>
                <a:sym typeface="Arial"/>
              </a:rPr>
              <a:t>©BETTER FINANCE F2i</a:t>
            </a:r>
            <a:r>
              <a:rPr lang="en-US" sz="2000">
                <a:solidFill>
                  <a:srgbClr val="FFFFFF"/>
                </a:solidFill>
              </a:rPr>
              <a:t>C </a:t>
            </a:r>
            <a:r>
              <a:rPr lang="en-US" sz="2000">
                <a:solidFill>
                  <a:srgbClr val="FFFFFF"/>
                </a:solidFill>
                <a:latin typeface="Arial"/>
                <a:ea typeface="Arial"/>
                <a:cs typeface="Arial"/>
                <a:sym typeface="Arial"/>
              </a:rPr>
              <a:t>2023</a:t>
            </a:r>
            <a:endParaRPr/>
          </a:p>
          <a:p>
            <a:pPr indent="0" lvl="0" marL="0" marR="0" rtl="0" algn="ctr">
              <a:lnSpc>
                <a:spcPct val="237950"/>
              </a:lnSpc>
              <a:spcBef>
                <a:spcPts val="0"/>
              </a:spcBef>
              <a:spcAft>
                <a:spcPts val="0"/>
              </a:spcAft>
              <a:buNone/>
            </a:pPr>
            <a:r>
              <a:t/>
            </a:r>
            <a:endParaRPr sz="2000">
              <a:solidFill>
                <a:srgbClr val="FFFFFF"/>
              </a:solidFill>
              <a:latin typeface="Arial"/>
              <a:ea typeface="Arial"/>
              <a:cs typeface="Arial"/>
              <a:sym typeface="Arial"/>
            </a:endParaRPr>
          </a:p>
        </p:txBody>
      </p:sp>
      <p:sp>
        <p:nvSpPr>
          <p:cNvPr id="288" name="Google Shape;288;p6"/>
          <p:cNvSpPr txBox="1"/>
          <p:nvPr/>
        </p:nvSpPr>
        <p:spPr>
          <a:xfrm>
            <a:off x="1390493" y="885825"/>
            <a:ext cx="15701400" cy="1062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899">
                <a:solidFill>
                  <a:srgbClr val="FFFFFF"/>
                </a:solidFill>
                <a:latin typeface="Arial"/>
                <a:ea typeface="Arial"/>
                <a:cs typeface="Arial"/>
                <a:sym typeface="Arial"/>
              </a:rPr>
              <a:t>Opportunit</a:t>
            </a:r>
            <a:r>
              <a:rPr lang="en-US" sz="6899">
                <a:solidFill>
                  <a:srgbClr val="FFFFFF"/>
                </a:solidFill>
              </a:rPr>
              <a:t>é</a:t>
            </a:r>
            <a:r>
              <a:rPr lang="en-US" sz="6899">
                <a:solidFill>
                  <a:srgbClr val="FFFFFF"/>
                </a:solidFill>
                <a:latin typeface="Arial"/>
                <a:ea typeface="Arial"/>
                <a:cs typeface="Arial"/>
                <a:sym typeface="Arial"/>
              </a:rPr>
              <a:t>s climatiques</a:t>
            </a:r>
            <a:endParaRPr/>
          </a:p>
        </p:txBody>
      </p:sp>
      <p:sp>
        <p:nvSpPr>
          <p:cNvPr id="289" name="Google Shape;289;p6"/>
          <p:cNvSpPr txBox="1"/>
          <p:nvPr/>
        </p:nvSpPr>
        <p:spPr>
          <a:xfrm>
            <a:off x="7647204" y="3591975"/>
            <a:ext cx="4254900" cy="4035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lang="en-US" sz="2621">
                <a:solidFill>
                  <a:srgbClr val="FFFFFF"/>
                </a:solidFill>
              </a:rPr>
              <a:t>Energie renouvelable</a:t>
            </a:r>
            <a:endParaRPr/>
          </a:p>
        </p:txBody>
      </p:sp>
      <p:sp>
        <p:nvSpPr>
          <p:cNvPr id="290" name="Google Shape;290;p6"/>
          <p:cNvSpPr txBox="1"/>
          <p:nvPr/>
        </p:nvSpPr>
        <p:spPr>
          <a:xfrm>
            <a:off x="7326899" y="4597775"/>
            <a:ext cx="3828600" cy="4035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lang="en-US" sz="2621">
                <a:solidFill>
                  <a:srgbClr val="FFFFFF"/>
                </a:solidFill>
              </a:rPr>
              <a:t>Efficacité énergétique</a:t>
            </a:r>
            <a:endParaRPr/>
          </a:p>
        </p:txBody>
      </p:sp>
      <p:sp>
        <p:nvSpPr>
          <p:cNvPr id="291" name="Google Shape;291;p6"/>
          <p:cNvSpPr txBox="1"/>
          <p:nvPr/>
        </p:nvSpPr>
        <p:spPr>
          <a:xfrm>
            <a:off x="7415104" y="5677700"/>
            <a:ext cx="3593100" cy="4035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lang="en-US" sz="2621">
                <a:solidFill>
                  <a:srgbClr val="FFFFFF"/>
                </a:solidFill>
                <a:latin typeface="Arial"/>
                <a:ea typeface="Arial"/>
                <a:cs typeface="Arial"/>
                <a:sym typeface="Arial"/>
              </a:rPr>
              <a:t>Transports propres</a:t>
            </a:r>
            <a:endParaRPr/>
          </a:p>
        </p:txBody>
      </p:sp>
      <p:sp>
        <p:nvSpPr>
          <p:cNvPr id="292" name="Google Shape;292;p6"/>
          <p:cNvSpPr txBox="1"/>
          <p:nvPr/>
        </p:nvSpPr>
        <p:spPr>
          <a:xfrm>
            <a:off x="6998530" y="6639853"/>
            <a:ext cx="4431600" cy="4035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lang="en-US" sz="2621">
                <a:solidFill>
                  <a:srgbClr val="FFFFFF"/>
                </a:solidFill>
                <a:latin typeface="Arial"/>
                <a:ea typeface="Arial"/>
                <a:cs typeface="Arial"/>
                <a:sym typeface="Arial"/>
              </a:rPr>
              <a:t>Infrastructures durables</a:t>
            </a:r>
            <a:endParaRPr/>
          </a:p>
        </p:txBody>
      </p:sp>
      <p:sp>
        <p:nvSpPr>
          <p:cNvPr id="293" name="Google Shape;293;p6"/>
          <p:cNvSpPr txBox="1"/>
          <p:nvPr/>
        </p:nvSpPr>
        <p:spPr>
          <a:xfrm>
            <a:off x="7520000" y="7617375"/>
            <a:ext cx="3406800" cy="4035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lang="en-US" sz="2621">
                <a:solidFill>
                  <a:srgbClr val="FFFFFF"/>
                </a:solidFill>
              </a:rPr>
              <a:t>Technologies propres</a:t>
            </a:r>
            <a:endParaRPr/>
          </a:p>
        </p:txBody>
      </p:sp>
      <p:sp>
        <p:nvSpPr>
          <p:cNvPr id="294" name="Google Shape;294;p6"/>
          <p:cNvSpPr txBox="1"/>
          <p:nvPr/>
        </p:nvSpPr>
        <p:spPr>
          <a:xfrm>
            <a:off x="1371283" y="2553362"/>
            <a:ext cx="15545435" cy="58039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US" sz="3399">
                <a:solidFill>
                  <a:srgbClr val="FFFFFF"/>
                </a:solidFill>
                <a:latin typeface="Arial"/>
                <a:ea typeface="Arial"/>
                <a:cs typeface="Arial"/>
                <a:sym typeface="Arial"/>
              </a:rPr>
              <a:t>Climate change also presents opportunities as consumer demands change </a:t>
            </a:r>
            <a:endParaRPr/>
          </a:p>
        </p:txBody>
      </p:sp>
      <p:sp>
        <p:nvSpPr>
          <p:cNvPr id="295" name="Google Shape;295;p6"/>
          <p:cNvSpPr txBox="1"/>
          <p:nvPr/>
        </p:nvSpPr>
        <p:spPr>
          <a:xfrm>
            <a:off x="7660799" y="8625147"/>
            <a:ext cx="3271200" cy="4035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lang="en-US" sz="2621">
                <a:solidFill>
                  <a:srgbClr val="FFFFFF"/>
                </a:solidFill>
                <a:latin typeface="Arial"/>
                <a:ea typeface="Arial"/>
                <a:cs typeface="Arial"/>
                <a:sym typeface="Arial"/>
              </a:rPr>
              <a:t>Finance durable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08A9776426D41840A8C2CCB15B3F3" ma:contentTypeVersion="18" ma:contentTypeDescription="Create a new document." ma:contentTypeScope="" ma:versionID="484d0e7fe09fe8de3466b246621db11c">
  <xsd:schema xmlns:xsd="http://www.w3.org/2001/XMLSchema" xmlns:xs="http://www.w3.org/2001/XMLSchema" xmlns:p="http://schemas.microsoft.com/office/2006/metadata/properties" xmlns:ns2="fd160c09-1844-45b0-b4f1-cf53e6c3c76a" xmlns:ns3="8e72f4a7-cae9-4e97-b541-2580a12d1989" targetNamespace="http://schemas.microsoft.com/office/2006/metadata/properties" ma:root="true" ma:fieldsID="e2ff8ef15423d4f21e0a799f7012675e" ns2:_="" ns3:_="">
    <xsd:import namespace="fd160c09-1844-45b0-b4f1-cf53e6c3c76a"/>
    <xsd:import namespace="8e72f4a7-cae9-4e97-b541-2580a12d19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60c09-1844-45b0-b4f1-cf53e6c3c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fe506b-8ef3-4252-9ac8-4ea0dfba28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72f4a7-cae9-4e97-b541-2580a12d19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4153eb-2901-4474-b3ae-28ce23b8bb52}" ma:internalName="TaxCatchAll" ma:showField="CatchAllData" ma:web="8e72f4a7-cae9-4e97-b541-2580a12d1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3F9DD9-32CD-4E6B-90DE-1A237591B2B4}"/>
</file>

<file path=customXml/itemProps2.xml><?xml version="1.0" encoding="utf-8"?>
<ds:datastoreItem xmlns:ds="http://schemas.openxmlformats.org/officeDocument/2006/customXml" ds:itemID="{39090CA9-2DE1-460A-9A8C-4C11B022811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