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Canva Sans" panose="020B0604020202020204" charset="0"/>
      <p:regular r:id="rId12"/>
    </p:embeddedFont>
    <p:embeddedFont>
      <p:font typeface="Canva Sans Bold" panose="020B0604020202020204" charset="0"/>
      <p:regular r:id="rId13"/>
    </p:embeddedFont>
    <p:embeddedFont>
      <p:font typeface="Eastman Grotesque" panose="020B0604020202020204" charset="0"/>
      <p:regular r:id="rId14"/>
    </p:embeddedFont>
    <p:embeddedFont>
      <p:font typeface="Eastman Grotesque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5441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8415906"/>
            <a:ext cx="18288000" cy="1871094"/>
            <a:chOff x="0" y="0"/>
            <a:chExt cx="4816593" cy="492798"/>
          </a:xfrm>
        </p:grpSpPr>
        <p:sp>
          <p:nvSpPr>
            <p:cNvPr id="7" name="Freeform 7"/>
            <p:cNvSpPr/>
            <p:nvPr/>
          </p:nvSpPr>
          <p:spPr>
            <a:xfrm>
              <a:off x="0" y="0"/>
              <a:ext cx="4816592" cy="492798"/>
            </a:xfrm>
            <a:custGeom>
              <a:avLst/>
              <a:gdLst/>
              <a:ahLst/>
              <a:cxnLst/>
              <a:rect l="l" t="t" r="r" b="b"/>
              <a:pathLst>
                <a:path w="4816592" h="492798">
                  <a:moveTo>
                    <a:pt x="0" y="0"/>
                  </a:moveTo>
                  <a:lnTo>
                    <a:pt x="4816592" y="0"/>
                  </a:lnTo>
                  <a:lnTo>
                    <a:pt x="4816592" y="492798"/>
                  </a:lnTo>
                  <a:lnTo>
                    <a:pt x="0" y="492798"/>
                  </a:lnTo>
                  <a:close/>
                </a:path>
              </a:pathLst>
            </a:custGeom>
            <a:solidFill>
              <a:srgbClr val="FFFFFF"/>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0" name="Freeform 10"/>
          <p:cNvSpPr/>
          <p:nvPr/>
        </p:nvSpPr>
        <p:spPr>
          <a:xfrm>
            <a:off x="0" y="8415906"/>
            <a:ext cx="13323480" cy="1871094"/>
          </a:xfrm>
          <a:custGeom>
            <a:avLst/>
            <a:gdLst/>
            <a:ahLst/>
            <a:cxnLst/>
            <a:rect l="l" t="t" r="r" b="b"/>
            <a:pathLst>
              <a:path w="13323480" h="1871094">
                <a:moveTo>
                  <a:pt x="0" y="0"/>
                </a:moveTo>
                <a:lnTo>
                  <a:pt x="13323480" y="0"/>
                </a:lnTo>
                <a:lnTo>
                  <a:pt x="13323480" y="1871094"/>
                </a:lnTo>
                <a:lnTo>
                  <a:pt x="0" y="1871094"/>
                </a:lnTo>
                <a:lnTo>
                  <a:pt x="0" y="0"/>
                </a:lnTo>
                <a:close/>
              </a:path>
            </a:pathLst>
          </a:custGeom>
          <a:blipFill>
            <a:blip r:embed="rId3"/>
            <a:stretch>
              <a:fillRect/>
            </a:stretch>
          </a:blipFill>
        </p:spPr>
        <p:txBody>
          <a:bodyPr/>
          <a:lstStyle/>
          <a:p>
            <a:endParaRPr lang="en-BE"/>
          </a:p>
        </p:txBody>
      </p:sp>
      <p:sp>
        <p:nvSpPr>
          <p:cNvPr id="11" name="TextBox 11"/>
          <p:cNvSpPr txBox="1"/>
          <p:nvPr/>
        </p:nvSpPr>
        <p:spPr>
          <a:xfrm>
            <a:off x="1293293" y="2730181"/>
            <a:ext cx="15701414" cy="2413319"/>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Module 4: Climate Risks and Opportunities</a:t>
            </a:r>
          </a:p>
        </p:txBody>
      </p:sp>
      <p:sp>
        <p:nvSpPr>
          <p:cNvPr id="12" name="TextBox 12"/>
          <p:cNvSpPr txBox="1"/>
          <p:nvPr/>
        </p:nvSpPr>
        <p:spPr>
          <a:xfrm>
            <a:off x="2844224" y="5385707"/>
            <a:ext cx="12599552" cy="1261110"/>
          </a:xfrm>
          <a:prstGeom prst="rect">
            <a:avLst/>
          </a:prstGeom>
        </p:spPr>
        <p:txBody>
          <a:bodyPr lIns="0" tIns="0" rIns="0" bIns="0" rtlCol="0" anchor="t">
            <a:spAutoFit/>
          </a:bodyPr>
          <a:lstStyle/>
          <a:p>
            <a:pPr algn="ctr">
              <a:lnSpc>
                <a:spcPts val="5040"/>
              </a:lnSpc>
            </a:pPr>
            <a:r>
              <a:rPr lang="en-US" sz="3600">
                <a:solidFill>
                  <a:srgbClr val="FFFFFF"/>
                </a:solidFill>
                <a:latin typeface="Eastman Grotesque"/>
              </a:rPr>
              <a:t>Understanding the relationship between climate risks (and opportunities) and how that relates to financial risk</a:t>
            </a:r>
          </a:p>
        </p:txBody>
      </p:sp>
      <p:sp>
        <p:nvSpPr>
          <p:cNvPr id="13" name="TextBox 13"/>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000000"/>
                </a:solidFill>
                <a:latin typeface="Canva Sans"/>
              </a:rPr>
              <a:t>©BETTER FINANCE 2023</a:t>
            </a:r>
          </a:p>
          <a:p>
            <a:pPr algn="ctr">
              <a:lnSpc>
                <a:spcPts val="4759"/>
              </a:lnSpc>
            </a:pPr>
            <a:endParaRPr lang="en-US" sz="2000">
              <a:solidFill>
                <a:srgbClr val="000000"/>
              </a:solidFill>
              <a:latin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DISCLAIMER</a:t>
            </a: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65881" y="3211406"/>
            <a:ext cx="12956238" cy="5254569"/>
          </a:xfrm>
          <a:prstGeom prst="rect">
            <a:avLst/>
          </a:prstGeom>
        </p:spPr>
        <p:txBody>
          <a:bodyPr lIns="0" tIns="0" rIns="0" bIns="0" rtlCol="0" anchor="t">
            <a:spAutoFit/>
          </a:bodyPr>
          <a:lstStyle/>
          <a:p>
            <a:pPr algn="ctr">
              <a:lnSpc>
                <a:spcPts val="4165"/>
              </a:lnSpc>
            </a:pPr>
            <a:r>
              <a:rPr lang="en-US" sz="2975">
                <a:solidFill>
                  <a:srgbClr val="FFFFFF"/>
                </a:solidFill>
                <a:latin typeface="Eastman Grotesque"/>
              </a:rPr>
              <a:t>Invest for Better Climate EU is a non-profit initiaitive dedicated to education without providing financial advice. The information and materials provided in this course are offered for general educational purposes only and are not intended to provide financial planning, legal, tax, accounting, or investment advisory services. Strategies or descriptions of any investments do not suggest an endorsement. Always do your own research and/or confer with professionals before making any investment decisions. You should also be sure that you understand any potential tax implications before you sell existing investments.</a:t>
            </a:r>
          </a:p>
          <a:p>
            <a:pPr algn="ctr">
              <a:lnSpc>
                <a:spcPts val="4165"/>
              </a:lnSpc>
            </a:pPr>
            <a:endParaRPr lang="en-US" sz="2975">
              <a:solidFill>
                <a:srgbClr val="FFFFFF"/>
              </a:solidFill>
              <a:latin typeface="Eastman Grotesq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213098"/>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253359" y="6987138"/>
            <a:ext cx="12838548" cy="1320291"/>
            <a:chOff x="0" y="0"/>
            <a:chExt cx="3381346" cy="347731"/>
          </a:xfrm>
        </p:grpSpPr>
        <p:sp>
          <p:nvSpPr>
            <p:cNvPr id="10" name="Freeform 10"/>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grpSp>
        <p:nvGrpSpPr>
          <p:cNvPr id="13" name="Group 13"/>
          <p:cNvGrpSpPr/>
          <p:nvPr/>
        </p:nvGrpSpPr>
        <p:grpSpPr>
          <a:xfrm>
            <a:off x="4253359" y="5163754"/>
            <a:ext cx="12838548" cy="1320291"/>
            <a:chOff x="0" y="0"/>
            <a:chExt cx="3381346" cy="347731"/>
          </a:xfrm>
        </p:grpSpPr>
        <p:sp>
          <p:nvSpPr>
            <p:cNvPr id="14" name="Freeform 14"/>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4253359" y="3338637"/>
            <a:ext cx="12838548" cy="1320291"/>
            <a:chOff x="0" y="0"/>
            <a:chExt cx="3381346" cy="347731"/>
          </a:xfrm>
        </p:grpSpPr>
        <p:sp>
          <p:nvSpPr>
            <p:cNvPr id="17" name="Freeform 17"/>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649185" y="3280017"/>
            <a:ext cx="1437533" cy="1437533"/>
          </a:xfrm>
          <a:custGeom>
            <a:avLst/>
            <a:gdLst/>
            <a:ahLst/>
            <a:cxnLst/>
            <a:rect l="l" t="t" r="r" b="b"/>
            <a:pathLst>
              <a:path w="1437533" h="1437533">
                <a:moveTo>
                  <a:pt x="0" y="0"/>
                </a:moveTo>
                <a:lnTo>
                  <a:pt x="1437533" y="0"/>
                </a:lnTo>
                <a:lnTo>
                  <a:pt x="1437533" y="1437532"/>
                </a:lnTo>
                <a:lnTo>
                  <a:pt x="0" y="14375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20" name="Freeform 20"/>
          <p:cNvSpPr/>
          <p:nvPr/>
        </p:nvSpPr>
        <p:spPr>
          <a:xfrm>
            <a:off x="1649185" y="5068378"/>
            <a:ext cx="1511112" cy="1377001"/>
          </a:xfrm>
          <a:custGeom>
            <a:avLst/>
            <a:gdLst/>
            <a:ahLst/>
            <a:cxnLst/>
            <a:rect l="l" t="t" r="r" b="b"/>
            <a:pathLst>
              <a:path w="1511112" h="1377001">
                <a:moveTo>
                  <a:pt x="0" y="0"/>
                </a:moveTo>
                <a:lnTo>
                  <a:pt x="1511112" y="0"/>
                </a:lnTo>
                <a:lnTo>
                  <a:pt x="1511112" y="1377001"/>
                </a:lnTo>
                <a:lnTo>
                  <a:pt x="0" y="13770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a:p>
        </p:txBody>
      </p:sp>
      <p:sp>
        <p:nvSpPr>
          <p:cNvPr id="21" name="Freeform 21"/>
          <p:cNvSpPr/>
          <p:nvPr/>
        </p:nvSpPr>
        <p:spPr>
          <a:xfrm>
            <a:off x="1649185" y="6805261"/>
            <a:ext cx="1784418" cy="1684045"/>
          </a:xfrm>
          <a:custGeom>
            <a:avLst/>
            <a:gdLst/>
            <a:ahLst/>
            <a:cxnLst/>
            <a:rect l="l" t="t" r="r" b="b"/>
            <a:pathLst>
              <a:path w="1784418" h="1684045">
                <a:moveTo>
                  <a:pt x="0" y="0"/>
                </a:moveTo>
                <a:lnTo>
                  <a:pt x="1784419" y="0"/>
                </a:lnTo>
                <a:lnTo>
                  <a:pt x="1784419" y="1684045"/>
                </a:lnTo>
                <a:lnTo>
                  <a:pt x="0" y="16840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BE"/>
          </a:p>
        </p:txBody>
      </p:sp>
      <p:sp>
        <p:nvSpPr>
          <p:cNvPr id="22" name="TextBox 22"/>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23" name="TextBox 23"/>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Learning Objectives</a:t>
            </a:r>
          </a:p>
        </p:txBody>
      </p:sp>
      <p:sp>
        <p:nvSpPr>
          <p:cNvPr id="24" name="TextBox 24"/>
          <p:cNvSpPr txBox="1"/>
          <p:nvPr/>
        </p:nvSpPr>
        <p:spPr>
          <a:xfrm>
            <a:off x="4757819" y="3450916"/>
            <a:ext cx="12122398" cy="1536761"/>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There is a connection between climate risks, company profits and financial risk</a:t>
            </a:r>
          </a:p>
          <a:p>
            <a:pPr algn="just">
              <a:lnSpc>
                <a:spcPts val="3780"/>
              </a:lnSpc>
            </a:pPr>
            <a:endParaRPr lang="en-US" sz="3044">
              <a:solidFill>
                <a:srgbClr val="FFFFFF"/>
              </a:solidFill>
              <a:latin typeface="Eastman Grotesque Bold"/>
            </a:endParaRPr>
          </a:p>
        </p:txBody>
      </p:sp>
      <p:sp>
        <p:nvSpPr>
          <p:cNvPr id="25" name="TextBox 25"/>
          <p:cNvSpPr txBox="1"/>
          <p:nvPr/>
        </p:nvSpPr>
        <p:spPr>
          <a:xfrm>
            <a:off x="4757819" y="5259168"/>
            <a:ext cx="12122398" cy="1056136"/>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Responding to climate change can also present a financial opportunity</a:t>
            </a:r>
          </a:p>
        </p:txBody>
      </p:sp>
      <p:sp>
        <p:nvSpPr>
          <p:cNvPr id="26" name="TextBox 26"/>
          <p:cNvSpPr txBox="1"/>
          <p:nvPr/>
        </p:nvSpPr>
        <p:spPr>
          <a:xfrm>
            <a:off x="4757819" y="7085878"/>
            <a:ext cx="12122398" cy="1056136"/>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Managing financial risk well includes taking the related climate risks and opportunities into account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724726" y="6072135"/>
            <a:ext cx="12838548" cy="2259527"/>
            <a:chOff x="0" y="0"/>
            <a:chExt cx="3381346" cy="595102"/>
          </a:xfrm>
        </p:grpSpPr>
        <p:sp>
          <p:nvSpPr>
            <p:cNvPr id="7" name="Freeform 7"/>
            <p:cNvSpPr/>
            <p:nvPr/>
          </p:nvSpPr>
          <p:spPr>
            <a:xfrm>
              <a:off x="0" y="0"/>
              <a:ext cx="3381346" cy="595102"/>
            </a:xfrm>
            <a:custGeom>
              <a:avLst/>
              <a:gdLst/>
              <a:ahLst/>
              <a:cxnLst/>
              <a:rect l="l" t="t" r="r" b="b"/>
              <a:pathLst>
                <a:path w="3381346" h="595102">
                  <a:moveTo>
                    <a:pt x="30754" y="0"/>
                  </a:moveTo>
                  <a:lnTo>
                    <a:pt x="3350592" y="0"/>
                  </a:lnTo>
                  <a:cubicBezTo>
                    <a:pt x="3358748" y="0"/>
                    <a:pt x="3366571" y="3240"/>
                    <a:pt x="3372338" y="9008"/>
                  </a:cubicBezTo>
                  <a:cubicBezTo>
                    <a:pt x="3378106" y="14775"/>
                    <a:pt x="3381346" y="22598"/>
                    <a:pt x="3381346" y="30754"/>
                  </a:cubicBezTo>
                  <a:lnTo>
                    <a:pt x="3381346" y="564348"/>
                  </a:lnTo>
                  <a:cubicBezTo>
                    <a:pt x="3381346" y="572504"/>
                    <a:pt x="3378106" y="580327"/>
                    <a:pt x="3372338" y="586094"/>
                  </a:cubicBezTo>
                  <a:cubicBezTo>
                    <a:pt x="3366571" y="591862"/>
                    <a:pt x="3358748" y="595102"/>
                    <a:pt x="3350592" y="595102"/>
                  </a:cubicBezTo>
                  <a:lnTo>
                    <a:pt x="30754" y="595102"/>
                  </a:lnTo>
                  <a:cubicBezTo>
                    <a:pt x="22598" y="595102"/>
                    <a:pt x="14775" y="591862"/>
                    <a:pt x="9008" y="586094"/>
                  </a:cubicBezTo>
                  <a:cubicBezTo>
                    <a:pt x="3240" y="580327"/>
                    <a:pt x="0" y="572504"/>
                    <a:pt x="0" y="564348"/>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724726" y="3138600"/>
            <a:ext cx="12838548" cy="1647660"/>
            <a:chOff x="0" y="0"/>
            <a:chExt cx="3381346" cy="433952"/>
          </a:xfrm>
        </p:grpSpPr>
        <p:sp>
          <p:nvSpPr>
            <p:cNvPr id="10" name="Freeform 10"/>
            <p:cNvSpPr/>
            <p:nvPr/>
          </p:nvSpPr>
          <p:spPr>
            <a:xfrm>
              <a:off x="0" y="0"/>
              <a:ext cx="3381346" cy="433952"/>
            </a:xfrm>
            <a:custGeom>
              <a:avLst/>
              <a:gdLst/>
              <a:ahLst/>
              <a:cxnLst/>
              <a:rect l="l" t="t" r="r" b="b"/>
              <a:pathLst>
                <a:path w="3381346" h="433952">
                  <a:moveTo>
                    <a:pt x="30754" y="0"/>
                  </a:moveTo>
                  <a:lnTo>
                    <a:pt x="3350592" y="0"/>
                  </a:lnTo>
                  <a:cubicBezTo>
                    <a:pt x="3358748" y="0"/>
                    <a:pt x="3366571" y="3240"/>
                    <a:pt x="3372338" y="9008"/>
                  </a:cubicBezTo>
                  <a:cubicBezTo>
                    <a:pt x="3378106" y="14775"/>
                    <a:pt x="3381346" y="22598"/>
                    <a:pt x="3381346" y="30754"/>
                  </a:cubicBezTo>
                  <a:lnTo>
                    <a:pt x="3381346" y="403197"/>
                  </a:lnTo>
                  <a:cubicBezTo>
                    <a:pt x="3381346" y="411354"/>
                    <a:pt x="3378106" y="419176"/>
                    <a:pt x="3372338" y="424944"/>
                  </a:cubicBezTo>
                  <a:cubicBezTo>
                    <a:pt x="3366571" y="430711"/>
                    <a:pt x="3358748" y="433952"/>
                    <a:pt x="3350592" y="433952"/>
                  </a:cubicBezTo>
                  <a:lnTo>
                    <a:pt x="30754" y="433952"/>
                  </a:lnTo>
                  <a:cubicBezTo>
                    <a:pt x="22598" y="433952"/>
                    <a:pt x="14775" y="430711"/>
                    <a:pt x="9008" y="424944"/>
                  </a:cubicBezTo>
                  <a:cubicBezTo>
                    <a:pt x="3240" y="419176"/>
                    <a:pt x="0" y="411354"/>
                    <a:pt x="0" y="40319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9436511"/>
            <a:ext cx="18288000" cy="850489"/>
            <a:chOff x="0" y="0"/>
            <a:chExt cx="4816593" cy="223997"/>
          </a:xfrm>
        </p:grpSpPr>
        <p:sp>
          <p:nvSpPr>
            <p:cNvPr id="13" name="Freeform 13"/>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AutoShape 15"/>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6" name="TextBox 16"/>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17" name="TextBox 17"/>
          <p:cNvSpPr txBox="1"/>
          <p:nvPr/>
        </p:nvSpPr>
        <p:spPr>
          <a:xfrm>
            <a:off x="1390493" y="885825"/>
            <a:ext cx="15701414" cy="1190468"/>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Physical Climate Risks</a:t>
            </a:r>
          </a:p>
        </p:txBody>
      </p:sp>
      <p:sp>
        <p:nvSpPr>
          <p:cNvPr id="18" name="TextBox 18"/>
          <p:cNvSpPr txBox="1"/>
          <p:nvPr/>
        </p:nvSpPr>
        <p:spPr>
          <a:xfrm>
            <a:off x="2905247" y="3350040"/>
            <a:ext cx="12671907" cy="1716206"/>
          </a:xfrm>
          <a:prstGeom prst="rect">
            <a:avLst/>
          </a:prstGeom>
        </p:spPr>
        <p:txBody>
          <a:bodyPr lIns="0" tIns="0" rIns="0" bIns="0" rtlCol="0" anchor="t">
            <a:spAutoFit/>
          </a:bodyPr>
          <a:lstStyle/>
          <a:p>
            <a:pPr algn="ctr">
              <a:lnSpc>
                <a:spcPts val="4525"/>
              </a:lnSpc>
            </a:pPr>
            <a:r>
              <a:rPr lang="en-US" sz="3232">
                <a:solidFill>
                  <a:srgbClr val="FFFFFF"/>
                </a:solidFill>
                <a:latin typeface="Eastman Grotesque Bold"/>
              </a:rPr>
              <a:t>Climate Change</a:t>
            </a:r>
            <a:r>
              <a:rPr lang="en-US" sz="3232">
                <a:solidFill>
                  <a:srgbClr val="FFFFFF"/>
                </a:solidFill>
                <a:latin typeface="Eastman Grotesque"/>
              </a:rPr>
              <a:t> is increasing the frequency and intensity of </a:t>
            </a:r>
            <a:r>
              <a:rPr lang="en-US" sz="3232">
                <a:solidFill>
                  <a:srgbClr val="FFFFFF"/>
                </a:solidFill>
                <a:latin typeface="Eastman Grotesque Bold"/>
              </a:rPr>
              <a:t>extreme weather events</a:t>
            </a:r>
            <a:r>
              <a:rPr lang="en-US" sz="3232">
                <a:solidFill>
                  <a:srgbClr val="FFFFFF"/>
                </a:solidFill>
                <a:latin typeface="Eastman Grotesque"/>
              </a:rPr>
              <a:t>.</a:t>
            </a:r>
          </a:p>
          <a:p>
            <a:pPr>
              <a:lnSpc>
                <a:spcPts val="4525"/>
              </a:lnSpc>
            </a:pPr>
            <a:endParaRPr lang="en-US" sz="3232">
              <a:solidFill>
                <a:srgbClr val="FFFFFF"/>
              </a:solidFill>
              <a:latin typeface="Eastman Grotesque"/>
            </a:endParaRPr>
          </a:p>
        </p:txBody>
      </p:sp>
      <p:sp>
        <p:nvSpPr>
          <p:cNvPr id="19" name="TextBox 19"/>
          <p:cNvSpPr txBox="1"/>
          <p:nvPr/>
        </p:nvSpPr>
        <p:spPr>
          <a:xfrm>
            <a:off x="2891367" y="6355176"/>
            <a:ext cx="12671907" cy="2287706"/>
          </a:xfrm>
          <a:prstGeom prst="rect">
            <a:avLst/>
          </a:prstGeom>
        </p:spPr>
        <p:txBody>
          <a:bodyPr lIns="0" tIns="0" rIns="0" bIns="0" rtlCol="0" anchor="t">
            <a:spAutoFit/>
          </a:bodyPr>
          <a:lstStyle/>
          <a:p>
            <a:pPr algn="ctr">
              <a:lnSpc>
                <a:spcPts val="4525"/>
              </a:lnSpc>
            </a:pPr>
            <a:r>
              <a:rPr lang="en-US" sz="3232">
                <a:solidFill>
                  <a:srgbClr val="FFFFFF"/>
                </a:solidFill>
                <a:latin typeface="Eastman Grotesque"/>
              </a:rPr>
              <a:t>Investors should be paying attention to the physical risks of climate change as these might disrupt company </a:t>
            </a:r>
            <a:r>
              <a:rPr lang="en-US" sz="3232">
                <a:solidFill>
                  <a:srgbClr val="FFFFFF"/>
                </a:solidFill>
                <a:latin typeface="Eastman Grotesque Bold"/>
              </a:rPr>
              <a:t>supply chains</a:t>
            </a:r>
            <a:r>
              <a:rPr lang="en-US" sz="3232">
                <a:solidFill>
                  <a:srgbClr val="FFFFFF"/>
                </a:solidFill>
                <a:latin typeface="Eastman Grotesque"/>
              </a:rPr>
              <a:t>, and in turn their </a:t>
            </a:r>
            <a:r>
              <a:rPr lang="en-US" sz="3232">
                <a:solidFill>
                  <a:srgbClr val="FFFFFF"/>
                </a:solidFill>
                <a:latin typeface="Eastman Grotesque Bold"/>
              </a:rPr>
              <a:t>profitability</a:t>
            </a:r>
          </a:p>
          <a:p>
            <a:pPr>
              <a:lnSpc>
                <a:spcPts val="4525"/>
              </a:lnSpc>
            </a:pPr>
            <a:endParaRPr lang="en-US" sz="3232">
              <a:solidFill>
                <a:srgbClr val="FFFFFF"/>
              </a:solidFill>
              <a:latin typeface="Eastman Grotesque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217034" y="3505227"/>
            <a:ext cx="11853933" cy="932902"/>
            <a:chOff x="0" y="0"/>
            <a:chExt cx="3381346" cy="266111"/>
          </a:xfrm>
        </p:grpSpPr>
        <p:sp>
          <p:nvSpPr>
            <p:cNvPr id="7" name="Freeform 7"/>
            <p:cNvSpPr/>
            <p:nvPr/>
          </p:nvSpPr>
          <p:spPr>
            <a:xfrm>
              <a:off x="0" y="0"/>
              <a:ext cx="3381346" cy="266111"/>
            </a:xfrm>
            <a:custGeom>
              <a:avLst/>
              <a:gdLst/>
              <a:ahLst/>
              <a:cxnLst/>
              <a:rect l="l" t="t" r="r" b="b"/>
              <a:pathLst>
                <a:path w="3381346" h="266111">
                  <a:moveTo>
                    <a:pt x="33309" y="0"/>
                  </a:moveTo>
                  <a:lnTo>
                    <a:pt x="3348038" y="0"/>
                  </a:lnTo>
                  <a:cubicBezTo>
                    <a:pt x="3366433" y="0"/>
                    <a:pt x="3381346" y="14913"/>
                    <a:pt x="3381346" y="33309"/>
                  </a:cubicBezTo>
                  <a:lnTo>
                    <a:pt x="3381346" y="232803"/>
                  </a:lnTo>
                  <a:cubicBezTo>
                    <a:pt x="3381346" y="251199"/>
                    <a:pt x="3366433" y="266111"/>
                    <a:pt x="3348038" y="266111"/>
                  </a:cubicBezTo>
                  <a:lnTo>
                    <a:pt x="33309" y="266111"/>
                  </a:lnTo>
                  <a:cubicBezTo>
                    <a:pt x="24475" y="266111"/>
                    <a:pt x="16002" y="262602"/>
                    <a:pt x="9756" y="256355"/>
                  </a:cubicBezTo>
                  <a:cubicBezTo>
                    <a:pt x="3509" y="250109"/>
                    <a:pt x="0" y="241637"/>
                    <a:pt x="0" y="232803"/>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9436511"/>
            <a:ext cx="18288000" cy="850489"/>
            <a:chOff x="0" y="0"/>
            <a:chExt cx="4816593" cy="223997"/>
          </a:xfrm>
        </p:grpSpPr>
        <p:sp>
          <p:nvSpPr>
            <p:cNvPr id="10" name="Freeform 10"/>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3" name="TextBox 13"/>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grpSp>
        <p:nvGrpSpPr>
          <p:cNvPr id="14" name="Group 14"/>
          <p:cNvGrpSpPr/>
          <p:nvPr/>
        </p:nvGrpSpPr>
        <p:grpSpPr>
          <a:xfrm>
            <a:off x="3217034" y="4708801"/>
            <a:ext cx="11853933" cy="932902"/>
            <a:chOff x="0" y="0"/>
            <a:chExt cx="3381346" cy="266111"/>
          </a:xfrm>
        </p:grpSpPr>
        <p:sp>
          <p:nvSpPr>
            <p:cNvPr id="15" name="Freeform 15"/>
            <p:cNvSpPr/>
            <p:nvPr/>
          </p:nvSpPr>
          <p:spPr>
            <a:xfrm>
              <a:off x="0" y="0"/>
              <a:ext cx="3381346" cy="266111"/>
            </a:xfrm>
            <a:custGeom>
              <a:avLst/>
              <a:gdLst/>
              <a:ahLst/>
              <a:cxnLst/>
              <a:rect l="l" t="t" r="r" b="b"/>
              <a:pathLst>
                <a:path w="3381346" h="266111">
                  <a:moveTo>
                    <a:pt x="33309" y="0"/>
                  </a:moveTo>
                  <a:lnTo>
                    <a:pt x="3348038" y="0"/>
                  </a:lnTo>
                  <a:cubicBezTo>
                    <a:pt x="3366433" y="0"/>
                    <a:pt x="3381346" y="14913"/>
                    <a:pt x="3381346" y="33309"/>
                  </a:cubicBezTo>
                  <a:lnTo>
                    <a:pt x="3381346" y="232803"/>
                  </a:lnTo>
                  <a:cubicBezTo>
                    <a:pt x="3381346" y="251199"/>
                    <a:pt x="3366433" y="266111"/>
                    <a:pt x="3348038" y="266111"/>
                  </a:cubicBezTo>
                  <a:lnTo>
                    <a:pt x="33309" y="266111"/>
                  </a:lnTo>
                  <a:cubicBezTo>
                    <a:pt x="24475" y="266111"/>
                    <a:pt x="16002" y="262602"/>
                    <a:pt x="9756" y="256355"/>
                  </a:cubicBezTo>
                  <a:cubicBezTo>
                    <a:pt x="3509" y="250109"/>
                    <a:pt x="0" y="241637"/>
                    <a:pt x="0" y="232803"/>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3217034" y="5914333"/>
            <a:ext cx="11853933" cy="932902"/>
            <a:chOff x="0" y="0"/>
            <a:chExt cx="3381346" cy="266111"/>
          </a:xfrm>
        </p:grpSpPr>
        <p:sp>
          <p:nvSpPr>
            <p:cNvPr id="18" name="Freeform 18"/>
            <p:cNvSpPr/>
            <p:nvPr/>
          </p:nvSpPr>
          <p:spPr>
            <a:xfrm>
              <a:off x="0" y="0"/>
              <a:ext cx="3381346" cy="266111"/>
            </a:xfrm>
            <a:custGeom>
              <a:avLst/>
              <a:gdLst/>
              <a:ahLst/>
              <a:cxnLst/>
              <a:rect l="l" t="t" r="r" b="b"/>
              <a:pathLst>
                <a:path w="3381346" h="266111">
                  <a:moveTo>
                    <a:pt x="33309" y="0"/>
                  </a:moveTo>
                  <a:lnTo>
                    <a:pt x="3348038" y="0"/>
                  </a:lnTo>
                  <a:cubicBezTo>
                    <a:pt x="3366433" y="0"/>
                    <a:pt x="3381346" y="14913"/>
                    <a:pt x="3381346" y="33309"/>
                  </a:cubicBezTo>
                  <a:lnTo>
                    <a:pt x="3381346" y="232803"/>
                  </a:lnTo>
                  <a:cubicBezTo>
                    <a:pt x="3381346" y="251199"/>
                    <a:pt x="3366433" y="266111"/>
                    <a:pt x="3348038" y="266111"/>
                  </a:cubicBezTo>
                  <a:lnTo>
                    <a:pt x="33309" y="266111"/>
                  </a:lnTo>
                  <a:cubicBezTo>
                    <a:pt x="24475" y="266111"/>
                    <a:pt x="16002" y="262602"/>
                    <a:pt x="9756" y="256355"/>
                  </a:cubicBezTo>
                  <a:cubicBezTo>
                    <a:pt x="3509" y="250109"/>
                    <a:pt x="0" y="241637"/>
                    <a:pt x="0" y="232803"/>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3217034" y="7119866"/>
            <a:ext cx="11853933" cy="932902"/>
            <a:chOff x="0" y="0"/>
            <a:chExt cx="3381346" cy="266111"/>
          </a:xfrm>
        </p:grpSpPr>
        <p:sp>
          <p:nvSpPr>
            <p:cNvPr id="21" name="Freeform 21"/>
            <p:cNvSpPr/>
            <p:nvPr/>
          </p:nvSpPr>
          <p:spPr>
            <a:xfrm>
              <a:off x="0" y="0"/>
              <a:ext cx="3381346" cy="266111"/>
            </a:xfrm>
            <a:custGeom>
              <a:avLst/>
              <a:gdLst/>
              <a:ahLst/>
              <a:cxnLst/>
              <a:rect l="l" t="t" r="r" b="b"/>
              <a:pathLst>
                <a:path w="3381346" h="266111">
                  <a:moveTo>
                    <a:pt x="33309" y="0"/>
                  </a:moveTo>
                  <a:lnTo>
                    <a:pt x="3348038" y="0"/>
                  </a:lnTo>
                  <a:cubicBezTo>
                    <a:pt x="3366433" y="0"/>
                    <a:pt x="3381346" y="14913"/>
                    <a:pt x="3381346" y="33309"/>
                  </a:cubicBezTo>
                  <a:lnTo>
                    <a:pt x="3381346" y="232803"/>
                  </a:lnTo>
                  <a:cubicBezTo>
                    <a:pt x="3381346" y="251199"/>
                    <a:pt x="3366433" y="266111"/>
                    <a:pt x="3348038" y="266111"/>
                  </a:cubicBezTo>
                  <a:lnTo>
                    <a:pt x="33309" y="266111"/>
                  </a:lnTo>
                  <a:cubicBezTo>
                    <a:pt x="24475" y="266111"/>
                    <a:pt x="16002" y="262602"/>
                    <a:pt x="9756" y="256355"/>
                  </a:cubicBezTo>
                  <a:cubicBezTo>
                    <a:pt x="3509" y="250109"/>
                    <a:pt x="0" y="241637"/>
                    <a:pt x="0" y="232803"/>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3217034" y="8325398"/>
            <a:ext cx="11853933" cy="932902"/>
            <a:chOff x="0" y="0"/>
            <a:chExt cx="3381346" cy="266111"/>
          </a:xfrm>
        </p:grpSpPr>
        <p:sp>
          <p:nvSpPr>
            <p:cNvPr id="24" name="Freeform 24"/>
            <p:cNvSpPr/>
            <p:nvPr/>
          </p:nvSpPr>
          <p:spPr>
            <a:xfrm>
              <a:off x="0" y="0"/>
              <a:ext cx="3381346" cy="266111"/>
            </a:xfrm>
            <a:custGeom>
              <a:avLst/>
              <a:gdLst/>
              <a:ahLst/>
              <a:cxnLst/>
              <a:rect l="l" t="t" r="r" b="b"/>
              <a:pathLst>
                <a:path w="3381346" h="266111">
                  <a:moveTo>
                    <a:pt x="33309" y="0"/>
                  </a:moveTo>
                  <a:lnTo>
                    <a:pt x="3348038" y="0"/>
                  </a:lnTo>
                  <a:cubicBezTo>
                    <a:pt x="3366433" y="0"/>
                    <a:pt x="3381346" y="14913"/>
                    <a:pt x="3381346" y="33309"/>
                  </a:cubicBezTo>
                  <a:lnTo>
                    <a:pt x="3381346" y="232803"/>
                  </a:lnTo>
                  <a:cubicBezTo>
                    <a:pt x="3381346" y="251199"/>
                    <a:pt x="3366433" y="266111"/>
                    <a:pt x="3348038" y="266111"/>
                  </a:cubicBezTo>
                  <a:lnTo>
                    <a:pt x="33309" y="266111"/>
                  </a:lnTo>
                  <a:cubicBezTo>
                    <a:pt x="24475" y="266111"/>
                    <a:pt x="16002" y="262602"/>
                    <a:pt x="9756" y="256355"/>
                  </a:cubicBezTo>
                  <a:cubicBezTo>
                    <a:pt x="3509" y="250109"/>
                    <a:pt x="0" y="241637"/>
                    <a:pt x="0" y="232803"/>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3694630" y="3619874"/>
            <a:ext cx="703610" cy="703610"/>
          </a:xfrm>
          <a:custGeom>
            <a:avLst/>
            <a:gdLst/>
            <a:ahLst/>
            <a:cxnLst/>
            <a:rect l="l" t="t" r="r" b="b"/>
            <a:pathLst>
              <a:path w="703610" h="703610">
                <a:moveTo>
                  <a:pt x="0" y="0"/>
                </a:moveTo>
                <a:lnTo>
                  <a:pt x="703610" y="0"/>
                </a:lnTo>
                <a:lnTo>
                  <a:pt x="703610" y="703610"/>
                </a:lnTo>
                <a:lnTo>
                  <a:pt x="0" y="703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27" name="Freeform 27"/>
          <p:cNvSpPr/>
          <p:nvPr/>
        </p:nvSpPr>
        <p:spPr>
          <a:xfrm>
            <a:off x="3694630" y="4823448"/>
            <a:ext cx="606863" cy="703610"/>
          </a:xfrm>
          <a:custGeom>
            <a:avLst/>
            <a:gdLst/>
            <a:ahLst/>
            <a:cxnLst/>
            <a:rect l="l" t="t" r="r" b="b"/>
            <a:pathLst>
              <a:path w="606863" h="703610">
                <a:moveTo>
                  <a:pt x="0" y="0"/>
                </a:moveTo>
                <a:lnTo>
                  <a:pt x="606863" y="0"/>
                </a:lnTo>
                <a:lnTo>
                  <a:pt x="606863" y="703609"/>
                </a:lnTo>
                <a:lnTo>
                  <a:pt x="0" y="7036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a:p>
        </p:txBody>
      </p:sp>
      <p:sp>
        <p:nvSpPr>
          <p:cNvPr id="28" name="Freeform 28"/>
          <p:cNvSpPr/>
          <p:nvPr/>
        </p:nvSpPr>
        <p:spPr>
          <a:xfrm>
            <a:off x="3724512" y="6058862"/>
            <a:ext cx="643845" cy="643845"/>
          </a:xfrm>
          <a:custGeom>
            <a:avLst/>
            <a:gdLst/>
            <a:ahLst/>
            <a:cxnLst/>
            <a:rect l="l" t="t" r="r" b="b"/>
            <a:pathLst>
              <a:path w="643845" h="643845">
                <a:moveTo>
                  <a:pt x="0" y="0"/>
                </a:moveTo>
                <a:lnTo>
                  <a:pt x="643845" y="0"/>
                </a:lnTo>
                <a:lnTo>
                  <a:pt x="643845" y="643845"/>
                </a:lnTo>
                <a:lnTo>
                  <a:pt x="0" y="6438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BE"/>
          </a:p>
        </p:txBody>
      </p:sp>
      <p:sp>
        <p:nvSpPr>
          <p:cNvPr id="29" name="Freeform 29"/>
          <p:cNvSpPr/>
          <p:nvPr/>
        </p:nvSpPr>
        <p:spPr>
          <a:xfrm>
            <a:off x="3694630" y="8424683"/>
            <a:ext cx="733060" cy="733060"/>
          </a:xfrm>
          <a:custGeom>
            <a:avLst/>
            <a:gdLst/>
            <a:ahLst/>
            <a:cxnLst/>
            <a:rect l="l" t="t" r="r" b="b"/>
            <a:pathLst>
              <a:path w="733060" h="733060">
                <a:moveTo>
                  <a:pt x="0" y="0"/>
                </a:moveTo>
                <a:lnTo>
                  <a:pt x="733060" y="0"/>
                </a:lnTo>
                <a:lnTo>
                  <a:pt x="733060" y="733061"/>
                </a:lnTo>
                <a:lnTo>
                  <a:pt x="0" y="7330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BE"/>
          </a:p>
        </p:txBody>
      </p:sp>
      <p:sp>
        <p:nvSpPr>
          <p:cNvPr id="30" name="Freeform 30"/>
          <p:cNvSpPr/>
          <p:nvPr/>
        </p:nvSpPr>
        <p:spPr>
          <a:xfrm>
            <a:off x="3650549" y="7226673"/>
            <a:ext cx="821222" cy="788373"/>
          </a:xfrm>
          <a:custGeom>
            <a:avLst/>
            <a:gdLst/>
            <a:ahLst/>
            <a:cxnLst/>
            <a:rect l="l" t="t" r="r" b="b"/>
            <a:pathLst>
              <a:path w="821222" h="788373">
                <a:moveTo>
                  <a:pt x="0" y="0"/>
                </a:moveTo>
                <a:lnTo>
                  <a:pt x="821222" y="0"/>
                </a:lnTo>
                <a:lnTo>
                  <a:pt x="821222" y="788373"/>
                </a:lnTo>
                <a:lnTo>
                  <a:pt x="0" y="7883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BE"/>
          </a:p>
        </p:txBody>
      </p:sp>
      <p:sp>
        <p:nvSpPr>
          <p:cNvPr id="31" name="TextBox 31"/>
          <p:cNvSpPr txBox="1"/>
          <p:nvPr/>
        </p:nvSpPr>
        <p:spPr>
          <a:xfrm>
            <a:off x="1390493" y="885825"/>
            <a:ext cx="15701414" cy="1190468"/>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Transition Risks</a:t>
            </a:r>
          </a:p>
        </p:txBody>
      </p:sp>
      <p:sp>
        <p:nvSpPr>
          <p:cNvPr id="32" name="TextBox 32"/>
          <p:cNvSpPr txBox="1"/>
          <p:nvPr/>
        </p:nvSpPr>
        <p:spPr>
          <a:xfrm>
            <a:off x="7532187" y="3677370"/>
            <a:ext cx="3290464" cy="527132"/>
          </a:xfrm>
          <a:prstGeom prst="rect">
            <a:avLst/>
          </a:prstGeom>
        </p:spPr>
        <p:txBody>
          <a:bodyPr wrap="square" lIns="0" tIns="0" rIns="0" bIns="0" rtlCol="0" anchor="t">
            <a:spAutoFit/>
          </a:bodyPr>
          <a:lstStyle/>
          <a:p>
            <a:pPr algn="ctr">
              <a:lnSpc>
                <a:spcPts val="4394"/>
              </a:lnSpc>
            </a:pPr>
            <a:r>
              <a:rPr lang="en-US" sz="3139" dirty="0">
                <a:solidFill>
                  <a:srgbClr val="FFFFFF"/>
                </a:solidFill>
                <a:latin typeface="Canva Sans Bold"/>
              </a:rPr>
              <a:t>Regulatory Risks</a:t>
            </a:r>
          </a:p>
        </p:txBody>
      </p:sp>
      <p:sp>
        <p:nvSpPr>
          <p:cNvPr id="33" name="TextBox 33"/>
          <p:cNvSpPr txBox="1"/>
          <p:nvPr/>
        </p:nvSpPr>
        <p:spPr>
          <a:xfrm>
            <a:off x="7911450" y="4880944"/>
            <a:ext cx="2604150" cy="531467"/>
          </a:xfrm>
          <a:prstGeom prst="rect">
            <a:avLst/>
          </a:prstGeom>
        </p:spPr>
        <p:txBody>
          <a:bodyPr wrap="square" lIns="0" tIns="0" rIns="0" bIns="0" rtlCol="0" anchor="t">
            <a:spAutoFit/>
          </a:bodyPr>
          <a:lstStyle/>
          <a:p>
            <a:pPr algn="ctr">
              <a:lnSpc>
                <a:spcPts val="4394"/>
              </a:lnSpc>
            </a:pPr>
            <a:r>
              <a:rPr lang="en-US" sz="3139" dirty="0">
                <a:solidFill>
                  <a:srgbClr val="FFFFFF"/>
                </a:solidFill>
                <a:latin typeface="Canva Sans Bold"/>
              </a:rPr>
              <a:t>Market Risks</a:t>
            </a:r>
          </a:p>
        </p:txBody>
      </p:sp>
      <p:sp>
        <p:nvSpPr>
          <p:cNvPr id="34" name="TextBox 34"/>
          <p:cNvSpPr txBox="1"/>
          <p:nvPr/>
        </p:nvSpPr>
        <p:spPr>
          <a:xfrm>
            <a:off x="6529320" y="6085841"/>
            <a:ext cx="5357880" cy="531467"/>
          </a:xfrm>
          <a:prstGeom prst="rect">
            <a:avLst/>
          </a:prstGeom>
        </p:spPr>
        <p:txBody>
          <a:bodyPr wrap="square" lIns="0" tIns="0" rIns="0" bIns="0" rtlCol="0" anchor="t">
            <a:spAutoFit/>
          </a:bodyPr>
          <a:lstStyle/>
          <a:p>
            <a:pPr algn="ctr">
              <a:lnSpc>
                <a:spcPts val="4394"/>
              </a:lnSpc>
            </a:pPr>
            <a:r>
              <a:rPr lang="en-US" sz="3139" dirty="0">
                <a:solidFill>
                  <a:srgbClr val="FFFFFF"/>
                </a:solidFill>
                <a:latin typeface="Canva Sans Bold"/>
              </a:rPr>
              <a:t>Reputation and Legal Risks</a:t>
            </a:r>
          </a:p>
        </p:txBody>
      </p:sp>
      <p:sp>
        <p:nvSpPr>
          <p:cNvPr id="35" name="TextBox 35"/>
          <p:cNvSpPr txBox="1"/>
          <p:nvPr/>
        </p:nvSpPr>
        <p:spPr>
          <a:xfrm>
            <a:off x="7465348" y="7326551"/>
            <a:ext cx="3507452" cy="531467"/>
          </a:xfrm>
          <a:prstGeom prst="rect">
            <a:avLst/>
          </a:prstGeom>
        </p:spPr>
        <p:txBody>
          <a:bodyPr wrap="square" lIns="0" tIns="0" rIns="0" bIns="0" rtlCol="0" anchor="t">
            <a:spAutoFit/>
          </a:bodyPr>
          <a:lstStyle/>
          <a:p>
            <a:pPr algn="ctr">
              <a:lnSpc>
                <a:spcPts val="4394"/>
              </a:lnSpc>
            </a:pPr>
            <a:r>
              <a:rPr lang="en-US" sz="3139" dirty="0">
                <a:solidFill>
                  <a:srgbClr val="FFFFFF"/>
                </a:solidFill>
                <a:latin typeface="Canva Sans Bold"/>
              </a:rPr>
              <a:t>Technology Risks</a:t>
            </a:r>
          </a:p>
        </p:txBody>
      </p:sp>
      <p:sp>
        <p:nvSpPr>
          <p:cNvPr id="36" name="TextBox 36"/>
          <p:cNvSpPr txBox="1"/>
          <p:nvPr/>
        </p:nvSpPr>
        <p:spPr>
          <a:xfrm>
            <a:off x="7558277" y="8496905"/>
            <a:ext cx="3264374" cy="531467"/>
          </a:xfrm>
          <a:prstGeom prst="rect">
            <a:avLst/>
          </a:prstGeom>
        </p:spPr>
        <p:txBody>
          <a:bodyPr wrap="square" lIns="0" tIns="0" rIns="0" bIns="0" rtlCol="0" anchor="t">
            <a:spAutoFit/>
          </a:bodyPr>
          <a:lstStyle/>
          <a:p>
            <a:pPr algn="ctr">
              <a:lnSpc>
                <a:spcPts val="4394"/>
              </a:lnSpc>
            </a:pPr>
            <a:r>
              <a:rPr lang="en-US" sz="3139" dirty="0">
                <a:solidFill>
                  <a:srgbClr val="FFFFFF"/>
                </a:solidFill>
                <a:latin typeface="Canva Sans Bold"/>
              </a:rPr>
              <a:t>Stranded Assets</a:t>
            </a:r>
          </a:p>
        </p:txBody>
      </p:sp>
      <p:sp>
        <p:nvSpPr>
          <p:cNvPr id="37" name="TextBox 37"/>
          <p:cNvSpPr txBox="1"/>
          <p:nvPr/>
        </p:nvSpPr>
        <p:spPr>
          <a:xfrm>
            <a:off x="2275840" y="2553362"/>
            <a:ext cx="13878560" cy="580390"/>
          </a:xfrm>
          <a:prstGeom prst="rect">
            <a:avLst/>
          </a:prstGeom>
        </p:spPr>
        <p:txBody>
          <a:bodyPr wrap="square" lIns="0" tIns="0" rIns="0" bIns="0" rtlCol="0" anchor="t">
            <a:spAutoFit/>
          </a:bodyPr>
          <a:lstStyle/>
          <a:p>
            <a:pPr algn="ctr">
              <a:lnSpc>
                <a:spcPts val="4759"/>
              </a:lnSpc>
            </a:pPr>
            <a:r>
              <a:rPr lang="en-US" sz="3399" dirty="0">
                <a:solidFill>
                  <a:srgbClr val="FFFFFF"/>
                </a:solidFill>
                <a:latin typeface="Canva Sans"/>
              </a:rPr>
              <a:t>Transition risks stem from the transition to a low-carbon economy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4193645" y="3448077"/>
            <a:ext cx="9900710" cy="779184"/>
            <a:chOff x="0" y="0"/>
            <a:chExt cx="3381346" cy="266111"/>
          </a:xfrm>
        </p:grpSpPr>
        <p:sp>
          <p:nvSpPr>
            <p:cNvPr id="7" name="Freeform 7"/>
            <p:cNvSpPr/>
            <p:nvPr/>
          </p:nvSpPr>
          <p:spPr>
            <a:xfrm>
              <a:off x="0" y="0"/>
              <a:ext cx="3381346" cy="266111"/>
            </a:xfrm>
            <a:custGeom>
              <a:avLst/>
              <a:gdLst/>
              <a:ahLst/>
              <a:cxnLst/>
              <a:rect l="l" t="t" r="r" b="b"/>
              <a:pathLst>
                <a:path w="3381346" h="266111">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686"/>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0" y="9436511"/>
            <a:ext cx="18288000" cy="850489"/>
            <a:chOff x="0" y="0"/>
            <a:chExt cx="4816593" cy="223997"/>
          </a:xfrm>
        </p:grpSpPr>
        <p:sp>
          <p:nvSpPr>
            <p:cNvPr id="10" name="Freeform 10"/>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grpSp>
        <p:nvGrpSpPr>
          <p:cNvPr id="13" name="Group 13"/>
          <p:cNvGrpSpPr/>
          <p:nvPr/>
        </p:nvGrpSpPr>
        <p:grpSpPr>
          <a:xfrm>
            <a:off x="4193645" y="4453333"/>
            <a:ext cx="9900710" cy="779184"/>
            <a:chOff x="0" y="0"/>
            <a:chExt cx="3381346" cy="266111"/>
          </a:xfrm>
        </p:grpSpPr>
        <p:sp>
          <p:nvSpPr>
            <p:cNvPr id="14" name="Freeform 14"/>
            <p:cNvSpPr/>
            <p:nvPr/>
          </p:nvSpPr>
          <p:spPr>
            <a:xfrm>
              <a:off x="0" y="0"/>
              <a:ext cx="3381346" cy="266111"/>
            </a:xfrm>
            <a:custGeom>
              <a:avLst/>
              <a:gdLst/>
              <a:ahLst/>
              <a:cxnLst/>
              <a:rect l="l" t="t" r="r" b="b"/>
              <a:pathLst>
                <a:path w="3381346" h="266111">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686"/>
              </a:srgbClr>
            </a:solidFill>
          </p:spPr>
          <p:txBody>
            <a:bodyPr/>
            <a:lstStyle/>
            <a:p>
              <a:endParaRPr lang="en-BE"/>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4193645" y="5460225"/>
            <a:ext cx="9900710" cy="779184"/>
            <a:chOff x="0" y="0"/>
            <a:chExt cx="3381346" cy="266111"/>
          </a:xfrm>
        </p:grpSpPr>
        <p:sp>
          <p:nvSpPr>
            <p:cNvPr id="17" name="Freeform 17"/>
            <p:cNvSpPr/>
            <p:nvPr/>
          </p:nvSpPr>
          <p:spPr>
            <a:xfrm>
              <a:off x="0" y="0"/>
              <a:ext cx="3381346" cy="266111"/>
            </a:xfrm>
            <a:custGeom>
              <a:avLst/>
              <a:gdLst/>
              <a:ahLst/>
              <a:cxnLst/>
              <a:rect l="l" t="t" r="r" b="b"/>
              <a:pathLst>
                <a:path w="3381346" h="266111">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686"/>
              </a:srgbClr>
            </a:solidFill>
          </p:spPr>
          <p:txBody>
            <a:bodyPr/>
            <a:lstStyle/>
            <a:p>
              <a:endParaRPr lang="en-BE"/>
            </a:p>
          </p:txBody>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4193645" y="6467116"/>
            <a:ext cx="9900710" cy="779184"/>
            <a:chOff x="0" y="0"/>
            <a:chExt cx="3381346" cy="266111"/>
          </a:xfrm>
        </p:grpSpPr>
        <p:sp>
          <p:nvSpPr>
            <p:cNvPr id="20" name="Freeform 20"/>
            <p:cNvSpPr/>
            <p:nvPr/>
          </p:nvSpPr>
          <p:spPr>
            <a:xfrm>
              <a:off x="0" y="0"/>
              <a:ext cx="3381346" cy="266111"/>
            </a:xfrm>
            <a:custGeom>
              <a:avLst/>
              <a:gdLst/>
              <a:ahLst/>
              <a:cxnLst/>
              <a:rect l="l" t="t" r="r" b="b"/>
              <a:pathLst>
                <a:path w="3381346" h="266111">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686"/>
              </a:srgbClr>
            </a:solidFill>
          </p:spPr>
          <p:txBody>
            <a:bodyPr/>
            <a:lstStyle/>
            <a:p>
              <a:endParaRPr lang="en-BE"/>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4193645" y="7474008"/>
            <a:ext cx="9900710" cy="779184"/>
            <a:chOff x="0" y="0"/>
            <a:chExt cx="3381346" cy="266111"/>
          </a:xfrm>
        </p:grpSpPr>
        <p:sp>
          <p:nvSpPr>
            <p:cNvPr id="23" name="Freeform 23"/>
            <p:cNvSpPr/>
            <p:nvPr/>
          </p:nvSpPr>
          <p:spPr>
            <a:xfrm>
              <a:off x="0" y="0"/>
              <a:ext cx="3381346" cy="266111"/>
            </a:xfrm>
            <a:custGeom>
              <a:avLst/>
              <a:gdLst/>
              <a:ahLst/>
              <a:cxnLst/>
              <a:rect l="l" t="t" r="r" b="b"/>
              <a:pathLst>
                <a:path w="3381346" h="266111">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686"/>
              </a:srgbClr>
            </a:solidFill>
          </p:spPr>
          <p:txBody>
            <a:bodyPr/>
            <a:lstStyle/>
            <a:p>
              <a:endParaRPr lang="en-BE"/>
            </a:p>
          </p:txBody>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4193645" y="8481792"/>
            <a:ext cx="9900710" cy="779184"/>
            <a:chOff x="0" y="0"/>
            <a:chExt cx="3381346" cy="266111"/>
          </a:xfrm>
        </p:grpSpPr>
        <p:sp>
          <p:nvSpPr>
            <p:cNvPr id="26" name="Freeform 26"/>
            <p:cNvSpPr/>
            <p:nvPr/>
          </p:nvSpPr>
          <p:spPr>
            <a:xfrm>
              <a:off x="0" y="0"/>
              <a:ext cx="3381346" cy="266111"/>
            </a:xfrm>
            <a:custGeom>
              <a:avLst/>
              <a:gdLst/>
              <a:ahLst/>
              <a:cxnLst/>
              <a:rect l="l" t="t" r="r" b="b"/>
              <a:pathLst>
                <a:path w="3381346" h="266111">
                  <a:moveTo>
                    <a:pt x="39880" y="0"/>
                  </a:moveTo>
                  <a:lnTo>
                    <a:pt x="3341466" y="0"/>
                  </a:lnTo>
                  <a:cubicBezTo>
                    <a:pt x="3363491" y="0"/>
                    <a:pt x="3381346" y="17855"/>
                    <a:pt x="3381346" y="39880"/>
                  </a:cubicBezTo>
                  <a:lnTo>
                    <a:pt x="3381346" y="226232"/>
                  </a:lnTo>
                  <a:cubicBezTo>
                    <a:pt x="3381346" y="248257"/>
                    <a:pt x="3363491" y="266111"/>
                    <a:pt x="3341466" y="266111"/>
                  </a:cubicBezTo>
                  <a:lnTo>
                    <a:pt x="39880" y="266111"/>
                  </a:lnTo>
                  <a:cubicBezTo>
                    <a:pt x="17855" y="266111"/>
                    <a:pt x="0" y="248257"/>
                    <a:pt x="0" y="226232"/>
                  </a:cubicBezTo>
                  <a:lnTo>
                    <a:pt x="0" y="39880"/>
                  </a:lnTo>
                  <a:cubicBezTo>
                    <a:pt x="0" y="17855"/>
                    <a:pt x="17855" y="0"/>
                    <a:pt x="39880" y="0"/>
                  </a:cubicBezTo>
                  <a:close/>
                </a:path>
              </a:pathLst>
            </a:custGeom>
            <a:solidFill>
              <a:srgbClr val="000000">
                <a:alpha val="35686"/>
              </a:srgbClr>
            </a:solidFill>
          </p:spPr>
          <p:txBody>
            <a:bodyPr/>
            <a:lstStyle/>
            <a:p>
              <a:endParaRPr lang="en-BE"/>
            </a:p>
          </p:txBody>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a:off x="4680835" y="3448077"/>
            <a:ext cx="955987" cy="770764"/>
          </a:xfrm>
          <a:custGeom>
            <a:avLst/>
            <a:gdLst/>
            <a:ahLst/>
            <a:cxnLst/>
            <a:rect l="l" t="t" r="r" b="b"/>
            <a:pathLst>
              <a:path w="955987" h="770764">
                <a:moveTo>
                  <a:pt x="0" y="0"/>
                </a:moveTo>
                <a:lnTo>
                  <a:pt x="955987" y="0"/>
                </a:lnTo>
                <a:lnTo>
                  <a:pt x="955987" y="770765"/>
                </a:lnTo>
                <a:lnTo>
                  <a:pt x="0" y="7707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29" name="Freeform 29"/>
          <p:cNvSpPr/>
          <p:nvPr/>
        </p:nvSpPr>
        <p:spPr>
          <a:xfrm>
            <a:off x="4787605" y="4452667"/>
            <a:ext cx="742448" cy="745243"/>
          </a:xfrm>
          <a:custGeom>
            <a:avLst/>
            <a:gdLst/>
            <a:ahLst/>
            <a:cxnLst/>
            <a:rect l="l" t="t" r="r" b="b"/>
            <a:pathLst>
              <a:path w="742448" h="745243">
                <a:moveTo>
                  <a:pt x="0" y="0"/>
                </a:moveTo>
                <a:lnTo>
                  <a:pt x="742448" y="0"/>
                </a:lnTo>
                <a:lnTo>
                  <a:pt x="742448" y="745243"/>
                </a:lnTo>
                <a:lnTo>
                  <a:pt x="0" y="7452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a:p>
        </p:txBody>
      </p:sp>
      <p:sp>
        <p:nvSpPr>
          <p:cNvPr id="30" name="Freeform 30"/>
          <p:cNvSpPr/>
          <p:nvPr/>
        </p:nvSpPr>
        <p:spPr>
          <a:xfrm>
            <a:off x="4845556" y="5528392"/>
            <a:ext cx="626545" cy="641788"/>
          </a:xfrm>
          <a:custGeom>
            <a:avLst/>
            <a:gdLst/>
            <a:ahLst/>
            <a:cxnLst/>
            <a:rect l="l" t="t" r="r" b="b"/>
            <a:pathLst>
              <a:path w="626545" h="641788">
                <a:moveTo>
                  <a:pt x="0" y="0"/>
                </a:moveTo>
                <a:lnTo>
                  <a:pt x="626546" y="0"/>
                </a:lnTo>
                <a:lnTo>
                  <a:pt x="626546" y="641788"/>
                </a:lnTo>
                <a:lnTo>
                  <a:pt x="0" y="6417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BE"/>
          </a:p>
        </p:txBody>
      </p:sp>
      <p:sp>
        <p:nvSpPr>
          <p:cNvPr id="31" name="Freeform 31"/>
          <p:cNvSpPr/>
          <p:nvPr/>
        </p:nvSpPr>
        <p:spPr>
          <a:xfrm>
            <a:off x="4824344" y="6560538"/>
            <a:ext cx="595440" cy="595440"/>
          </a:xfrm>
          <a:custGeom>
            <a:avLst/>
            <a:gdLst/>
            <a:ahLst/>
            <a:cxnLst/>
            <a:rect l="l" t="t" r="r" b="b"/>
            <a:pathLst>
              <a:path w="595440" h="595440">
                <a:moveTo>
                  <a:pt x="0" y="0"/>
                </a:moveTo>
                <a:lnTo>
                  <a:pt x="595440" y="0"/>
                </a:lnTo>
                <a:lnTo>
                  <a:pt x="595440" y="595439"/>
                </a:lnTo>
                <a:lnTo>
                  <a:pt x="0" y="5954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BE"/>
          </a:p>
        </p:txBody>
      </p:sp>
      <p:sp>
        <p:nvSpPr>
          <p:cNvPr id="32" name="Freeform 32"/>
          <p:cNvSpPr/>
          <p:nvPr/>
        </p:nvSpPr>
        <p:spPr>
          <a:xfrm>
            <a:off x="4780772" y="7595712"/>
            <a:ext cx="612712" cy="588204"/>
          </a:xfrm>
          <a:custGeom>
            <a:avLst/>
            <a:gdLst/>
            <a:ahLst/>
            <a:cxnLst/>
            <a:rect l="l" t="t" r="r" b="b"/>
            <a:pathLst>
              <a:path w="612712" h="588204">
                <a:moveTo>
                  <a:pt x="0" y="0"/>
                </a:moveTo>
                <a:lnTo>
                  <a:pt x="612712" y="0"/>
                </a:lnTo>
                <a:lnTo>
                  <a:pt x="612712" y="588204"/>
                </a:lnTo>
                <a:lnTo>
                  <a:pt x="0" y="5882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BE"/>
          </a:p>
        </p:txBody>
      </p:sp>
      <p:sp>
        <p:nvSpPr>
          <p:cNvPr id="33" name="Freeform 33"/>
          <p:cNvSpPr/>
          <p:nvPr/>
        </p:nvSpPr>
        <p:spPr>
          <a:xfrm>
            <a:off x="4781689" y="8524203"/>
            <a:ext cx="548404" cy="636753"/>
          </a:xfrm>
          <a:custGeom>
            <a:avLst/>
            <a:gdLst/>
            <a:ahLst/>
            <a:cxnLst/>
            <a:rect l="l" t="t" r="r" b="b"/>
            <a:pathLst>
              <a:path w="548404" h="636753">
                <a:moveTo>
                  <a:pt x="0" y="0"/>
                </a:moveTo>
                <a:lnTo>
                  <a:pt x="548404" y="0"/>
                </a:lnTo>
                <a:lnTo>
                  <a:pt x="548404" y="636753"/>
                </a:lnTo>
                <a:lnTo>
                  <a:pt x="0" y="6367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BE"/>
          </a:p>
        </p:txBody>
      </p:sp>
      <p:sp>
        <p:nvSpPr>
          <p:cNvPr id="34" name="TextBox 34"/>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35" name="TextBox 35"/>
          <p:cNvSpPr txBox="1"/>
          <p:nvPr/>
        </p:nvSpPr>
        <p:spPr>
          <a:xfrm>
            <a:off x="1390493" y="885825"/>
            <a:ext cx="15701414" cy="1190468"/>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Climate Opportunities</a:t>
            </a:r>
          </a:p>
        </p:txBody>
      </p:sp>
      <p:sp>
        <p:nvSpPr>
          <p:cNvPr id="36" name="TextBox 36"/>
          <p:cNvSpPr txBox="1"/>
          <p:nvPr/>
        </p:nvSpPr>
        <p:spPr>
          <a:xfrm>
            <a:off x="7647191" y="3591964"/>
            <a:ext cx="2993617" cy="443787"/>
          </a:xfrm>
          <a:prstGeom prst="rect">
            <a:avLst/>
          </a:prstGeom>
        </p:spPr>
        <p:txBody>
          <a:bodyPr lIns="0" tIns="0" rIns="0" bIns="0" rtlCol="0" anchor="t">
            <a:spAutoFit/>
          </a:bodyPr>
          <a:lstStyle/>
          <a:p>
            <a:pPr algn="ctr">
              <a:lnSpc>
                <a:spcPts val="3670"/>
              </a:lnSpc>
            </a:pPr>
            <a:r>
              <a:rPr lang="en-US" sz="2621">
                <a:solidFill>
                  <a:srgbClr val="FFFFFF"/>
                </a:solidFill>
                <a:latin typeface="Canva Sans Bold"/>
              </a:rPr>
              <a:t>Renewable Energy</a:t>
            </a:r>
          </a:p>
        </p:txBody>
      </p:sp>
      <p:sp>
        <p:nvSpPr>
          <p:cNvPr id="37" name="TextBox 37"/>
          <p:cNvSpPr txBox="1"/>
          <p:nvPr/>
        </p:nvSpPr>
        <p:spPr>
          <a:xfrm>
            <a:off x="7728603" y="4597219"/>
            <a:ext cx="2830794" cy="443787"/>
          </a:xfrm>
          <a:prstGeom prst="rect">
            <a:avLst/>
          </a:prstGeom>
        </p:spPr>
        <p:txBody>
          <a:bodyPr lIns="0" tIns="0" rIns="0" bIns="0" rtlCol="0" anchor="t">
            <a:spAutoFit/>
          </a:bodyPr>
          <a:lstStyle/>
          <a:p>
            <a:pPr algn="ctr">
              <a:lnSpc>
                <a:spcPts val="3670"/>
              </a:lnSpc>
            </a:pPr>
            <a:r>
              <a:rPr lang="en-US" sz="2621">
                <a:solidFill>
                  <a:srgbClr val="FFFFFF"/>
                </a:solidFill>
                <a:latin typeface="Canva Sans Bold"/>
              </a:rPr>
              <a:t>Energy Efficiency</a:t>
            </a:r>
          </a:p>
        </p:txBody>
      </p:sp>
      <p:sp>
        <p:nvSpPr>
          <p:cNvPr id="38" name="TextBox 38"/>
          <p:cNvSpPr txBox="1"/>
          <p:nvPr/>
        </p:nvSpPr>
        <p:spPr>
          <a:xfrm>
            <a:off x="7836764" y="5603580"/>
            <a:ext cx="2614473" cy="443787"/>
          </a:xfrm>
          <a:prstGeom prst="rect">
            <a:avLst/>
          </a:prstGeom>
        </p:spPr>
        <p:txBody>
          <a:bodyPr lIns="0" tIns="0" rIns="0" bIns="0" rtlCol="0" anchor="t">
            <a:spAutoFit/>
          </a:bodyPr>
          <a:lstStyle/>
          <a:p>
            <a:pPr algn="ctr">
              <a:lnSpc>
                <a:spcPts val="3670"/>
              </a:lnSpc>
            </a:pPr>
            <a:r>
              <a:rPr lang="en-US" sz="2621">
                <a:solidFill>
                  <a:srgbClr val="FFFFFF"/>
                </a:solidFill>
                <a:latin typeface="Canva Sans Bold"/>
              </a:rPr>
              <a:t>Clean Transport</a:t>
            </a:r>
          </a:p>
        </p:txBody>
      </p:sp>
      <p:sp>
        <p:nvSpPr>
          <p:cNvPr id="39" name="TextBox 39"/>
          <p:cNvSpPr txBox="1"/>
          <p:nvPr/>
        </p:nvSpPr>
        <p:spPr>
          <a:xfrm>
            <a:off x="6998530" y="6639853"/>
            <a:ext cx="4431469" cy="443787"/>
          </a:xfrm>
          <a:prstGeom prst="rect">
            <a:avLst/>
          </a:prstGeom>
        </p:spPr>
        <p:txBody>
          <a:bodyPr wrap="square" lIns="0" tIns="0" rIns="0" bIns="0" rtlCol="0" anchor="t">
            <a:spAutoFit/>
          </a:bodyPr>
          <a:lstStyle/>
          <a:p>
            <a:pPr algn="ctr">
              <a:lnSpc>
                <a:spcPts val="3670"/>
              </a:lnSpc>
            </a:pPr>
            <a:r>
              <a:rPr lang="en-US" sz="2621" dirty="0">
                <a:solidFill>
                  <a:srgbClr val="FFFFFF"/>
                </a:solidFill>
                <a:latin typeface="Canva Sans Bold"/>
              </a:rPr>
              <a:t>Sustainable Infrastructure</a:t>
            </a:r>
          </a:p>
        </p:txBody>
      </p:sp>
      <p:sp>
        <p:nvSpPr>
          <p:cNvPr id="40" name="TextBox 40"/>
          <p:cNvSpPr txBox="1"/>
          <p:nvPr/>
        </p:nvSpPr>
        <p:spPr>
          <a:xfrm>
            <a:off x="8285323" y="7617363"/>
            <a:ext cx="1717354" cy="443787"/>
          </a:xfrm>
          <a:prstGeom prst="rect">
            <a:avLst/>
          </a:prstGeom>
        </p:spPr>
        <p:txBody>
          <a:bodyPr lIns="0" tIns="0" rIns="0" bIns="0" rtlCol="0" anchor="t">
            <a:spAutoFit/>
          </a:bodyPr>
          <a:lstStyle/>
          <a:p>
            <a:pPr algn="ctr">
              <a:lnSpc>
                <a:spcPts val="3670"/>
              </a:lnSpc>
            </a:pPr>
            <a:r>
              <a:rPr lang="en-US" sz="2621">
                <a:solidFill>
                  <a:srgbClr val="FFFFFF"/>
                </a:solidFill>
                <a:latin typeface="Canva Sans Bold"/>
              </a:rPr>
              <a:t>CleanTech</a:t>
            </a:r>
          </a:p>
        </p:txBody>
      </p:sp>
      <p:sp>
        <p:nvSpPr>
          <p:cNvPr id="41" name="TextBox 41"/>
          <p:cNvSpPr txBox="1"/>
          <p:nvPr/>
        </p:nvSpPr>
        <p:spPr>
          <a:xfrm>
            <a:off x="1371283" y="2553362"/>
            <a:ext cx="15545435"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a:rPr>
              <a:t>Climate change also presents opportunities as consumer demands change </a:t>
            </a:r>
          </a:p>
        </p:txBody>
      </p:sp>
      <p:sp>
        <p:nvSpPr>
          <p:cNvPr id="42" name="TextBox 42"/>
          <p:cNvSpPr txBox="1"/>
          <p:nvPr/>
        </p:nvSpPr>
        <p:spPr>
          <a:xfrm>
            <a:off x="7508399" y="8625147"/>
            <a:ext cx="3271203" cy="438227"/>
          </a:xfrm>
          <a:prstGeom prst="rect">
            <a:avLst/>
          </a:prstGeom>
        </p:spPr>
        <p:txBody>
          <a:bodyPr lIns="0" tIns="0" rIns="0" bIns="0" rtlCol="0" anchor="t">
            <a:spAutoFit/>
          </a:bodyPr>
          <a:lstStyle/>
          <a:p>
            <a:pPr algn="ctr">
              <a:lnSpc>
                <a:spcPts val="3670"/>
              </a:lnSpc>
            </a:pPr>
            <a:r>
              <a:rPr lang="en-US" sz="2621">
                <a:solidFill>
                  <a:srgbClr val="FFFFFF"/>
                </a:solidFill>
                <a:latin typeface="Canva Sans Bold"/>
              </a:rPr>
              <a:t>Sustainable Finance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08A9776426D41840A8C2CCB15B3F3" ma:contentTypeVersion="18" ma:contentTypeDescription="Create a new document." ma:contentTypeScope="" ma:versionID="484d0e7fe09fe8de3466b246621db11c">
  <xsd:schema xmlns:xsd="http://www.w3.org/2001/XMLSchema" xmlns:xs="http://www.w3.org/2001/XMLSchema" xmlns:p="http://schemas.microsoft.com/office/2006/metadata/properties" xmlns:ns2="fd160c09-1844-45b0-b4f1-cf53e6c3c76a" xmlns:ns3="8e72f4a7-cae9-4e97-b541-2580a12d1989" targetNamespace="http://schemas.microsoft.com/office/2006/metadata/properties" ma:root="true" ma:fieldsID="e2ff8ef15423d4f21e0a799f7012675e" ns2:_="" ns3:_="">
    <xsd:import namespace="fd160c09-1844-45b0-b4f1-cf53e6c3c76a"/>
    <xsd:import namespace="8e72f4a7-cae9-4e97-b541-2580a12d19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60c09-1844-45b0-b4f1-cf53e6c3c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fe506b-8ef3-4252-9ac8-4ea0dfba28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72f4a7-cae9-4e97-b541-2580a12d19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4153eb-2901-4474-b3ae-28ce23b8bb52}" ma:internalName="TaxCatchAll" ma:showField="CatchAllData" ma:web="8e72f4a7-cae9-4e97-b541-2580a12d1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160c09-1844-45b0-b4f1-cf53e6c3c76a">
      <Terms xmlns="http://schemas.microsoft.com/office/infopath/2007/PartnerControls"/>
    </lcf76f155ced4ddcb4097134ff3c332f>
    <TaxCatchAll xmlns="8e72f4a7-cae9-4e97-b541-2580a12d1989" xsi:nil="true"/>
  </documentManagement>
</p:properties>
</file>

<file path=customXml/itemProps1.xml><?xml version="1.0" encoding="utf-8"?>
<ds:datastoreItem xmlns:ds="http://schemas.openxmlformats.org/officeDocument/2006/customXml" ds:itemID="{F885A0B5-494F-443B-A358-349383FDC16D}"/>
</file>

<file path=customXml/itemProps2.xml><?xml version="1.0" encoding="utf-8"?>
<ds:datastoreItem xmlns:ds="http://schemas.openxmlformats.org/officeDocument/2006/customXml" ds:itemID="{B1F12E16-CB0B-4C9C-B8EA-F17CC3D4681C}"/>
</file>

<file path=customXml/itemProps3.xml><?xml version="1.0" encoding="utf-8"?>
<ds:datastoreItem xmlns:ds="http://schemas.openxmlformats.org/officeDocument/2006/customXml" ds:itemID="{8EC29BC0-0452-4850-8402-9515758F209C}"/>
</file>

<file path=docProps/app.xml><?xml version="1.0" encoding="utf-8"?>
<Properties xmlns="http://schemas.openxmlformats.org/officeDocument/2006/extended-properties" xmlns:vt="http://schemas.openxmlformats.org/officeDocument/2006/docPropsVTypes">
  <TotalTime>0</TotalTime>
  <Words>274</Words>
  <Application>Microsoft Office PowerPoint</Application>
  <PresentationFormat>Custom</PresentationFormat>
  <Paragraphs>38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Canva Sans</vt:lpstr>
      <vt:lpstr>Arial</vt:lpstr>
      <vt:lpstr>Eastman Grotesque</vt:lpstr>
      <vt:lpstr>Calibri</vt:lpstr>
      <vt:lpstr>Eastman Grotesque Bold</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cp:lastModifiedBy>Vincentas Steponkus</cp:lastModifiedBy>
  <cp:revision>2</cp:revision>
  <dcterms:created xsi:type="dcterms:W3CDTF">2006-08-16T00:00:00Z</dcterms:created>
  <dcterms:modified xsi:type="dcterms:W3CDTF">2023-07-25T14:22:02Z</dcterms:modified>
  <dc:identifier>DAFppS7PY0A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0x010100B5308A9776426D41840A8C2CCB15B3F3</vt:lpwstr>
  </property>
</Properties>
</file>