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0"/>
  </p:notesMasterIdLst>
  <p:sldIdLst>
    <p:sldId id="256" r:id="rId4"/>
    <p:sldId id="257" r:id="rId5"/>
    <p:sldId id="258" r:id="rId6"/>
    <p:sldId id="259" r:id="rId7"/>
    <p:sldId id="260" r:id="rId8"/>
    <p:sldId id="261" r:id="rId9"/>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h6+HzYE2AfovWveTRuaQeF7OZE0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2" d="100"/>
          <a:sy n="52" d="100"/>
        </p:scale>
        <p:origin x="85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customschemas.google.com/relationships/presentationmetadata" Target="metadata"/><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6"/>
          <p:cNvSpPr>
            <a:spLocks noGrp="1"/>
          </p:cNvSpPr>
          <p:nvPr>
            <p:ph type="pic" idx="2"/>
          </p:nvPr>
        </p:nvSpPr>
        <p:spPr>
          <a:xfrm>
            <a:off x="1792288" y="612775"/>
            <a:ext cx="5486400" cy="4114800"/>
          </a:xfrm>
          <a:prstGeom prst="rect">
            <a:avLst/>
          </a:prstGeom>
          <a:noFill/>
          <a:ln>
            <a:noFill/>
          </a:ln>
        </p:spPr>
      </p:sp>
      <p:sp>
        <p:nvSpPr>
          <p:cNvPr id="64" name="Google Shape;64;p1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t="7786" b="7786"/>
          <a:stretch/>
        </p:blipFill>
        <p:spPr>
          <a:xfrm>
            <a:off x="0" y="0"/>
            <a:ext cx="18288000" cy="10287000"/>
          </a:xfrm>
          <a:prstGeom prst="rect">
            <a:avLst/>
          </a:prstGeom>
          <a:noFill/>
          <a:ln>
            <a:noFill/>
          </a:ln>
        </p:spPr>
      </p:pic>
      <p:grpSp>
        <p:nvGrpSpPr>
          <p:cNvPr id="85" name="Google Shape;85;p1"/>
          <p:cNvGrpSpPr/>
          <p:nvPr/>
        </p:nvGrpSpPr>
        <p:grpSpPr>
          <a:xfrm>
            <a:off x="0" y="-199071"/>
            <a:ext cx="18287996" cy="10540481"/>
            <a:chOff x="0" y="-38100"/>
            <a:chExt cx="4816592" cy="2776094"/>
          </a:xfrm>
        </p:grpSpPr>
        <p:sp>
          <p:nvSpPr>
            <p:cNvPr id="86" name="Google Shape;86;p1"/>
            <p:cNvSpPr/>
            <p:nvPr/>
          </p:nvSpPr>
          <p:spPr>
            <a:xfrm>
              <a:off x="0" y="0"/>
              <a:ext cx="4816592" cy="2737994"/>
            </a:xfrm>
            <a:custGeom>
              <a:avLst/>
              <a:gdLst/>
              <a:ahLst/>
              <a:cxnLst/>
              <a:rect l="l" t="t" r="r" b="b"/>
              <a:pathLst>
                <a:path w="4816592" h="2737994" extrusionOk="0">
                  <a:moveTo>
                    <a:pt x="0" y="0"/>
                  </a:moveTo>
                  <a:lnTo>
                    <a:pt x="4816592" y="0"/>
                  </a:lnTo>
                  <a:lnTo>
                    <a:pt x="4816592" y="2737994"/>
                  </a:lnTo>
                  <a:lnTo>
                    <a:pt x="0" y="2737994"/>
                  </a:lnTo>
                  <a:close/>
                </a:path>
              </a:pathLst>
            </a:custGeom>
            <a:solidFill>
              <a:srgbClr val="000000">
                <a:alpha val="26666"/>
              </a:srgbClr>
            </a:solidFill>
            <a:ln>
              <a:noFill/>
            </a:ln>
          </p:spPr>
          <p:txBody>
            <a:bodyPr/>
            <a:lstStyle/>
            <a:p>
              <a:endParaRPr lang="en-BE"/>
            </a:p>
          </p:txBody>
        </p:sp>
        <p:sp>
          <p:nvSpPr>
            <p:cNvPr id="87" name="Google Shape;87;p1"/>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88" name="Google Shape;88;p1"/>
          <p:cNvGrpSpPr/>
          <p:nvPr/>
        </p:nvGrpSpPr>
        <p:grpSpPr>
          <a:xfrm>
            <a:off x="0" y="8271245"/>
            <a:ext cx="18287996" cy="3230764"/>
            <a:chOff x="0" y="-38100"/>
            <a:chExt cx="4816592" cy="850900"/>
          </a:xfrm>
        </p:grpSpPr>
        <p:sp>
          <p:nvSpPr>
            <p:cNvPr id="89" name="Google Shape;89;p1"/>
            <p:cNvSpPr/>
            <p:nvPr/>
          </p:nvSpPr>
          <p:spPr>
            <a:xfrm>
              <a:off x="0" y="0"/>
              <a:ext cx="4816592" cy="492798"/>
            </a:xfrm>
            <a:custGeom>
              <a:avLst/>
              <a:gdLst/>
              <a:ahLst/>
              <a:cxnLst/>
              <a:rect l="l" t="t" r="r" b="b"/>
              <a:pathLst>
                <a:path w="4816592" h="492798" extrusionOk="0">
                  <a:moveTo>
                    <a:pt x="0" y="0"/>
                  </a:moveTo>
                  <a:lnTo>
                    <a:pt x="4816592" y="0"/>
                  </a:lnTo>
                  <a:lnTo>
                    <a:pt x="4816592" y="492798"/>
                  </a:lnTo>
                  <a:lnTo>
                    <a:pt x="0" y="492798"/>
                  </a:lnTo>
                  <a:close/>
                </a:path>
              </a:pathLst>
            </a:custGeom>
            <a:solidFill>
              <a:srgbClr val="FFFFFF"/>
            </a:solidFill>
            <a:ln>
              <a:noFill/>
            </a:ln>
          </p:spPr>
          <p:txBody>
            <a:bodyPr/>
            <a:lstStyle/>
            <a:p>
              <a:endParaRPr lang="en-BE"/>
            </a:p>
          </p:txBody>
        </p:sp>
        <p:sp>
          <p:nvSpPr>
            <p:cNvPr id="90" name="Google Shape;90;p1"/>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cxnSp>
        <p:nvCxnSpPr>
          <p:cNvPr id="91" name="Google Shape;91;p1"/>
          <p:cNvCxnSpPr/>
          <p:nvPr/>
        </p:nvCxnSpPr>
        <p:spPr>
          <a:xfrm>
            <a:off x="5735841" y="2221820"/>
            <a:ext cx="6816319" cy="0"/>
          </a:xfrm>
          <a:prstGeom prst="straightConnector1">
            <a:avLst/>
          </a:prstGeom>
          <a:noFill/>
          <a:ln w="171450" cap="flat" cmpd="sng">
            <a:solidFill>
              <a:srgbClr val="FFFFFF"/>
            </a:solidFill>
            <a:prstDash val="solid"/>
            <a:round/>
            <a:headEnd type="none" w="sm" len="sm"/>
            <a:tailEnd type="none" w="sm" len="sm"/>
          </a:ln>
        </p:spPr>
      </p:cxnSp>
      <p:sp>
        <p:nvSpPr>
          <p:cNvPr id="92" name="Google Shape;92;p1"/>
          <p:cNvSpPr txBox="1"/>
          <p:nvPr/>
        </p:nvSpPr>
        <p:spPr>
          <a:xfrm>
            <a:off x="1293293" y="3136585"/>
            <a:ext cx="15701400" cy="1062000"/>
          </a:xfrm>
          <a:prstGeom prst="rect">
            <a:avLst/>
          </a:prstGeom>
          <a:noFill/>
          <a:ln>
            <a:noFill/>
          </a:ln>
        </p:spPr>
        <p:txBody>
          <a:bodyPr spcFirstLastPara="1" wrap="square" lIns="0" tIns="0" rIns="0" bIns="0" anchor="t" anchorCtr="0">
            <a:spAutoFit/>
          </a:bodyPr>
          <a:lstStyle/>
          <a:p>
            <a:pPr marL="0" marR="0" lvl="0" indent="0" algn="ctr" rtl="0">
              <a:lnSpc>
                <a:spcPct val="140005"/>
              </a:lnSpc>
              <a:spcBef>
                <a:spcPts val="0"/>
              </a:spcBef>
              <a:spcAft>
                <a:spcPts val="0"/>
              </a:spcAft>
              <a:buNone/>
            </a:pPr>
            <a:r>
              <a:rPr lang="en-US" sz="6899" b="0" i="0" u="none" strike="noStrike" cap="none">
                <a:solidFill>
                  <a:srgbClr val="FFFFFF"/>
                </a:solidFill>
                <a:latin typeface="Arial"/>
                <a:ea typeface="Arial"/>
                <a:cs typeface="Arial"/>
                <a:sym typeface="Arial"/>
              </a:rPr>
              <a:t>Module 3: </a:t>
            </a:r>
            <a:r>
              <a:rPr lang="en-US" sz="6899">
                <a:solidFill>
                  <a:srgbClr val="FFFFFF"/>
                </a:solidFill>
              </a:rPr>
              <a:t>le point de vue des pros</a:t>
            </a:r>
            <a:endParaRPr/>
          </a:p>
        </p:txBody>
      </p:sp>
      <p:sp>
        <p:nvSpPr>
          <p:cNvPr id="93" name="Google Shape;93;p1"/>
          <p:cNvSpPr txBox="1"/>
          <p:nvPr/>
        </p:nvSpPr>
        <p:spPr>
          <a:xfrm>
            <a:off x="2844224" y="5067300"/>
            <a:ext cx="12599700" cy="1191300"/>
          </a:xfrm>
          <a:prstGeom prst="rect">
            <a:avLst/>
          </a:prstGeom>
          <a:noFill/>
          <a:ln>
            <a:noFill/>
          </a:ln>
        </p:spPr>
        <p:txBody>
          <a:bodyPr spcFirstLastPara="1" wrap="square" lIns="0" tIns="0" rIns="0" bIns="0" anchor="t" anchorCtr="0">
            <a:spAutoFit/>
          </a:bodyPr>
          <a:lstStyle/>
          <a:p>
            <a:pPr marL="0" lvl="0" indent="0" algn="ctr" rtl="0">
              <a:lnSpc>
                <a:spcPct val="115000"/>
              </a:lnSpc>
              <a:spcBef>
                <a:spcPts val="0"/>
              </a:spcBef>
              <a:spcAft>
                <a:spcPts val="800"/>
              </a:spcAft>
              <a:buClr>
                <a:schemeClr val="dk1"/>
              </a:buClr>
              <a:buSzPts val="1100"/>
              <a:buFont typeface="Arial"/>
              <a:buNone/>
            </a:pPr>
            <a:r>
              <a:rPr lang="en-US" sz="3600">
                <a:solidFill>
                  <a:schemeClr val="lt1"/>
                </a:solidFill>
              </a:rPr>
              <a:t>présentation par un professionnel de l’industrie financière des outils disponibles en France en matière de finance durable</a:t>
            </a:r>
            <a:endParaRPr sz="3600">
              <a:solidFill>
                <a:schemeClr val="lt1"/>
              </a:solidFill>
            </a:endParaRPr>
          </a:p>
        </p:txBody>
      </p:sp>
      <p:sp>
        <p:nvSpPr>
          <p:cNvPr id="94" name="Google Shape;94;p1"/>
          <p:cNvSpPr txBox="1"/>
          <p:nvPr/>
        </p:nvSpPr>
        <p:spPr>
          <a:xfrm>
            <a:off x="7118514" y="8415906"/>
            <a:ext cx="4050957" cy="1532890"/>
          </a:xfrm>
          <a:prstGeom prst="rect">
            <a:avLst/>
          </a:prstGeom>
          <a:noFill/>
          <a:ln>
            <a:noFill/>
          </a:ln>
        </p:spPr>
        <p:txBody>
          <a:bodyPr spcFirstLastPara="1" wrap="square" lIns="0" tIns="0" rIns="0" bIns="0" anchor="t" anchorCtr="0">
            <a:spAutoFit/>
          </a:bodyPr>
          <a:lstStyle/>
          <a:p>
            <a:pPr marL="0" marR="0" lvl="0" indent="0" algn="ctr" rtl="0">
              <a:lnSpc>
                <a:spcPct val="264388"/>
              </a:lnSpc>
              <a:spcBef>
                <a:spcPts val="0"/>
              </a:spcBef>
              <a:spcAft>
                <a:spcPts val="0"/>
              </a:spcAft>
              <a:buNone/>
            </a:pPr>
            <a:endParaRPr sz="1800" b="0" i="0" u="none" strike="noStrike" cap="none" dirty="0">
              <a:solidFill>
                <a:schemeClr val="dk1"/>
              </a:solidFill>
              <a:latin typeface="Calibri"/>
              <a:ea typeface="Calibri"/>
              <a:cs typeface="Calibri"/>
              <a:sym typeface="Calibri"/>
            </a:endParaRPr>
          </a:p>
          <a:p>
            <a:pPr marL="0" marR="0" lvl="0" indent="0" algn="ctr" rtl="0">
              <a:lnSpc>
                <a:spcPct val="140000"/>
              </a:lnSpc>
              <a:spcBef>
                <a:spcPts val="0"/>
              </a:spcBef>
              <a:spcAft>
                <a:spcPts val="0"/>
              </a:spcAft>
              <a:buNone/>
            </a:pPr>
            <a:r>
              <a:rPr lang="en-US" sz="2000" b="0" i="0" u="none" strike="noStrike" cap="none" dirty="0">
                <a:solidFill>
                  <a:srgbClr val="000000"/>
                </a:solidFill>
                <a:latin typeface="Arial"/>
                <a:ea typeface="Arial"/>
                <a:cs typeface="Arial"/>
                <a:sym typeface="Arial"/>
              </a:rPr>
              <a:t>©BETTER FINANCE 2023</a:t>
            </a:r>
            <a:endParaRPr dirty="0"/>
          </a:p>
          <a:p>
            <a:pPr marL="0" marR="0" lvl="0" indent="0" algn="ctr" rtl="0">
              <a:lnSpc>
                <a:spcPct val="237950"/>
              </a:lnSpc>
              <a:spcBef>
                <a:spcPts val="0"/>
              </a:spcBef>
              <a:spcAft>
                <a:spcPts val="0"/>
              </a:spcAft>
              <a:buNone/>
            </a:pPr>
            <a:endParaRPr sz="200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2"/>
          <p:cNvPicPr preferRelativeResize="0"/>
          <p:nvPr/>
        </p:nvPicPr>
        <p:blipFill rotWithShape="1">
          <a:blip r:embed="rId3">
            <a:alphaModFix/>
          </a:blip>
          <a:srcRect t="7786" b="7786"/>
          <a:stretch/>
        </p:blipFill>
        <p:spPr>
          <a:xfrm>
            <a:off x="0" y="0"/>
            <a:ext cx="18288000" cy="10287000"/>
          </a:xfrm>
          <a:prstGeom prst="rect">
            <a:avLst/>
          </a:prstGeom>
          <a:noFill/>
          <a:ln>
            <a:noFill/>
          </a:ln>
        </p:spPr>
      </p:pic>
      <p:grpSp>
        <p:nvGrpSpPr>
          <p:cNvPr id="101" name="Google Shape;101;p2"/>
          <p:cNvGrpSpPr/>
          <p:nvPr/>
        </p:nvGrpSpPr>
        <p:grpSpPr>
          <a:xfrm>
            <a:off x="0" y="9291850"/>
            <a:ext cx="18287996" cy="3230762"/>
            <a:chOff x="0" y="-38100"/>
            <a:chExt cx="4816592" cy="850900"/>
          </a:xfrm>
        </p:grpSpPr>
        <p:sp>
          <p:nvSpPr>
            <p:cNvPr id="102" name="Google Shape;102;p2"/>
            <p:cNvSpPr/>
            <p:nvPr/>
          </p:nvSpPr>
          <p:spPr>
            <a:xfrm>
              <a:off x="0" y="0"/>
              <a:ext cx="4816592" cy="223997"/>
            </a:xfrm>
            <a:custGeom>
              <a:avLst/>
              <a:gdLst/>
              <a:ahLst/>
              <a:cxnLst/>
              <a:rect l="l" t="t" r="r" b="b"/>
              <a:pathLst>
                <a:path w="4816592" h="223997" extrusionOk="0">
                  <a:moveTo>
                    <a:pt x="0" y="0"/>
                  </a:moveTo>
                  <a:lnTo>
                    <a:pt x="4816592" y="0"/>
                  </a:lnTo>
                  <a:lnTo>
                    <a:pt x="4816592" y="223997"/>
                  </a:lnTo>
                  <a:lnTo>
                    <a:pt x="0" y="223997"/>
                  </a:lnTo>
                  <a:close/>
                </a:path>
              </a:pathLst>
            </a:custGeom>
            <a:solidFill>
              <a:srgbClr val="000000">
                <a:alpha val="22352"/>
              </a:srgbClr>
            </a:solidFill>
            <a:ln>
              <a:noFill/>
            </a:ln>
          </p:spPr>
          <p:txBody>
            <a:bodyPr/>
            <a:lstStyle/>
            <a:p>
              <a:endParaRPr lang="en-BE"/>
            </a:p>
          </p:txBody>
        </p:sp>
        <p:sp>
          <p:nvSpPr>
            <p:cNvPr id="103" name="Google Shape;103;p2"/>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104" name="Google Shape;104;p2"/>
          <p:cNvGrpSpPr/>
          <p:nvPr/>
        </p:nvGrpSpPr>
        <p:grpSpPr>
          <a:xfrm>
            <a:off x="0" y="-144661"/>
            <a:ext cx="18287996" cy="10540481"/>
            <a:chOff x="0" y="-38100"/>
            <a:chExt cx="4816592" cy="2776094"/>
          </a:xfrm>
        </p:grpSpPr>
        <p:sp>
          <p:nvSpPr>
            <p:cNvPr id="105" name="Google Shape;105;p2"/>
            <p:cNvSpPr/>
            <p:nvPr/>
          </p:nvSpPr>
          <p:spPr>
            <a:xfrm>
              <a:off x="0" y="0"/>
              <a:ext cx="4816592" cy="2737994"/>
            </a:xfrm>
            <a:custGeom>
              <a:avLst/>
              <a:gdLst/>
              <a:ahLst/>
              <a:cxnLst/>
              <a:rect l="l" t="t" r="r" b="b"/>
              <a:pathLst>
                <a:path w="4816592" h="2737994" extrusionOk="0">
                  <a:moveTo>
                    <a:pt x="0" y="0"/>
                  </a:moveTo>
                  <a:lnTo>
                    <a:pt x="4816592" y="0"/>
                  </a:lnTo>
                  <a:lnTo>
                    <a:pt x="4816592" y="2737994"/>
                  </a:lnTo>
                  <a:lnTo>
                    <a:pt x="0" y="2737994"/>
                  </a:lnTo>
                  <a:close/>
                </a:path>
              </a:pathLst>
            </a:custGeom>
            <a:solidFill>
              <a:srgbClr val="000000">
                <a:alpha val="26666"/>
              </a:srgbClr>
            </a:solidFill>
            <a:ln>
              <a:noFill/>
            </a:ln>
          </p:spPr>
          <p:txBody>
            <a:bodyPr/>
            <a:lstStyle/>
            <a:p>
              <a:endParaRPr lang="en-BE"/>
            </a:p>
          </p:txBody>
        </p:sp>
        <p:sp>
          <p:nvSpPr>
            <p:cNvPr id="106" name="Google Shape;106;p2"/>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107" name="Google Shape;107;p2"/>
          <p:cNvSpPr txBox="1"/>
          <p:nvPr/>
        </p:nvSpPr>
        <p:spPr>
          <a:xfrm>
            <a:off x="14141284" y="9017284"/>
            <a:ext cx="4050900" cy="1471500"/>
          </a:xfrm>
          <a:prstGeom prst="rect">
            <a:avLst/>
          </a:prstGeom>
          <a:noFill/>
          <a:ln>
            <a:noFill/>
          </a:ln>
        </p:spPr>
        <p:txBody>
          <a:bodyPr spcFirstLastPara="1" wrap="square" lIns="0" tIns="0" rIns="0" bIns="0" anchor="t" anchorCtr="0">
            <a:spAutoFit/>
          </a:bodyPr>
          <a:lstStyle/>
          <a:p>
            <a:pPr marL="0" marR="0" lvl="0" indent="0" algn="ctr" rtl="0">
              <a:lnSpc>
                <a:spcPct val="264388"/>
              </a:lnSpc>
              <a:spcBef>
                <a:spcPts val="0"/>
              </a:spcBef>
              <a:spcAft>
                <a:spcPts val="0"/>
              </a:spcAft>
              <a:buNone/>
            </a:pPr>
            <a:endParaRPr sz="1800" b="0" i="0" u="none" strike="noStrike" cap="none">
              <a:solidFill>
                <a:schemeClr val="dk1"/>
              </a:solidFill>
              <a:latin typeface="Calibri"/>
              <a:ea typeface="Calibri"/>
              <a:cs typeface="Calibri"/>
              <a:sym typeface="Calibri"/>
            </a:endParaRPr>
          </a:p>
          <a:p>
            <a:pPr marL="0" marR="0" lvl="0" indent="0" algn="ctr" rtl="0">
              <a:lnSpc>
                <a:spcPct val="140000"/>
              </a:lnSpc>
              <a:spcBef>
                <a:spcPts val="0"/>
              </a:spcBef>
              <a:spcAft>
                <a:spcPts val="0"/>
              </a:spcAft>
              <a:buNone/>
            </a:pPr>
            <a:r>
              <a:rPr lang="en-US" sz="2000" b="0" i="0" u="none" strike="noStrike" cap="none">
                <a:solidFill>
                  <a:srgbClr val="FFFFFF"/>
                </a:solidFill>
                <a:latin typeface="Arial"/>
                <a:ea typeface="Arial"/>
                <a:cs typeface="Arial"/>
                <a:sym typeface="Arial"/>
              </a:rPr>
              <a:t>©BETTER FINANCE F2iC 2023</a:t>
            </a:r>
            <a:endParaRPr/>
          </a:p>
          <a:p>
            <a:pPr marL="0" marR="0" lvl="0" indent="0" algn="ctr" rtl="0">
              <a:lnSpc>
                <a:spcPct val="237950"/>
              </a:lnSpc>
              <a:spcBef>
                <a:spcPts val="0"/>
              </a:spcBef>
              <a:spcAft>
                <a:spcPts val="0"/>
              </a:spcAft>
              <a:buNone/>
            </a:pPr>
            <a:endParaRPr sz="2000" b="0" i="0" u="none" strike="noStrike" cap="none">
              <a:solidFill>
                <a:srgbClr val="FFFFFF"/>
              </a:solidFill>
              <a:latin typeface="Arial"/>
              <a:ea typeface="Arial"/>
              <a:cs typeface="Arial"/>
              <a:sym typeface="Arial"/>
            </a:endParaRPr>
          </a:p>
        </p:txBody>
      </p:sp>
      <p:cxnSp>
        <p:nvCxnSpPr>
          <p:cNvPr id="108" name="Google Shape;108;p2"/>
          <p:cNvCxnSpPr/>
          <p:nvPr/>
        </p:nvCxnSpPr>
        <p:spPr>
          <a:xfrm>
            <a:off x="5735841" y="2221820"/>
            <a:ext cx="6816319" cy="0"/>
          </a:xfrm>
          <a:prstGeom prst="straightConnector1">
            <a:avLst/>
          </a:prstGeom>
          <a:noFill/>
          <a:ln w="171450" cap="flat" cmpd="sng">
            <a:solidFill>
              <a:srgbClr val="FFFFFF"/>
            </a:solidFill>
            <a:prstDash val="solid"/>
            <a:round/>
            <a:headEnd type="none" w="sm" len="sm"/>
            <a:tailEnd type="none" w="sm" len="sm"/>
          </a:ln>
        </p:spPr>
      </p:cxnSp>
      <p:sp>
        <p:nvSpPr>
          <p:cNvPr id="109" name="Google Shape;109;p2"/>
          <p:cNvSpPr txBox="1"/>
          <p:nvPr/>
        </p:nvSpPr>
        <p:spPr>
          <a:xfrm>
            <a:off x="1390493" y="885825"/>
            <a:ext cx="15701400" cy="1062000"/>
          </a:xfrm>
          <a:prstGeom prst="rect">
            <a:avLst/>
          </a:prstGeom>
          <a:noFill/>
          <a:ln>
            <a:noFill/>
          </a:ln>
        </p:spPr>
        <p:txBody>
          <a:bodyPr spcFirstLastPara="1" wrap="square" lIns="0" tIns="0" rIns="0" bIns="0" anchor="t" anchorCtr="0">
            <a:spAutoFit/>
          </a:bodyPr>
          <a:lstStyle/>
          <a:p>
            <a:pPr marL="0" lvl="0" indent="0" algn="ctr" rtl="0">
              <a:lnSpc>
                <a:spcPct val="140005"/>
              </a:lnSpc>
              <a:spcBef>
                <a:spcPts val="0"/>
              </a:spcBef>
              <a:spcAft>
                <a:spcPts val="0"/>
              </a:spcAft>
              <a:buClr>
                <a:schemeClr val="dk1"/>
              </a:buClr>
              <a:buFont typeface="Arial"/>
              <a:buNone/>
            </a:pPr>
            <a:r>
              <a:rPr lang="en-US" sz="6899">
                <a:solidFill>
                  <a:schemeClr val="lt1"/>
                </a:solidFill>
              </a:rPr>
              <a:t>AVERTISSEMENT</a:t>
            </a:r>
            <a:endParaRPr/>
          </a:p>
        </p:txBody>
      </p:sp>
      <p:grpSp>
        <p:nvGrpSpPr>
          <p:cNvPr id="110" name="Google Shape;110;p2"/>
          <p:cNvGrpSpPr/>
          <p:nvPr/>
        </p:nvGrpSpPr>
        <p:grpSpPr>
          <a:xfrm>
            <a:off x="1879715" y="2633627"/>
            <a:ext cx="14528569" cy="6114375"/>
            <a:chOff x="0" y="-38100"/>
            <a:chExt cx="3826454" cy="1610370"/>
          </a:xfrm>
        </p:grpSpPr>
        <p:sp>
          <p:nvSpPr>
            <p:cNvPr id="111" name="Google Shape;111;p2"/>
            <p:cNvSpPr/>
            <p:nvPr/>
          </p:nvSpPr>
          <p:spPr>
            <a:xfrm>
              <a:off x="0" y="0"/>
              <a:ext cx="3826454" cy="1572270"/>
            </a:xfrm>
            <a:custGeom>
              <a:avLst/>
              <a:gdLst/>
              <a:ahLst/>
              <a:cxnLst/>
              <a:rect l="l" t="t" r="r" b="b"/>
              <a:pathLst>
                <a:path w="3826454" h="1572270" extrusionOk="0">
                  <a:moveTo>
                    <a:pt x="0" y="0"/>
                  </a:moveTo>
                  <a:lnTo>
                    <a:pt x="3826454" y="0"/>
                  </a:lnTo>
                  <a:lnTo>
                    <a:pt x="3826454" y="1572270"/>
                  </a:lnTo>
                  <a:lnTo>
                    <a:pt x="0" y="1572270"/>
                  </a:lnTo>
                  <a:close/>
                </a:path>
              </a:pathLst>
            </a:custGeom>
            <a:solidFill>
              <a:srgbClr val="000000">
                <a:alpha val="22352"/>
              </a:srgbClr>
            </a:solidFill>
            <a:ln>
              <a:noFill/>
            </a:ln>
          </p:spPr>
          <p:txBody>
            <a:bodyPr/>
            <a:lstStyle/>
            <a:p>
              <a:endParaRPr lang="en-BE"/>
            </a:p>
          </p:txBody>
        </p:sp>
        <p:sp>
          <p:nvSpPr>
            <p:cNvPr id="112" name="Google Shape;112;p2"/>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113" name="Google Shape;113;p2"/>
          <p:cNvSpPr txBox="1"/>
          <p:nvPr/>
        </p:nvSpPr>
        <p:spPr>
          <a:xfrm>
            <a:off x="2665881" y="2982806"/>
            <a:ext cx="12956100" cy="6222300"/>
          </a:xfrm>
          <a:prstGeom prst="rect">
            <a:avLst/>
          </a:prstGeom>
          <a:noFill/>
          <a:ln>
            <a:noFill/>
          </a:ln>
        </p:spPr>
        <p:txBody>
          <a:bodyPr spcFirstLastPara="1" wrap="square" lIns="0" tIns="0" rIns="0" bIns="0" anchor="t" anchorCtr="0">
            <a:spAutoFit/>
          </a:bodyPr>
          <a:lstStyle/>
          <a:p>
            <a:pPr marL="0" lvl="0" indent="0" algn="ctr" rtl="0">
              <a:lnSpc>
                <a:spcPct val="140000"/>
              </a:lnSpc>
              <a:spcBef>
                <a:spcPts val="0"/>
              </a:spcBef>
              <a:spcAft>
                <a:spcPts val="0"/>
              </a:spcAft>
              <a:buClr>
                <a:schemeClr val="dk1"/>
              </a:buClr>
              <a:buSzPts val="1100"/>
              <a:buFont typeface="Arial"/>
              <a:buNone/>
            </a:pPr>
            <a:r>
              <a:rPr lang="en-US" sz="2675">
                <a:solidFill>
                  <a:schemeClr val="lt1"/>
                </a:solidFill>
              </a:rPr>
              <a:t>Invest for Better Climate EU est une initiative à but non lucratif qui se consacre à l'éducation sans fournir de conseils financiers. Les informations et le matériel fournis dans ce cours sont proposés à des fins d'éducation générale uniquement et ne sont pas destinés à fournir des services de planification financière, juridiques, fiscaux, comptables ou de conseil en investissement. Les stratégies ou les descriptions d'investissements ne constituent pas une recommandation. Vous devez toujours effectuer vos propres recherches et/ou consulter des professionnels avant de prendre des décisions d'investissement. Vous devez également vous assurer que vous comprenez toutes les implications fiscales potentielles avant de vendre des investissements existants.</a:t>
            </a:r>
            <a:endParaRPr sz="1100"/>
          </a:p>
          <a:p>
            <a:pPr marL="0" marR="0" lvl="0" indent="0" algn="ctr" rtl="0">
              <a:lnSpc>
                <a:spcPct val="140000"/>
              </a:lnSpc>
              <a:spcBef>
                <a:spcPts val="0"/>
              </a:spcBef>
              <a:spcAft>
                <a:spcPts val="0"/>
              </a:spcAft>
              <a:buNone/>
            </a:pPr>
            <a:endParaRPr sz="2975" b="0" i="0" u="none" strike="noStrike" cap="none">
              <a:solidFill>
                <a:srgbClr val="FFFFF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3"/>
          <p:cNvPicPr preferRelativeResize="0"/>
          <p:nvPr/>
        </p:nvPicPr>
        <p:blipFill rotWithShape="1">
          <a:blip r:embed="rId3">
            <a:alphaModFix/>
          </a:blip>
          <a:srcRect t="7786" b="7786"/>
          <a:stretch/>
        </p:blipFill>
        <p:spPr>
          <a:xfrm>
            <a:off x="0" y="0"/>
            <a:ext cx="18288000" cy="10287000"/>
          </a:xfrm>
          <a:prstGeom prst="rect">
            <a:avLst/>
          </a:prstGeom>
          <a:noFill/>
          <a:ln>
            <a:noFill/>
          </a:ln>
        </p:spPr>
      </p:pic>
      <p:grpSp>
        <p:nvGrpSpPr>
          <p:cNvPr id="119" name="Google Shape;119;p3"/>
          <p:cNvGrpSpPr/>
          <p:nvPr/>
        </p:nvGrpSpPr>
        <p:grpSpPr>
          <a:xfrm>
            <a:off x="0" y="-357759"/>
            <a:ext cx="18287996" cy="10540481"/>
            <a:chOff x="0" y="-38100"/>
            <a:chExt cx="4816592" cy="2776094"/>
          </a:xfrm>
        </p:grpSpPr>
        <p:sp>
          <p:nvSpPr>
            <p:cNvPr id="120" name="Google Shape;120;p3"/>
            <p:cNvSpPr/>
            <p:nvPr/>
          </p:nvSpPr>
          <p:spPr>
            <a:xfrm>
              <a:off x="0" y="0"/>
              <a:ext cx="4816592" cy="2737994"/>
            </a:xfrm>
            <a:custGeom>
              <a:avLst/>
              <a:gdLst/>
              <a:ahLst/>
              <a:cxnLst/>
              <a:rect l="l" t="t" r="r" b="b"/>
              <a:pathLst>
                <a:path w="4816592" h="2737994" extrusionOk="0">
                  <a:moveTo>
                    <a:pt x="0" y="0"/>
                  </a:moveTo>
                  <a:lnTo>
                    <a:pt x="4816592" y="0"/>
                  </a:lnTo>
                  <a:lnTo>
                    <a:pt x="4816592" y="2737994"/>
                  </a:lnTo>
                  <a:lnTo>
                    <a:pt x="0" y="2737994"/>
                  </a:lnTo>
                  <a:close/>
                </a:path>
              </a:pathLst>
            </a:custGeom>
            <a:solidFill>
              <a:srgbClr val="000000">
                <a:alpha val="26666"/>
              </a:srgbClr>
            </a:solidFill>
            <a:ln>
              <a:noFill/>
            </a:ln>
          </p:spPr>
          <p:txBody>
            <a:bodyPr/>
            <a:lstStyle/>
            <a:p>
              <a:endParaRPr lang="en-BE"/>
            </a:p>
          </p:txBody>
        </p:sp>
        <p:sp>
          <p:nvSpPr>
            <p:cNvPr id="121" name="Google Shape;121;p3"/>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122" name="Google Shape;122;p3"/>
          <p:cNvGrpSpPr/>
          <p:nvPr/>
        </p:nvGrpSpPr>
        <p:grpSpPr>
          <a:xfrm>
            <a:off x="0" y="9291850"/>
            <a:ext cx="18287996" cy="3230762"/>
            <a:chOff x="0" y="-38100"/>
            <a:chExt cx="4816592" cy="850900"/>
          </a:xfrm>
        </p:grpSpPr>
        <p:sp>
          <p:nvSpPr>
            <p:cNvPr id="123" name="Google Shape;123;p3"/>
            <p:cNvSpPr/>
            <p:nvPr/>
          </p:nvSpPr>
          <p:spPr>
            <a:xfrm>
              <a:off x="0" y="0"/>
              <a:ext cx="4816592" cy="223997"/>
            </a:xfrm>
            <a:custGeom>
              <a:avLst/>
              <a:gdLst/>
              <a:ahLst/>
              <a:cxnLst/>
              <a:rect l="l" t="t" r="r" b="b"/>
              <a:pathLst>
                <a:path w="4816592" h="223997" extrusionOk="0">
                  <a:moveTo>
                    <a:pt x="0" y="0"/>
                  </a:moveTo>
                  <a:lnTo>
                    <a:pt x="4816592" y="0"/>
                  </a:lnTo>
                  <a:lnTo>
                    <a:pt x="4816592" y="223997"/>
                  </a:lnTo>
                  <a:lnTo>
                    <a:pt x="0" y="223997"/>
                  </a:lnTo>
                  <a:close/>
                </a:path>
              </a:pathLst>
            </a:custGeom>
            <a:solidFill>
              <a:srgbClr val="000000">
                <a:alpha val="22352"/>
              </a:srgbClr>
            </a:solidFill>
            <a:ln>
              <a:noFill/>
            </a:ln>
          </p:spPr>
          <p:txBody>
            <a:bodyPr/>
            <a:lstStyle/>
            <a:p>
              <a:endParaRPr lang="en-BE"/>
            </a:p>
          </p:txBody>
        </p:sp>
        <p:sp>
          <p:nvSpPr>
            <p:cNvPr id="124" name="Google Shape;124;p3"/>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125" name="Google Shape;125;p3"/>
          <p:cNvGrpSpPr/>
          <p:nvPr/>
        </p:nvGrpSpPr>
        <p:grpSpPr>
          <a:xfrm>
            <a:off x="3785525" y="6005425"/>
            <a:ext cx="13783381" cy="3230782"/>
            <a:chOff x="0" y="-38100"/>
            <a:chExt cx="3381346" cy="850900"/>
          </a:xfrm>
        </p:grpSpPr>
        <p:sp>
          <p:nvSpPr>
            <p:cNvPr id="126" name="Google Shape;126;p3"/>
            <p:cNvSpPr/>
            <p:nvPr/>
          </p:nvSpPr>
          <p:spPr>
            <a:xfrm>
              <a:off x="0" y="0"/>
              <a:ext cx="3381346" cy="347731"/>
            </a:xfrm>
            <a:custGeom>
              <a:avLst/>
              <a:gdLst/>
              <a:ahLst/>
              <a:cxnLst/>
              <a:rect l="l" t="t" r="r" b="b"/>
              <a:pathLst>
                <a:path w="3381346" h="347731" extrusionOk="0">
                  <a:moveTo>
                    <a:pt x="30754" y="0"/>
                  </a:moveTo>
                  <a:lnTo>
                    <a:pt x="3350592" y="0"/>
                  </a:lnTo>
                  <a:cubicBezTo>
                    <a:pt x="3358748" y="0"/>
                    <a:pt x="3366571" y="3240"/>
                    <a:pt x="3372338" y="9008"/>
                  </a:cubicBezTo>
                  <a:cubicBezTo>
                    <a:pt x="3378106" y="14775"/>
                    <a:pt x="3381346" y="22598"/>
                    <a:pt x="3381346" y="30754"/>
                  </a:cubicBezTo>
                  <a:lnTo>
                    <a:pt x="3381346" y="316977"/>
                  </a:lnTo>
                  <a:cubicBezTo>
                    <a:pt x="3381346" y="325133"/>
                    <a:pt x="3378106" y="332956"/>
                    <a:pt x="3372338" y="338723"/>
                  </a:cubicBezTo>
                  <a:cubicBezTo>
                    <a:pt x="3366571" y="344491"/>
                    <a:pt x="3358748" y="347731"/>
                    <a:pt x="3350592" y="347731"/>
                  </a:cubicBezTo>
                  <a:lnTo>
                    <a:pt x="30754" y="347731"/>
                  </a:lnTo>
                  <a:cubicBezTo>
                    <a:pt x="22598" y="347731"/>
                    <a:pt x="14775" y="344491"/>
                    <a:pt x="9008" y="338723"/>
                  </a:cubicBezTo>
                  <a:cubicBezTo>
                    <a:pt x="3240" y="332956"/>
                    <a:pt x="0" y="325133"/>
                    <a:pt x="0" y="316977"/>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cxnSp>
        <p:nvCxnSpPr>
          <p:cNvPr id="128" name="Google Shape;128;p3"/>
          <p:cNvCxnSpPr/>
          <p:nvPr/>
        </p:nvCxnSpPr>
        <p:spPr>
          <a:xfrm>
            <a:off x="5735841" y="2221820"/>
            <a:ext cx="6816319" cy="0"/>
          </a:xfrm>
          <a:prstGeom prst="straightConnector1">
            <a:avLst/>
          </a:prstGeom>
          <a:noFill/>
          <a:ln w="171450" cap="flat" cmpd="sng">
            <a:solidFill>
              <a:srgbClr val="FFFFFF"/>
            </a:solidFill>
            <a:prstDash val="solid"/>
            <a:round/>
            <a:headEnd type="none" w="sm" len="sm"/>
            <a:tailEnd type="none" w="sm" len="sm"/>
          </a:ln>
        </p:spPr>
      </p:cxnSp>
      <p:grpSp>
        <p:nvGrpSpPr>
          <p:cNvPr id="129" name="Google Shape;129;p3"/>
          <p:cNvGrpSpPr/>
          <p:nvPr/>
        </p:nvGrpSpPr>
        <p:grpSpPr>
          <a:xfrm>
            <a:off x="3785524" y="4393100"/>
            <a:ext cx="13797920" cy="3230782"/>
            <a:chOff x="0" y="-38100"/>
            <a:chExt cx="3381346" cy="850900"/>
          </a:xfrm>
        </p:grpSpPr>
        <p:sp>
          <p:nvSpPr>
            <p:cNvPr id="130" name="Google Shape;130;p3"/>
            <p:cNvSpPr/>
            <p:nvPr/>
          </p:nvSpPr>
          <p:spPr>
            <a:xfrm>
              <a:off x="0" y="0"/>
              <a:ext cx="3381346" cy="347731"/>
            </a:xfrm>
            <a:custGeom>
              <a:avLst/>
              <a:gdLst/>
              <a:ahLst/>
              <a:cxnLst/>
              <a:rect l="l" t="t" r="r" b="b"/>
              <a:pathLst>
                <a:path w="3381346" h="347731" extrusionOk="0">
                  <a:moveTo>
                    <a:pt x="30754" y="0"/>
                  </a:moveTo>
                  <a:lnTo>
                    <a:pt x="3350592" y="0"/>
                  </a:lnTo>
                  <a:cubicBezTo>
                    <a:pt x="3358748" y="0"/>
                    <a:pt x="3366571" y="3240"/>
                    <a:pt x="3372338" y="9008"/>
                  </a:cubicBezTo>
                  <a:cubicBezTo>
                    <a:pt x="3378106" y="14775"/>
                    <a:pt x="3381346" y="22598"/>
                    <a:pt x="3381346" y="30754"/>
                  </a:cubicBezTo>
                  <a:lnTo>
                    <a:pt x="3381346" y="316977"/>
                  </a:lnTo>
                  <a:cubicBezTo>
                    <a:pt x="3381346" y="325133"/>
                    <a:pt x="3378106" y="332956"/>
                    <a:pt x="3372338" y="338723"/>
                  </a:cubicBezTo>
                  <a:cubicBezTo>
                    <a:pt x="3366571" y="344491"/>
                    <a:pt x="3358748" y="347731"/>
                    <a:pt x="3350592" y="347731"/>
                  </a:cubicBezTo>
                  <a:lnTo>
                    <a:pt x="30754" y="347731"/>
                  </a:lnTo>
                  <a:cubicBezTo>
                    <a:pt x="22598" y="347731"/>
                    <a:pt x="14775" y="344491"/>
                    <a:pt x="9008" y="338723"/>
                  </a:cubicBezTo>
                  <a:cubicBezTo>
                    <a:pt x="3240" y="332956"/>
                    <a:pt x="0" y="325133"/>
                    <a:pt x="0" y="316977"/>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3"/>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132" name="Google Shape;132;p3"/>
          <p:cNvGrpSpPr/>
          <p:nvPr/>
        </p:nvGrpSpPr>
        <p:grpSpPr>
          <a:xfrm>
            <a:off x="3770925" y="2840975"/>
            <a:ext cx="13797920" cy="3230782"/>
            <a:chOff x="0" y="-38100"/>
            <a:chExt cx="3381346" cy="850900"/>
          </a:xfrm>
        </p:grpSpPr>
        <p:sp>
          <p:nvSpPr>
            <p:cNvPr id="133" name="Google Shape;133;p3"/>
            <p:cNvSpPr/>
            <p:nvPr/>
          </p:nvSpPr>
          <p:spPr>
            <a:xfrm>
              <a:off x="0" y="0"/>
              <a:ext cx="3381346" cy="347731"/>
            </a:xfrm>
            <a:custGeom>
              <a:avLst/>
              <a:gdLst/>
              <a:ahLst/>
              <a:cxnLst/>
              <a:rect l="l" t="t" r="r" b="b"/>
              <a:pathLst>
                <a:path w="3381346" h="347731" extrusionOk="0">
                  <a:moveTo>
                    <a:pt x="30754" y="0"/>
                  </a:moveTo>
                  <a:lnTo>
                    <a:pt x="3350592" y="0"/>
                  </a:lnTo>
                  <a:cubicBezTo>
                    <a:pt x="3358748" y="0"/>
                    <a:pt x="3366571" y="3240"/>
                    <a:pt x="3372338" y="9008"/>
                  </a:cubicBezTo>
                  <a:cubicBezTo>
                    <a:pt x="3378106" y="14775"/>
                    <a:pt x="3381346" y="22598"/>
                    <a:pt x="3381346" y="30754"/>
                  </a:cubicBezTo>
                  <a:lnTo>
                    <a:pt x="3381346" y="316977"/>
                  </a:lnTo>
                  <a:cubicBezTo>
                    <a:pt x="3381346" y="325133"/>
                    <a:pt x="3378106" y="332956"/>
                    <a:pt x="3372338" y="338723"/>
                  </a:cubicBezTo>
                  <a:cubicBezTo>
                    <a:pt x="3366571" y="344491"/>
                    <a:pt x="3358748" y="347731"/>
                    <a:pt x="3350592" y="347731"/>
                  </a:cubicBezTo>
                  <a:lnTo>
                    <a:pt x="30754" y="347731"/>
                  </a:lnTo>
                  <a:cubicBezTo>
                    <a:pt x="22598" y="347731"/>
                    <a:pt x="14775" y="344491"/>
                    <a:pt x="9008" y="338723"/>
                  </a:cubicBezTo>
                  <a:cubicBezTo>
                    <a:pt x="3240" y="332956"/>
                    <a:pt x="0" y="325133"/>
                    <a:pt x="0" y="316977"/>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135" name="Google Shape;135;p3"/>
          <p:cNvSpPr/>
          <p:nvPr/>
        </p:nvSpPr>
        <p:spPr>
          <a:xfrm>
            <a:off x="1576796" y="2971578"/>
            <a:ext cx="1268530" cy="1470760"/>
          </a:xfrm>
          <a:custGeom>
            <a:avLst/>
            <a:gdLst/>
            <a:ahLst/>
            <a:cxnLst/>
            <a:rect l="l" t="t" r="r" b="b"/>
            <a:pathLst>
              <a:path w="1268530" h="1470760" extrusionOk="0">
                <a:moveTo>
                  <a:pt x="0" y="0"/>
                </a:moveTo>
                <a:lnTo>
                  <a:pt x="1268530" y="0"/>
                </a:lnTo>
                <a:lnTo>
                  <a:pt x="1268530" y="1470760"/>
                </a:lnTo>
                <a:lnTo>
                  <a:pt x="0" y="1470760"/>
                </a:lnTo>
                <a:lnTo>
                  <a:pt x="0" y="0"/>
                </a:lnTo>
                <a:close/>
              </a:path>
            </a:pathLst>
          </a:custGeom>
          <a:blipFill rotWithShape="1">
            <a:blip r:embed="rId4">
              <a:alphaModFix/>
            </a:blip>
            <a:stretch>
              <a:fillRect/>
            </a:stretch>
          </a:blipFill>
          <a:ln>
            <a:noFill/>
          </a:ln>
        </p:spPr>
        <p:txBody>
          <a:bodyPr/>
          <a:lstStyle/>
          <a:p>
            <a:endParaRPr lang="en-BE"/>
          </a:p>
        </p:txBody>
      </p:sp>
      <p:sp>
        <p:nvSpPr>
          <p:cNvPr id="136" name="Google Shape;136;p3"/>
          <p:cNvSpPr txBox="1"/>
          <p:nvPr/>
        </p:nvSpPr>
        <p:spPr>
          <a:xfrm>
            <a:off x="4293328" y="6479283"/>
            <a:ext cx="12220500" cy="1124700"/>
          </a:xfrm>
          <a:prstGeom prst="rect">
            <a:avLst/>
          </a:prstGeom>
          <a:noFill/>
          <a:ln>
            <a:noFill/>
          </a:ln>
        </p:spPr>
        <p:txBody>
          <a:bodyPr spcFirstLastPara="1" wrap="square" lIns="0" tIns="0" rIns="0" bIns="0" anchor="t" anchorCtr="0">
            <a:spAutoFit/>
          </a:bodyPr>
          <a:lstStyle/>
          <a:p>
            <a:pPr marL="0" marR="0" lvl="0" indent="0" algn="just" rtl="0">
              <a:lnSpc>
                <a:spcPct val="140013"/>
              </a:lnSpc>
              <a:spcBef>
                <a:spcPts val="0"/>
              </a:spcBef>
              <a:spcAft>
                <a:spcPts val="0"/>
              </a:spcAft>
              <a:buNone/>
            </a:pPr>
            <a:r>
              <a:rPr lang="en-US" sz="3044">
                <a:solidFill>
                  <a:srgbClr val="FFFFFF"/>
                </a:solidFill>
              </a:rPr>
              <a:t>Communiquez vos préférences par écrit afin de provoquer une action</a:t>
            </a:r>
            <a:endParaRPr/>
          </a:p>
          <a:p>
            <a:pPr marL="0" marR="0" lvl="0" indent="0" algn="just" rtl="0">
              <a:lnSpc>
                <a:spcPct val="124178"/>
              </a:lnSpc>
              <a:spcBef>
                <a:spcPts val="0"/>
              </a:spcBef>
              <a:spcAft>
                <a:spcPts val="0"/>
              </a:spcAft>
              <a:buNone/>
            </a:pPr>
            <a:endParaRPr sz="3044" b="0" i="0" u="none" strike="noStrike" cap="none">
              <a:solidFill>
                <a:srgbClr val="FFFFFF"/>
              </a:solidFill>
              <a:latin typeface="Arial"/>
              <a:ea typeface="Arial"/>
              <a:cs typeface="Arial"/>
              <a:sym typeface="Arial"/>
            </a:endParaRPr>
          </a:p>
        </p:txBody>
      </p:sp>
      <p:grpSp>
        <p:nvGrpSpPr>
          <p:cNvPr id="137" name="Google Shape;137;p3"/>
          <p:cNvGrpSpPr/>
          <p:nvPr/>
        </p:nvGrpSpPr>
        <p:grpSpPr>
          <a:xfrm>
            <a:off x="3785525" y="7554325"/>
            <a:ext cx="13797920" cy="3230782"/>
            <a:chOff x="0" y="-38100"/>
            <a:chExt cx="3381346" cy="850900"/>
          </a:xfrm>
        </p:grpSpPr>
        <p:sp>
          <p:nvSpPr>
            <p:cNvPr id="138" name="Google Shape;138;p3"/>
            <p:cNvSpPr/>
            <p:nvPr/>
          </p:nvSpPr>
          <p:spPr>
            <a:xfrm>
              <a:off x="0" y="0"/>
              <a:ext cx="3381346" cy="347731"/>
            </a:xfrm>
            <a:custGeom>
              <a:avLst/>
              <a:gdLst/>
              <a:ahLst/>
              <a:cxnLst/>
              <a:rect l="l" t="t" r="r" b="b"/>
              <a:pathLst>
                <a:path w="3381346" h="347731" extrusionOk="0">
                  <a:moveTo>
                    <a:pt x="30754" y="0"/>
                  </a:moveTo>
                  <a:lnTo>
                    <a:pt x="3350592" y="0"/>
                  </a:lnTo>
                  <a:cubicBezTo>
                    <a:pt x="3358748" y="0"/>
                    <a:pt x="3366571" y="3240"/>
                    <a:pt x="3372338" y="9008"/>
                  </a:cubicBezTo>
                  <a:cubicBezTo>
                    <a:pt x="3378106" y="14775"/>
                    <a:pt x="3381346" y="22598"/>
                    <a:pt x="3381346" y="30754"/>
                  </a:cubicBezTo>
                  <a:lnTo>
                    <a:pt x="3381346" y="316977"/>
                  </a:lnTo>
                  <a:cubicBezTo>
                    <a:pt x="3381346" y="325133"/>
                    <a:pt x="3378106" y="332956"/>
                    <a:pt x="3372338" y="338723"/>
                  </a:cubicBezTo>
                  <a:cubicBezTo>
                    <a:pt x="3366571" y="344491"/>
                    <a:pt x="3358748" y="347731"/>
                    <a:pt x="3350592" y="347731"/>
                  </a:cubicBezTo>
                  <a:lnTo>
                    <a:pt x="30754" y="347731"/>
                  </a:lnTo>
                  <a:cubicBezTo>
                    <a:pt x="22598" y="347731"/>
                    <a:pt x="14775" y="344491"/>
                    <a:pt x="9008" y="338723"/>
                  </a:cubicBezTo>
                  <a:cubicBezTo>
                    <a:pt x="3240" y="332956"/>
                    <a:pt x="0" y="325133"/>
                    <a:pt x="0" y="316977"/>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140" name="Google Shape;140;p3"/>
          <p:cNvSpPr/>
          <p:nvPr/>
        </p:nvSpPr>
        <p:spPr>
          <a:xfrm>
            <a:off x="1525035" y="4537764"/>
            <a:ext cx="1320291" cy="1320291"/>
          </a:xfrm>
          <a:custGeom>
            <a:avLst/>
            <a:gdLst/>
            <a:ahLst/>
            <a:cxnLst/>
            <a:rect l="l" t="t" r="r" b="b"/>
            <a:pathLst>
              <a:path w="1320291" h="1320291" extrusionOk="0">
                <a:moveTo>
                  <a:pt x="0" y="0"/>
                </a:moveTo>
                <a:lnTo>
                  <a:pt x="1320291" y="0"/>
                </a:lnTo>
                <a:lnTo>
                  <a:pt x="1320291" y="1320291"/>
                </a:lnTo>
                <a:lnTo>
                  <a:pt x="0" y="1320291"/>
                </a:lnTo>
                <a:lnTo>
                  <a:pt x="0" y="0"/>
                </a:lnTo>
                <a:close/>
              </a:path>
            </a:pathLst>
          </a:custGeom>
          <a:blipFill rotWithShape="1">
            <a:blip r:embed="rId5">
              <a:alphaModFix/>
            </a:blip>
            <a:stretch>
              <a:fillRect/>
            </a:stretch>
          </a:blipFill>
          <a:ln>
            <a:noFill/>
          </a:ln>
        </p:spPr>
        <p:txBody>
          <a:bodyPr/>
          <a:lstStyle/>
          <a:p>
            <a:endParaRPr lang="en-BE"/>
          </a:p>
        </p:txBody>
      </p:sp>
      <p:sp>
        <p:nvSpPr>
          <p:cNvPr id="141" name="Google Shape;141;p3"/>
          <p:cNvSpPr/>
          <p:nvPr/>
        </p:nvSpPr>
        <p:spPr>
          <a:xfrm>
            <a:off x="1749188" y="6150098"/>
            <a:ext cx="1096138" cy="1114245"/>
          </a:xfrm>
          <a:custGeom>
            <a:avLst/>
            <a:gdLst/>
            <a:ahLst/>
            <a:cxnLst/>
            <a:rect l="l" t="t" r="r" b="b"/>
            <a:pathLst>
              <a:path w="1096138" h="1114245" extrusionOk="0">
                <a:moveTo>
                  <a:pt x="0" y="0"/>
                </a:moveTo>
                <a:lnTo>
                  <a:pt x="1096138" y="0"/>
                </a:lnTo>
                <a:lnTo>
                  <a:pt x="1096138" y="1114244"/>
                </a:lnTo>
                <a:lnTo>
                  <a:pt x="0" y="1114244"/>
                </a:lnTo>
                <a:lnTo>
                  <a:pt x="0" y="0"/>
                </a:lnTo>
                <a:close/>
              </a:path>
            </a:pathLst>
          </a:custGeom>
          <a:blipFill rotWithShape="1">
            <a:blip r:embed="rId6">
              <a:alphaModFix/>
            </a:blip>
            <a:stretch>
              <a:fillRect/>
            </a:stretch>
          </a:blipFill>
          <a:ln>
            <a:noFill/>
          </a:ln>
        </p:spPr>
        <p:txBody>
          <a:bodyPr/>
          <a:lstStyle/>
          <a:p>
            <a:endParaRPr lang="en-BE"/>
          </a:p>
        </p:txBody>
      </p:sp>
      <p:sp>
        <p:nvSpPr>
          <p:cNvPr id="142" name="Google Shape;142;p3"/>
          <p:cNvSpPr/>
          <p:nvPr/>
        </p:nvSpPr>
        <p:spPr>
          <a:xfrm>
            <a:off x="1749188" y="7698989"/>
            <a:ext cx="1198943" cy="1121012"/>
          </a:xfrm>
          <a:custGeom>
            <a:avLst/>
            <a:gdLst/>
            <a:ahLst/>
            <a:cxnLst/>
            <a:rect l="l" t="t" r="r" b="b"/>
            <a:pathLst>
              <a:path w="1198943" h="1121012" extrusionOk="0">
                <a:moveTo>
                  <a:pt x="0" y="0"/>
                </a:moveTo>
                <a:lnTo>
                  <a:pt x="1198943" y="0"/>
                </a:lnTo>
                <a:lnTo>
                  <a:pt x="1198943" y="1121012"/>
                </a:lnTo>
                <a:lnTo>
                  <a:pt x="0" y="1121012"/>
                </a:lnTo>
                <a:lnTo>
                  <a:pt x="0" y="0"/>
                </a:lnTo>
                <a:close/>
              </a:path>
            </a:pathLst>
          </a:custGeom>
          <a:blipFill rotWithShape="1">
            <a:blip r:embed="rId7">
              <a:alphaModFix/>
            </a:blip>
            <a:stretch>
              <a:fillRect/>
            </a:stretch>
          </a:blipFill>
          <a:ln>
            <a:noFill/>
          </a:ln>
        </p:spPr>
        <p:txBody>
          <a:bodyPr/>
          <a:lstStyle/>
          <a:p>
            <a:endParaRPr lang="en-BE"/>
          </a:p>
        </p:txBody>
      </p:sp>
      <p:sp>
        <p:nvSpPr>
          <p:cNvPr id="143" name="Google Shape;143;p3"/>
          <p:cNvSpPr txBox="1"/>
          <p:nvPr/>
        </p:nvSpPr>
        <p:spPr>
          <a:xfrm>
            <a:off x="14675859" y="8988384"/>
            <a:ext cx="4050957" cy="1532890"/>
          </a:xfrm>
          <a:prstGeom prst="rect">
            <a:avLst/>
          </a:prstGeom>
          <a:noFill/>
          <a:ln>
            <a:noFill/>
          </a:ln>
        </p:spPr>
        <p:txBody>
          <a:bodyPr spcFirstLastPara="1" wrap="square" lIns="0" tIns="0" rIns="0" bIns="0" anchor="t" anchorCtr="0">
            <a:spAutoFit/>
          </a:bodyPr>
          <a:lstStyle/>
          <a:p>
            <a:pPr marL="0" marR="0" lvl="0" indent="0" algn="ctr" rtl="0">
              <a:lnSpc>
                <a:spcPct val="264388"/>
              </a:lnSpc>
              <a:spcBef>
                <a:spcPts val="0"/>
              </a:spcBef>
              <a:spcAft>
                <a:spcPts val="0"/>
              </a:spcAft>
              <a:buNone/>
            </a:pPr>
            <a:endParaRPr sz="1800" b="0" i="0" u="none" strike="noStrike" cap="none">
              <a:solidFill>
                <a:schemeClr val="dk1"/>
              </a:solidFill>
              <a:latin typeface="Calibri"/>
              <a:ea typeface="Calibri"/>
              <a:cs typeface="Calibri"/>
              <a:sym typeface="Calibri"/>
            </a:endParaRPr>
          </a:p>
          <a:p>
            <a:pPr marL="0" marR="0" lvl="0" indent="0" algn="ctr" rtl="0">
              <a:lnSpc>
                <a:spcPct val="140000"/>
              </a:lnSpc>
              <a:spcBef>
                <a:spcPts val="0"/>
              </a:spcBef>
              <a:spcAft>
                <a:spcPts val="0"/>
              </a:spcAft>
              <a:buNone/>
            </a:pPr>
            <a:r>
              <a:rPr lang="en-US" sz="2000" b="0" i="0" u="none" strike="noStrike" cap="none">
                <a:solidFill>
                  <a:srgbClr val="FFFFFF"/>
                </a:solidFill>
                <a:latin typeface="Arial"/>
                <a:ea typeface="Arial"/>
                <a:cs typeface="Arial"/>
                <a:sym typeface="Arial"/>
              </a:rPr>
              <a:t>©BETTER FINANCE 2023</a:t>
            </a:r>
            <a:endParaRPr/>
          </a:p>
          <a:p>
            <a:pPr marL="0" marR="0" lvl="0" indent="0" algn="ctr" rtl="0">
              <a:lnSpc>
                <a:spcPct val="237950"/>
              </a:lnSpc>
              <a:spcBef>
                <a:spcPts val="0"/>
              </a:spcBef>
              <a:spcAft>
                <a:spcPts val="0"/>
              </a:spcAft>
              <a:buNone/>
            </a:pPr>
            <a:endParaRPr sz="2000" b="0" i="0" u="none" strike="noStrike" cap="none">
              <a:solidFill>
                <a:srgbClr val="FFFFFF"/>
              </a:solidFill>
              <a:latin typeface="Arial"/>
              <a:ea typeface="Arial"/>
              <a:cs typeface="Arial"/>
              <a:sym typeface="Arial"/>
            </a:endParaRPr>
          </a:p>
        </p:txBody>
      </p:sp>
      <p:sp>
        <p:nvSpPr>
          <p:cNvPr id="144" name="Google Shape;144;p3"/>
          <p:cNvSpPr txBox="1"/>
          <p:nvPr/>
        </p:nvSpPr>
        <p:spPr>
          <a:xfrm>
            <a:off x="1390493" y="885825"/>
            <a:ext cx="15701400" cy="1062000"/>
          </a:xfrm>
          <a:prstGeom prst="rect">
            <a:avLst/>
          </a:prstGeom>
          <a:noFill/>
          <a:ln>
            <a:noFill/>
          </a:ln>
        </p:spPr>
        <p:txBody>
          <a:bodyPr spcFirstLastPara="1" wrap="square" lIns="0" tIns="0" rIns="0" bIns="0" anchor="t" anchorCtr="0">
            <a:spAutoFit/>
          </a:bodyPr>
          <a:lstStyle/>
          <a:p>
            <a:pPr marL="0" lvl="0" indent="0" algn="ctr" rtl="0">
              <a:lnSpc>
                <a:spcPct val="140005"/>
              </a:lnSpc>
              <a:spcBef>
                <a:spcPts val="0"/>
              </a:spcBef>
              <a:spcAft>
                <a:spcPts val="0"/>
              </a:spcAft>
              <a:buClr>
                <a:schemeClr val="dk1"/>
              </a:buClr>
              <a:buFont typeface="Arial"/>
              <a:buNone/>
            </a:pPr>
            <a:r>
              <a:rPr lang="en-US" sz="6899">
                <a:solidFill>
                  <a:schemeClr val="lt1"/>
                </a:solidFill>
              </a:rPr>
              <a:t>Objectifs d'apprentissage</a:t>
            </a:r>
            <a:endParaRPr/>
          </a:p>
        </p:txBody>
      </p:sp>
      <p:sp>
        <p:nvSpPr>
          <p:cNvPr id="145" name="Google Shape;145;p3"/>
          <p:cNvSpPr txBox="1"/>
          <p:nvPr/>
        </p:nvSpPr>
        <p:spPr>
          <a:xfrm>
            <a:off x="4293325" y="3102100"/>
            <a:ext cx="12758700" cy="1780500"/>
          </a:xfrm>
          <a:prstGeom prst="rect">
            <a:avLst/>
          </a:prstGeom>
          <a:noFill/>
          <a:ln>
            <a:noFill/>
          </a:ln>
        </p:spPr>
        <p:txBody>
          <a:bodyPr spcFirstLastPara="1" wrap="square" lIns="0" tIns="0" rIns="0" bIns="0" anchor="t" anchorCtr="0">
            <a:spAutoFit/>
          </a:bodyPr>
          <a:lstStyle/>
          <a:p>
            <a:pPr marL="0" marR="0" lvl="0" indent="0" algn="just" rtl="0">
              <a:lnSpc>
                <a:spcPct val="140013"/>
              </a:lnSpc>
              <a:spcBef>
                <a:spcPts val="0"/>
              </a:spcBef>
              <a:spcAft>
                <a:spcPts val="0"/>
              </a:spcAft>
              <a:buNone/>
            </a:pPr>
            <a:r>
              <a:rPr lang="en-US" sz="3044">
                <a:solidFill>
                  <a:srgbClr val="FFFFFF"/>
                </a:solidFill>
              </a:rPr>
              <a:t>La réglementation européenne oblige le secteur financier à tenir  compte de vos préférences personnelles en matière de développement durable</a:t>
            </a:r>
            <a:endParaRPr/>
          </a:p>
          <a:p>
            <a:pPr marL="0" marR="0" lvl="0" indent="0" algn="just" rtl="0">
              <a:lnSpc>
                <a:spcPct val="124178"/>
              </a:lnSpc>
              <a:spcBef>
                <a:spcPts val="0"/>
              </a:spcBef>
              <a:spcAft>
                <a:spcPts val="0"/>
              </a:spcAft>
              <a:buNone/>
            </a:pPr>
            <a:endParaRPr sz="3044" b="0" i="0" u="none" strike="noStrike" cap="none">
              <a:solidFill>
                <a:srgbClr val="FFFFFF"/>
              </a:solidFill>
              <a:latin typeface="Arial"/>
              <a:ea typeface="Arial"/>
              <a:cs typeface="Arial"/>
              <a:sym typeface="Arial"/>
            </a:endParaRPr>
          </a:p>
        </p:txBody>
      </p:sp>
      <p:sp>
        <p:nvSpPr>
          <p:cNvPr id="146" name="Google Shape;146;p3"/>
          <p:cNvSpPr txBox="1"/>
          <p:nvPr/>
        </p:nvSpPr>
        <p:spPr>
          <a:xfrm>
            <a:off x="4293325" y="4557400"/>
            <a:ext cx="12838500" cy="1780500"/>
          </a:xfrm>
          <a:prstGeom prst="rect">
            <a:avLst/>
          </a:prstGeom>
          <a:noFill/>
          <a:ln>
            <a:noFill/>
          </a:ln>
        </p:spPr>
        <p:txBody>
          <a:bodyPr spcFirstLastPara="1" wrap="square" lIns="0" tIns="0" rIns="0" bIns="0" anchor="t" anchorCtr="0">
            <a:spAutoFit/>
          </a:bodyPr>
          <a:lstStyle/>
          <a:p>
            <a:pPr marL="0" marR="0" lvl="0" indent="0" algn="just" rtl="0">
              <a:lnSpc>
                <a:spcPct val="140013"/>
              </a:lnSpc>
              <a:spcBef>
                <a:spcPts val="0"/>
              </a:spcBef>
              <a:spcAft>
                <a:spcPts val="0"/>
              </a:spcAft>
              <a:buNone/>
            </a:pPr>
            <a:r>
              <a:rPr lang="en-US" sz="3044">
                <a:solidFill>
                  <a:srgbClr val="FFFFFF"/>
                </a:solidFill>
              </a:rPr>
              <a:t>Les préférences en matière de développement durable sont personnelles et il est utile d’y réfléchir à l’avance</a:t>
            </a:r>
            <a:endParaRPr/>
          </a:p>
          <a:p>
            <a:pPr marL="0" marR="0" lvl="0" indent="0" algn="just" rtl="0">
              <a:lnSpc>
                <a:spcPct val="124178"/>
              </a:lnSpc>
              <a:spcBef>
                <a:spcPts val="0"/>
              </a:spcBef>
              <a:spcAft>
                <a:spcPts val="0"/>
              </a:spcAft>
              <a:buNone/>
            </a:pPr>
            <a:endParaRPr sz="3044" b="0" i="0" u="none" strike="noStrike" cap="none">
              <a:solidFill>
                <a:srgbClr val="FFFFFF"/>
              </a:solidFill>
              <a:latin typeface="Arial"/>
              <a:ea typeface="Arial"/>
              <a:cs typeface="Arial"/>
              <a:sym typeface="Arial"/>
            </a:endParaRPr>
          </a:p>
        </p:txBody>
      </p:sp>
      <p:sp>
        <p:nvSpPr>
          <p:cNvPr id="147" name="Google Shape;147;p3"/>
          <p:cNvSpPr txBox="1"/>
          <p:nvPr/>
        </p:nvSpPr>
        <p:spPr>
          <a:xfrm>
            <a:off x="4293328" y="8048581"/>
            <a:ext cx="12220500" cy="1124700"/>
          </a:xfrm>
          <a:prstGeom prst="rect">
            <a:avLst/>
          </a:prstGeom>
          <a:noFill/>
          <a:ln>
            <a:noFill/>
          </a:ln>
        </p:spPr>
        <p:txBody>
          <a:bodyPr spcFirstLastPara="1" wrap="square" lIns="0" tIns="0" rIns="0" bIns="0" anchor="t" anchorCtr="0">
            <a:spAutoFit/>
          </a:bodyPr>
          <a:lstStyle/>
          <a:p>
            <a:pPr marL="0" marR="0" lvl="0" indent="0" algn="just" rtl="0">
              <a:lnSpc>
                <a:spcPct val="140013"/>
              </a:lnSpc>
              <a:spcBef>
                <a:spcPts val="0"/>
              </a:spcBef>
              <a:spcAft>
                <a:spcPts val="0"/>
              </a:spcAft>
              <a:buNone/>
            </a:pPr>
            <a:r>
              <a:rPr lang="en-US" sz="3044">
                <a:solidFill>
                  <a:srgbClr val="FFFFFF"/>
                </a:solidFill>
              </a:rPr>
              <a:t>Les conseils médiocres ou incorrects doivent être signalés à l’AMF</a:t>
            </a:r>
            <a:endParaRPr/>
          </a:p>
          <a:p>
            <a:pPr marL="0" marR="0" lvl="0" indent="0" algn="just" rtl="0">
              <a:lnSpc>
                <a:spcPct val="124178"/>
              </a:lnSpc>
              <a:spcBef>
                <a:spcPts val="0"/>
              </a:spcBef>
              <a:spcAft>
                <a:spcPts val="0"/>
              </a:spcAft>
              <a:buNone/>
            </a:pPr>
            <a:endParaRPr sz="3044" b="0" i="0" u="none" strike="noStrike" cap="none">
              <a:solidFill>
                <a:srgbClr val="FFFFFF"/>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pic>
        <p:nvPicPr>
          <p:cNvPr id="152" name="Google Shape;152;p4"/>
          <p:cNvPicPr preferRelativeResize="0"/>
          <p:nvPr/>
        </p:nvPicPr>
        <p:blipFill rotWithShape="1">
          <a:blip r:embed="rId3">
            <a:alphaModFix/>
          </a:blip>
          <a:srcRect t="7786" b="7786"/>
          <a:stretch/>
        </p:blipFill>
        <p:spPr>
          <a:xfrm>
            <a:off x="0" y="0"/>
            <a:ext cx="18288000" cy="10287000"/>
          </a:xfrm>
          <a:prstGeom prst="rect">
            <a:avLst/>
          </a:prstGeom>
          <a:noFill/>
          <a:ln>
            <a:noFill/>
          </a:ln>
        </p:spPr>
      </p:pic>
      <p:grpSp>
        <p:nvGrpSpPr>
          <p:cNvPr id="153" name="Google Shape;153;p4"/>
          <p:cNvGrpSpPr/>
          <p:nvPr/>
        </p:nvGrpSpPr>
        <p:grpSpPr>
          <a:xfrm>
            <a:off x="0" y="-144661"/>
            <a:ext cx="18287996" cy="10540481"/>
            <a:chOff x="0" y="-38100"/>
            <a:chExt cx="4816592" cy="2776094"/>
          </a:xfrm>
        </p:grpSpPr>
        <p:sp>
          <p:nvSpPr>
            <p:cNvPr id="154" name="Google Shape;154;p4"/>
            <p:cNvSpPr/>
            <p:nvPr/>
          </p:nvSpPr>
          <p:spPr>
            <a:xfrm>
              <a:off x="0" y="0"/>
              <a:ext cx="4816592" cy="2737994"/>
            </a:xfrm>
            <a:custGeom>
              <a:avLst/>
              <a:gdLst/>
              <a:ahLst/>
              <a:cxnLst/>
              <a:rect l="l" t="t" r="r" b="b"/>
              <a:pathLst>
                <a:path w="4816592" h="2737994" extrusionOk="0">
                  <a:moveTo>
                    <a:pt x="0" y="0"/>
                  </a:moveTo>
                  <a:lnTo>
                    <a:pt x="4816592" y="0"/>
                  </a:lnTo>
                  <a:lnTo>
                    <a:pt x="4816592" y="2737994"/>
                  </a:lnTo>
                  <a:lnTo>
                    <a:pt x="0" y="2737994"/>
                  </a:lnTo>
                  <a:close/>
                </a:path>
              </a:pathLst>
            </a:custGeom>
            <a:solidFill>
              <a:srgbClr val="000000">
                <a:alpha val="26666"/>
              </a:srgbClr>
            </a:solidFill>
            <a:ln>
              <a:noFill/>
            </a:ln>
          </p:spPr>
          <p:txBody>
            <a:bodyPr/>
            <a:lstStyle/>
            <a:p>
              <a:endParaRPr lang="en-BE"/>
            </a:p>
          </p:txBody>
        </p:sp>
        <p:sp>
          <p:nvSpPr>
            <p:cNvPr id="155" name="Google Shape;155;p4"/>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156" name="Google Shape;156;p4"/>
          <p:cNvGrpSpPr/>
          <p:nvPr/>
        </p:nvGrpSpPr>
        <p:grpSpPr>
          <a:xfrm>
            <a:off x="2327950" y="5927473"/>
            <a:ext cx="13495628" cy="3507665"/>
            <a:chOff x="0" y="-38100"/>
            <a:chExt cx="3381346" cy="850900"/>
          </a:xfrm>
        </p:grpSpPr>
        <p:sp>
          <p:nvSpPr>
            <p:cNvPr id="157" name="Google Shape;157;p4"/>
            <p:cNvSpPr/>
            <p:nvPr/>
          </p:nvSpPr>
          <p:spPr>
            <a:xfrm>
              <a:off x="0" y="0"/>
              <a:ext cx="3381346" cy="524143"/>
            </a:xfrm>
            <a:custGeom>
              <a:avLst/>
              <a:gdLst/>
              <a:ahLst/>
              <a:cxnLst/>
              <a:rect l="l" t="t" r="r" b="b"/>
              <a:pathLst>
                <a:path w="3381346" h="524143" extrusionOk="0">
                  <a:moveTo>
                    <a:pt x="30754" y="0"/>
                  </a:moveTo>
                  <a:lnTo>
                    <a:pt x="3350592" y="0"/>
                  </a:lnTo>
                  <a:cubicBezTo>
                    <a:pt x="3358748" y="0"/>
                    <a:pt x="3366571" y="3240"/>
                    <a:pt x="3372338" y="9008"/>
                  </a:cubicBezTo>
                  <a:cubicBezTo>
                    <a:pt x="3378106" y="14775"/>
                    <a:pt x="3381346" y="22598"/>
                    <a:pt x="3381346" y="30754"/>
                  </a:cubicBezTo>
                  <a:lnTo>
                    <a:pt x="3381346" y="493389"/>
                  </a:lnTo>
                  <a:cubicBezTo>
                    <a:pt x="3381346" y="510374"/>
                    <a:pt x="3367577" y="524143"/>
                    <a:pt x="3350592" y="524143"/>
                  </a:cubicBezTo>
                  <a:lnTo>
                    <a:pt x="30754" y="524143"/>
                  </a:lnTo>
                  <a:cubicBezTo>
                    <a:pt x="22598" y="524143"/>
                    <a:pt x="14775" y="520903"/>
                    <a:pt x="9008" y="515135"/>
                  </a:cubicBezTo>
                  <a:cubicBezTo>
                    <a:pt x="3240" y="509368"/>
                    <a:pt x="0" y="501546"/>
                    <a:pt x="0" y="493389"/>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159" name="Google Shape;159;p4"/>
          <p:cNvGrpSpPr/>
          <p:nvPr/>
        </p:nvGrpSpPr>
        <p:grpSpPr>
          <a:xfrm>
            <a:off x="2327950" y="2993951"/>
            <a:ext cx="13574414" cy="4414554"/>
            <a:chOff x="0" y="-38100"/>
            <a:chExt cx="3381346" cy="850900"/>
          </a:xfrm>
        </p:grpSpPr>
        <p:sp>
          <p:nvSpPr>
            <p:cNvPr id="160" name="Google Shape;160;p4"/>
            <p:cNvSpPr/>
            <p:nvPr/>
          </p:nvSpPr>
          <p:spPr>
            <a:xfrm>
              <a:off x="0" y="0"/>
              <a:ext cx="3381346" cy="440283"/>
            </a:xfrm>
            <a:custGeom>
              <a:avLst/>
              <a:gdLst/>
              <a:ahLst/>
              <a:cxnLst/>
              <a:rect l="l" t="t" r="r" b="b"/>
              <a:pathLst>
                <a:path w="3381346" h="440283" extrusionOk="0">
                  <a:moveTo>
                    <a:pt x="30754" y="0"/>
                  </a:moveTo>
                  <a:lnTo>
                    <a:pt x="3350592" y="0"/>
                  </a:lnTo>
                  <a:cubicBezTo>
                    <a:pt x="3358748" y="0"/>
                    <a:pt x="3366571" y="3240"/>
                    <a:pt x="3372338" y="9008"/>
                  </a:cubicBezTo>
                  <a:cubicBezTo>
                    <a:pt x="3378106" y="14775"/>
                    <a:pt x="3381346" y="22598"/>
                    <a:pt x="3381346" y="30754"/>
                  </a:cubicBezTo>
                  <a:lnTo>
                    <a:pt x="3381346" y="409529"/>
                  </a:lnTo>
                  <a:cubicBezTo>
                    <a:pt x="3381346" y="417685"/>
                    <a:pt x="3378106" y="425508"/>
                    <a:pt x="3372338" y="431275"/>
                  </a:cubicBezTo>
                  <a:cubicBezTo>
                    <a:pt x="3366571" y="437043"/>
                    <a:pt x="3358748" y="440283"/>
                    <a:pt x="3350592" y="440283"/>
                  </a:cubicBezTo>
                  <a:lnTo>
                    <a:pt x="30754" y="440283"/>
                  </a:lnTo>
                  <a:cubicBezTo>
                    <a:pt x="13769" y="440283"/>
                    <a:pt x="0" y="426514"/>
                    <a:pt x="0" y="409529"/>
                  </a:cubicBezTo>
                  <a:lnTo>
                    <a:pt x="0" y="30754"/>
                  </a:lnTo>
                  <a:cubicBezTo>
                    <a:pt x="0" y="22598"/>
                    <a:pt x="3240" y="14775"/>
                    <a:pt x="9008" y="9008"/>
                  </a:cubicBezTo>
                  <a:cubicBezTo>
                    <a:pt x="14775" y="3240"/>
                    <a:pt x="22598" y="0"/>
                    <a:pt x="30754" y="0"/>
                  </a:cubicBezTo>
                  <a:close/>
                </a:path>
              </a:pathLst>
            </a:custGeom>
            <a:solidFill>
              <a:srgbClr val="000000">
                <a:alpha val="35294"/>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4"/>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162" name="Google Shape;162;p4"/>
          <p:cNvGrpSpPr/>
          <p:nvPr/>
        </p:nvGrpSpPr>
        <p:grpSpPr>
          <a:xfrm>
            <a:off x="0" y="9291850"/>
            <a:ext cx="18287996" cy="3230762"/>
            <a:chOff x="0" y="-38100"/>
            <a:chExt cx="4816592" cy="850900"/>
          </a:xfrm>
        </p:grpSpPr>
        <p:sp>
          <p:nvSpPr>
            <p:cNvPr id="163" name="Google Shape;163;p4"/>
            <p:cNvSpPr/>
            <p:nvPr/>
          </p:nvSpPr>
          <p:spPr>
            <a:xfrm>
              <a:off x="0" y="0"/>
              <a:ext cx="4816592" cy="223997"/>
            </a:xfrm>
            <a:custGeom>
              <a:avLst/>
              <a:gdLst/>
              <a:ahLst/>
              <a:cxnLst/>
              <a:rect l="l" t="t" r="r" b="b"/>
              <a:pathLst>
                <a:path w="4816592" h="223997" extrusionOk="0">
                  <a:moveTo>
                    <a:pt x="0" y="0"/>
                  </a:moveTo>
                  <a:lnTo>
                    <a:pt x="4816592" y="0"/>
                  </a:lnTo>
                  <a:lnTo>
                    <a:pt x="4816592" y="223997"/>
                  </a:lnTo>
                  <a:lnTo>
                    <a:pt x="0" y="223997"/>
                  </a:lnTo>
                  <a:close/>
                </a:path>
              </a:pathLst>
            </a:custGeom>
            <a:solidFill>
              <a:srgbClr val="000000">
                <a:alpha val="22352"/>
              </a:srgbClr>
            </a:solidFill>
            <a:ln>
              <a:noFill/>
            </a:ln>
          </p:spPr>
          <p:txBody>
            <a:bodyPr/>
            <a:lstStyle/>
            <a:p>
              <a:endParaRPr lang="en-BE"/>
            </a:p>
          </p:txBody>
        </p:sp>
        <p:sp>
          <p:nvSpPr>
            <p:cNvPr id="164" name="Google Shape;164;p4"/>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cxnSp>
        <p:nvCxnSpPr>
          <p:cNvPr id="165" name="Google Shape;165;p4"/>
          <p:cNvCxnSpPr/>
          <p:nvPr/>
        </p:nvCxnSpPr>
        <p:spPr>
          <a:xfrm>
            <a:off x="5735841" y="2221820"/>
            <a:ext cx="6816319" cy="0"/>
          </a:xfrm>
          <a:prstGeom prst="straightConnector1">
            <a:avLst/>
          </a:prstGeom>
          <a:noFill/>
          <a:ln w="171450" cap="flat" cmpd="sng">
            <a:solidFill>
              <a:srgbClr val="FFFFFF"/>
            </a:solidFill>
            <a:prstDash val="solid"/>
            <a:round/>
            <a:headEnd type="none" w="sm" len="sm"/>
            <a:tailEnd type="none" w="sm" len="sm"/>
          </a:ln>
        </p:spPr>
      </p:cxnSp>
      <p:sp>
        <p:nvSpPr>
          <p:cNvPr id="166" name="Google Shape;166;p4"/>
          <p:cNvSpPr txBox="1"/>
          <p:nvPr/>
        </p:nvSpPr>
        <p:spPr>
          <a:xfrm>
            <a:off x="14675859" y="8988384"/>
            <a:ext cx="4050957" cy="1532890"/>
          </a:xfrm>
          <a:prstGeom prst="rect">
            <a:avLst/>
          </a:prstGeom>
          <a:noFill/>
          <a:ln>
            <a:noFill/>
          </a:ln>
        </p:spPr>
        <p:txBody>
          <a:bodyPr spcFirstLastPara="1" wrap="square" lIns="0" tIns="0" rIns="0" bIns="0" anchor="t" anchorCtr="0">
            <a:spAutoFit/>
          </a:bodyPr>
          <a:lstStyle/>
          <a:p>
            <a:pPr marL="0" marR="0" lvl="0" indent="0" algn="ctr" rtl="0">
              <a:lnSpc>
                <a:spcPct val="264388"/>
              </a:lnSpc>
              <a:spcBef>
                <a:spcPts val="0"/>
              </a:spcBef>
              <a:spcAft>
                <a:spcPts val="0"/>
              </a:spcAft>
              <a:buNone/>
            </a:pPr>
            <a:endParaRPr sz="1800" b="0" i="0" u="none" strike="noStrike" cap="none">
              <a:solidFill>
                <a:schemeClr val="dk1"/>
              </a:solidFill>
              <a:latin typeface="Calibri"/>
              <a:ea typeface="Calibri"/>
              <a:cs typeface="Calibri"/>
              <a:sym typeface="Calibri"/>
            </a:endParaRPr>
          </a:p>
          <a:p>
            <a:pPr marL="0" marR="0" lvl="0" indent="0" algn="ctr" rtl="0">
              <a:lnSpc>
                <a:spcPct val="140000"/>
              </a:lnSpc>
              <a:spcBef>
                <a:spcPts val="0"/>
              </a:spcBef>
              <a:spcAft>
                <a:spcPts val="0"/>
              </a:spcAft>
              <a:buNone/>
            </a:pPr>
            <a:r>
              <a:rPr lang="en-US" sz="2000" b="0" i="0" u="none" strike="noStrike" cap="none">
                <a:solidFill>
                  <a:srgbClr val="FFFFFF"/>
                </a:solidFill>
                <a:latin typeface="Arial"/>
                <a:ea typeface="Arial"/>
                <a:cs typeface="Arial"/>
                <a:sym typeface="Arial"/>
              </a:rPr>
              <a:t>©BETTER FINANCE 2023</a:t>
            </a:r>
            <a:endParaRPr/>
          </a:p>
          <a:p>
            <a:pPr marL="0" marR="0" lvl="0" indent="0" algn="ctr" rtl="0">
              <a:lnSpc>
                <a:spcPct val="237950"/>
              </a:lnSpc>
              <a:spcBef>
                <a:spcPts val="0"/>
              </a:spcBef>
              <a:spcAft>
                <a:spcPts val="0"/>
              </a:spcAft>
              <a:buNone/>
            </a:pPr>
            <a:endParaRPr sz="2000" b="0" i="0" u="none" strike="noStrike" cap="none">
              <a:solidFill>
                <a:srgbClr val="FFFFFF"/>
              </a:solidFill>
              <a:latin typeface="Arial"/>
              <a:ea typeface="Arial"/>
              <a:cs typeface="Arial"/>
              <a:sym typeface="Arial"/>
            </a:endParaRPr>
          </a:p>
        </p:txBody>
      </p:sp>
      <p:sp>
        <p:nvSpPr>
          <p:cNvPr id="167" name="Google Shape;167;p4"/>
          <p:cNvSpPr txBox="1"/>
          <p:nvPr/>
        </p:nvSpPr>
        <p:spPr>
          <a:xfrm>
            <a:off x="1390493" y="885825"/>
            <a:ext cx="15701400" cy="1062000"/>
          </a:xfrm>
          <a:prstGeom prst="rect">
            <a:avLst/>
          </a:prstGeom>
          <a:noFill/>
          <a:ln>
            <a:noFill/>
          </a:ln>
        </p:spPr>
        <p:txBody>
          <a:bodyPr spcFirstLastPara="1" wrap="square" lIns="0" tIns="0" rIns="0" bIns="0" anchor="t" anchorCtr="0">
            <a:spAutoFit/>
          </a:bodyPr>
          <a:lstStyle/>
          <a:p>
            <a:pPr marL="0" marR="0" lvl="0" indent="0" algn="ctr" rtl="0">
              <a:lnSpc>
                <a:spcPct val="140005"/>
              </a:lnSpc>
              <a:spcBef>
                <a:spcPts val="0"/>
              </a:spcBef>
              <a:spcAft>
                <a:spcPts val="0"/>
              </a:spcAft>
              <a:buNone/>
            </a:pPr>
            <a:r>
              <a:rPr lang="en-US" sz="6899">
                <a:solidFill>
                  <a:srgbClr val="FFFFFF"/>
                </a:solidFill>
              </a:rPr>
              <a:t>Le Pacte vert européen</a:t>
            </a:r>
            <a:endParaRPr/>
          </a:p>
        </p:txBody>
      </p:sp>
      <p:sp>
        <p:nvSpPr>
          <p:cNvPr id="168" name="Google Shape;168;p4"/>
          <p:cNvSpPr txBox="1"/>
          <p:nvPr/>
        </p:nvSpPr>
        <p:spPr>
          <a:xfrm>
            <a:off x="2905247" y="3350040"/>
            <a:ext cx="12672000" cy="3295200"/>
          </a:xfrm>
          <a:prstGeom prst="rect">
            <a:avLst/>
          </a:prstGeom>
          <a:noFill/>
          <a:ln>
            <a:noFill/>
          </a:ln>
        </p:spPr>
        <p:txBody>
          <a:bodyPr spcFirstLastPara="1" wrap="square" lIns="0" tIns="0" rIns="0" bIns="0" anchor="t" anchorCtr="0">
            <a:spAutoFit/>
          </a:bodyPr>
          <a:lstStyle/>
          <a:p>
            <a:pPr marL="0" lvl="0" indent="0" algn="l" rtl="0">
              <a:lnSpc>
                <a:spcPct val="140000"/>
              </a:lnSpc>
              <a:spcBef>
                <a:spcPts val="0"/>
              </a:spcBef>
              <a:spcAft>
                <a:spcPts val="0"/>
              </a:spcAft>
              <a:buClr>
                <a:schemeClr val="dk1"/>
              </a:buClr>
              <a:buSzPts val="1100"/>
              <a:buFont typeface="Arial"/>
              <a:buNone/>
            </a:pPr>
            <a:r>
              <a:rPr lang="en-US" sz="3250">
                <a:solidFill>
                  <a:srgbClr val="FFFFFF"/>
                </a:solidFill>
              </a:rPr>
              <a:t>Le « Pacte vert » européen vise à moderniser l'économie et à faire de l'Europe le premier continent neutre sur le plan climatique d'ici à 2050.</a:t>
            </a:r>
            <a:endParaRPr sz="3250">
              <a:solidFill>
                <a:srgbClr val="FFFFFF"/>
              </a:solidFill>
            </a:endParaRPr>
          </a:p>
          <a:p>
            <a:pPr marL="0" marR="0" lvl="0" indent="0" algn="l" rtl="0">
              <a:lnSpc>
                <a:spcPct val="140006"/>
              </a:lnSpc>
              <a:spcBef>
                <a:spcPts val="0"/>
              </a:spcBef>
              <a:spcAft>
                <a:spcPts val="0"/>
              </a:spcAft>
              <a:buNone/>
            </a:pPr>
            <a:r>
              <a:rPr lang="en-US" sz="3232" b="0" i="0" u="none" strike="noStrike" cap="none">
                <a:solidFill>
                  <a:srgbClr val="FFFFFF"/>
                </a:solidFill>
                <a:latin typeface="Arial"/>
                <a:ea typeface="Arial"/>
                <a:cs typeface="Arial"/>
                <a:sym typeface="Arial"/>
              </a:rPr>
              <a:t> </a:t>
            </a:r>
            <a:endParaRPr/>
          </a:p>
          <a:p>
            <a:pPr marL="0" marR="0" lvl="0" indent="0" algn="l" rtl="0">
              <a:lnSpc>
                <a:spcPct val="140006"/>
              </a:lnSpc>
              <a:spcBef>
                <a:spcPts val="0"/>
              </a:spcBef>
              <a:spcAft>
                <a:spcPts val="0"/>
              </a:spcAft>
              <a:buNone/>
            </a:pPr>
            <a:endParaRPr sz="3232" b="0" i="0" u="none" strike="noStrike" cap="none">
              <a:solidFill>
                <a:srgbClr val="FFFFFF"/>
              </a:solidFill>
              <a:latin typeface="Arial"/>
              <a:ea typeface="Arial"/>
              <a:cs typeface="Arial"/>
              <a:sym typeface="Arial"/>
            </a:endParaRPr>
          </a:p>
        </p:txBody>
      </p:sp>
      <p:sp>
        <p:nvSpPr>
          <p:cNvPr id="169" name="Google Shape;169;p4"/>
          <p:cNvSpPr txBox="1"/>
          <p:nvPr/>
        </p:nvSpPr>
        <p:spPr>
          <a:xfrm>
            <a:off x="2905250" y="6141100"/>
            <a:ext cx="12478200" cy="3294000"/>
          </a:xfrm>
          <a:prstGeom prst="rect">
            <a:avLst/>
          </a:prstGeom>
          <a:noFill/>
          <a:ln>
            <a:noFill/>
          </a:ln>
        </p:spPr>
        <p:txBody>
          <a:bodyPr spcFirstLastPara="1" wrap="square" lIns="0" tIns="0" rIns="0" bIns="0" anchor="t" anchorCtr="0">
            <a:spAutoFit/>
          </a:bodyPr>
          <a:lstStyle/>
          <a:p>
            <a:pPr marL="0" lvl="0" indent="0" algn="l" rtl="0">
              <a:lnSpc>
                <a:spcPct val="140000"/>
              </a:lnSpc>
              <a:spcBef>
                <a:spcPts val="0"/>
              </a:spcBef>
              <a:spcAft>
                <a:spcPts val="0"/>
              </a:spcAft>
              <a:buClr>
                <a:schemeClr val="dk1"/>
              </a:buClr>
              <a:buSzPts val="1100"/>
              <a:buFont typeface="Arial"/>
              <a:buNone/>
            </a:pPr>
            <a:r>
              <a:rPr lang="en-US" sz="3250">
                <a:solidFill>
                  <a:srgbClr val="FFFFFF"/>
                </a:solidFill>
              </a:rPr>
              <a:t>Dans le cadre de ce plan, l'UE a mis à jour les lois et règlements qui s'appliquent aux banques, aux assureurs et aux sociétés d'investissement.</a:t>
            </a:r>
            <a:endParaRPr sz="3250">
              <a:solidFill>
                <a:srgbClr val="FFFFFF"/>
              </a:solidFill>
            </a:endParaRPr>
          </a:p>
          <a:p>
            <a:pPr marL="0" marR="0" lvl="0" indent="0" algn="l" rtl="0">
              <a:lnSpc>
                <a:spcPct val="140012"/>
              </a:lnSpc>
              <a:spcBef>
                <a:spcPts val="0"/>
              </a:spcBef>
              <a:spcAft>
                <a:spcPts val="0"/>
              </a:spcAft>
              <a:buNone/>
            </a:pPr>
            <a:endParaRPr sz="3229">
              <a:solidFill>
                <a:srgbClr val="FFFFFF"/>
              </a:solidFill>
            </a:endParaRPr>
          </a:p>
          <a:p>
            <a:pPr marL="0" marR="0" lvl="0" indent="0" algn="l" rtl="0">
              <a:lnSpc>
                <a:spcPct val="156797"/>
              </a:lnSpc>
              <a:spcBef>
                <a:spcPts val="0"/>
              </a:spcBef>
              <a:spcAft>
                <a:spcPts val="0"/>
              </a:spcAft>
              <a:buNone/>
            </a:pPr>
            <a:endParaRPr sz="3229" b="0" i="0" u="none" strike="noStrike" cap="none">
              <a:solidFill>
                <a:srgbClr val="FFFFFF"/>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p5"/>
          <p:cNvPicPr preferRelativeResize="0"/>
          <p:nvPr/>
        </p:nvPicPr>
        <p:blipFill rotWithShape="1">
          <a:blip r:embed="rId3">
            <a:alphaModFix/>
          </a:blip>
          <a:srcRect t="7786" b="7786"/>
          <a:stretch/>
        </p:blipFill>
        <p:spPr>
          <a:xfrm>
            <a:off x="0" y="0"/>
            <a:ext cx="18288000" cy="10287000"/>
          </a:xfrm>
          <a:prstGeom prst="rect">
            <a:avLst/>
          </a:prstGeom>
          <a:noFill/>
          <a:ln>
            <a:noFill/>
          </a:ln>
        </p:spPr>
      </p:pic>
      <p:grpSp>
        <p:nvGrpSpPr>
          <p:cNvPr id="175" name="Google Shape;175;p5"/>
          <p:cNvGrpSpPr/>
          <p:nvPr/>
        </p:nvGrpSpPr>
        <p:grpSpPr>
          <a:xfrm>
            <a:off x="0" y="-144661"/>
            <a:ext cx="18287996" cy="10540481"/>
            <a:chOff x="0" y="-38100"/>
            <a:chExt cx="4816592" cy="2776094"/>
          </a:xfrm>
        </p:grpSpPr>
        <p:sp>
          <p:nvSpPr>
            <p:cNvPr id="176" name="Google Shape;176;p5"/>
            <p:cNvSpPr/>
            <p:nvPr/>
          </p:nvSpPr>
          <p:spPr>
            <a:xfrm>
              <a:off x="0" y="0"/>
              <a:ext cx="4816592" cy="2737994"/>
            </a:xfrm>
            <a:custGeom>
              <a:avLst/>
              <a:gdLst/>
              <a:ahLst/>
              <a:cxnLst/>
              <a:rect l="l" t="t" r="r" b="b"/>
              <a:pathLst>
                <a:path w="4816592" h="2737994" extrusionOk="0">
                  <a:moveTo>
                    <a:pt x="0" y="0"/>
                  </a:moveTo>
                  <a:lnTo>
                    <a:pt x="4816592" y="0"/>
                  </a:lnTo>
                  <a:lnTo>
                    <a:pt x="4816592" y="2737994"/>
                  </a:lnTo>
                  <a:lnTo>
                    <a:pt x="0" y="2737994"/>
                  </a:lnTo>
                  <a:close/>
                </a:path>
              </a:pathLst>
            </a:custGeom>
            <a:solidFill>
              <a:srgbClr val="000000">
                <a:alpha val="26666"/>
              </a:srgbClr>
            </a:solidFill>
            <a:ln>
              <a:noFill/>
            </a:ln>
          </p:spPr>
          <p:txBody>
            <a:bodyPr/>
            <a:lstStyle/>
            <a:p>
              <a:endParaRPr lang="en-BE"/>
            </a:p>
          </p:txBody>
        </p:sp>
        <p:sp>
          <p:nvSpPr>
            <p:cNvPr id="177" name="Google Shape;177;p5"/>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178" name="Google Shape;178;p5"/>
          <p:cNvGrpSpPr/>
          <p:nvPr/>
        </p:nvGrpSpPr>
        <p:grpSpPr>
          <a:xfrm>
            <a:off x="0" y="9327088"/>
            <a:ext cx="18287996" cy="3230766"/>
            <a:chOff x="0" y="-38100"/>
            <a:chExt cx="4816592" cy="850900"/>
          </a:xfrm>
        </p:grpSpPr>
        <p:sp>
          <p:nvSpPr>
            <p:cNvPr id="179" name="Google Shape;179;p5"/>
            <p:cNvSpPr/>
            <p:nvPr/>
          </p:nvSpPr>
          <p:spPr>
            <a:xfrm>
              <a:off x="0" y="0"/>
              <a:ext cx="4816592" cy="214716"/>
            </a:xfrm>
            <a:custGeom>
              <a:avLst/>
              <a:gdLst/>
              <a:ahLst/>
              <a:cxnLst/>
              <a:rect l="l" t="t" r="r" b="b"/>
              <a:pathLst>
                <a:path w="4816592" h="214716" extrusionOk="0">
                  <a:moveTo>
                    <a:pt x="0" y="0"/>
                  </a:moveTo>
                  <a:lnTo>
                    <a:pt x="4816592" y="0"/>
                  </a:lnTo>
                  <a:lnTo>
                    <a:pt x="4816592" y="214716"/>
                  </a:lnTo>
                  <a:lnTo>
                    <a:pt x="0" y="214716"/>
                  </a:lnTo>
                  <a:close/>
                </a:path>
              </a:pathLst>
            </a:custGeom>
            <a:solidFill>
              <a:srgbClr val="000000">
                <a:alpha val="22352"/>
              </a:srgbClr>
            </a:solidFill>
            <a:ln>
              <a:noFill/>
            </a:ln>
          </p:spPr>
          <p:txBody>
            <a:bodyPr/>
            <a:lstStyle/>
            <a:p>
              <a:endParaRPr lang="en-BE"/>
            </a:p>
          </p:txBody>
        </p:sp>
        <p:sp>
          <p:nvSpPr>
            <p:cNvPr id="180" name="Google Shape;180;p5"/>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cxnSp>
        <p:nvCxnSpPr>
          <p:cNvPr id="181" name="Google Shape;181;p5"/>
          <p:cNvCxnSpPr/>
          <p:nvPr/>
        </p:nvCxnSpPr>
        <p:spPr>
          <a:xfrm>
            <a:off x="6843626" y="1793645"/>
            <a:ext cx="4600748" cy="0"/>
          </a:xfrm>
          <a:prstGeom prst="straightConnector1">
            <a:avLst/>
          </a:prstGeom>
          <a:noFill/>
          <a:ln w="114300" cap="flat" cmpd="sng">
            <a:solidFill>
              <a:srgbClr val="FFFFFF"/>
            </a:solidFill>
            <a:prstDash val="solid"/>
            <a:round/>
            <a:headEnd type="none" w="sm" len="sm"/>
            <a:tailEnd type="none" w="sm" len="sm"/>
          </a:ln>
        </p:spPr>
      </p:cxnSp>
      <p:sp>
        <p:nvSpPr>
          <p:cNvPr id="182" name="Google Shape;182;p5"/>
          <p:cNvSpPr txBox="1"/>
          <p:nvPr/>
        </p:nvSpPr>
        <p:spPr>
          <a:xfrm>
            <a:off x="14675859" y="8988384"/>
            <a:ext cx="4050957" cy="1532890"/>
          </a:xfrm>
          <a:prstGeom prst="rect">
            <a:avLst/>
          </a:prstGeom>
          <a:noFill/>
          <a:ln>
            <a:noFill/>
          </a:ln>
        </p:spPr>
        <p:txBody>
          <a:bodyPr spcFirstLastPara="1" wrap="square" lIns="0" tIns="0" rIns="0" bIns="0" anchor="t" anchorCtr="0">
            <a:spAutoFit/>
          </a:bodyPr>
          <a:lstStyle/>
          <a:p>
            <a:pPr marL="0" marR="0" lvl="0" indent="0" algn="ctr" rtl="0">
              <a:lnSpc>
                <a:spcPct val="264388"/>
              </a:lnSpc>
              <a:spcBef>
                <a:spcPts val="0"/>
              </a:spcBef>
              <a:spcAft>
                <a:spcPts val="0"/>
              </a:spcAft>
              <a:buNone/>
            </a:pPr>
            <a:endParaRPr sz="1800" b="0" i="0" u="none" strike="noStrike" cap="none">
              <a:solidFill>
                <a:schemeClr val="dk1"/>
              </a:solidFill>
              <a:latin typeface="Calibri"/>
              <a:ea typeface="Calibri"/>
              <a:cs typeface="Calibri"/>
              <a:sym typeface="Calibri"/>
            </a:endParaRPr>
          </a:p>
          <a:p>
            <a:pPr marL="0" marR="0" lvl="0" indent="0" algn="ctr" rtl="0">
              <a:lnSpc>
                <a:spcPct val="140000"/>
              </a:lnSpc>
              <a:spcBef>
                <a:spcPts val="0"/>
              </a:spcBef>
              <a:spcAft>
                <a:spcPts val="0"/>
              </a:spcAft>
              <a:buNone/>
            </a:pPr>
            <a:r>
              <a:rPr lang="en-US" sz="2000" b="0" i="0" u="none" strike="noStrike" cap="none">
                <a:solidFill>
                  <a:srgbClr val="FFFFFF"/>
                </a:solidFill>
                <a:latin typeface="Arial"/>
                <a:ea typeface="Arial"/>
                <a:cs typeface="Arial"/>
                <a:sym typeface="Arial"/>
              </a:rPr>
              <a:t>©BETTER FINANCE 2023</a:t>
            </a:r>
            <a:endParaRPr/>
          </a:p>
          <a:p>
            <a:pPr marL="0" marR="0" lvl="0" indent="0" algn="ctr" rtl="0">
              <a:lnSpc>
                <a:spcPct val="237950"/>
              </a:lnSpc>
              <a:spcBef>
                <a:spcPts val="0"/>
              </a:spcBef>
              <a:spcAft>
                <a:spcPts val="0"/>
              </a:spcAft>
              <a:buNone/>
            </a:pPr>
            <a:endParaRPr sz="2000" b="0" i="0" u="none" strike="noStrike" cap="none">
              <a:solidFill>
                <a:srgbClr val="FFFFFF"/>
              </a:solidFill>
              <a:latin typeface="Arial"/>
              <a:ea typeface="Arial"/>
              <a:cs typeface="Arial"/>
              <a:sym typeface="Arial"/>
            </a:endParaRPr>
          </a:p>
        </p:txBody>
      </p:sp>
      <p:sp>
        <p:nvSpPr>
          <p:cNvPr id="183" name="Google Shape;183;p5"/>
          <p:cNvSpPr txBox="1"/>
          <p:nvPr/>
        </p:nvSpPr>
        <p:spPr>
          <a:xfrm>
            <a:off x="3845080" y="923925"/>
            <a:ext cx="10597839" cy="805633"/>
          </a:xfrm>
          <a:prstGeom prst="rect">
            <a:avLst/>
          </a:prstGeom>
          <a:noFill/>
          <a:ln>
            <a:noFill/>
          </a:ln>
        </p:spPr>
        <p:txBody>
          <a:bodyPr spcFirstLastPara="1" wrap="square" lIns="0" tIns="0" rIns="0" bIns="0" anchor="t" anchorCtr="0">
            <a:spAutoFit/>
          </a:bodyPr>
          <a:lstStyle/>
          <a:p>
            <a:pPr marL="0" marR="0" lvl="0" indent="0" algn="ctr" rtl="0">
              <a:lnSpc>
                <a:spcPct val="140004"/>
              </a:lnSpc>
              <a:spcBef>
                <a:spcPts val="0"/>
              </a:spcBef>
              <a:spcAft>
                <a:spcPts val="0"/>
              </a:spcAft>
              <a:buNone/>
            </a:pPr>
            <a:r>
              <a:rPr lang="en-US" sz="4657" b="0" i="0" u="none" strike="noStrike" cap="none">
                <a:solidFill>
                  <a:srgbClr val="FFFFFF"/>
                </a:solidFill>
                <a:latin typeface="Arial"/>
                <a:ea typeface="Arial"/>
                <a:cs typeface="Arial"/>
                <a:sym typeface="Arial"/>
              </a:rPr>
              <a:t>Environmental</a:t>
            </a:r>
            <a:endParaRPr/>
          </a:p>
        </p:txBody>
      </p:sp>
      <p:sp>
        <p:nvSpPr>
          <p:cNvPr id="184" name="Google Shape;184;p5"/>
          <p:cNvSpPr txBox="1"/>
          <p:nvPr/>
        </p:nvSpPr>
        <p:spPr>
          <a:xfrm>
            <a:off x="3845080" y="3544664"/>
            <a:ext cx="10597839" cy="805633"/>
          </a:xfrm>
          <a:prstGeom prst="rect">
            <a:avLst/>
          </a:prstGeom>
          <a:noFill/>
          <a:ln>
            <a:noFill/>
          </a:ln>
        </p:spPr>
        <p:txBody>
          <a:bodyPr spcFirstLastPara="1" wrap="square" lIns="0" tIns="0" rIns="0" bIns="0" anchor="t" anchorCtr="0">
            <a:spAutoFit/>
          </a:bodyPr>
          <a:lstStyle/>
          <a:p>
            <a:pPr marL="0" marR="0" lvl="0" indent="0" algn="ctr" rtl="0">
              <a:lnSpc>
                <a:spcPct val="140004"/>
              </a:lnSpc>
              <a:spcBef>
                <a:spcPts val="0"/>
              </a:spcBef>
              <a:spcAft>
                <a:spcPts val="0"/>
              </a:spcAft>
              <a:buNone/>
            </a:pPr>
            <a:r>
              <a:rPr lang="en-US" sz="4657" b="0" i="0" u="none" strike="noStrike" cap="none">
                <a:solidFill>
                  <a:srgbClr val="FFFFFF"/>
                </a:solidFill>
                <a:latin typeface="Arial"/>
                <a:ea typeface="Arial"/>
                <a:cs typeface="Arial"/>
                <a:sym typeface="Arial"/>
              </a:rPr>
              <a:t>Social</a:t>
            </a:r>
            <a:endParaRPr/>
          </a:p>
        </p:txBody>
      </p:sp>
      <p:sp>
        <p:nvSpPr>
          <p:cNvPr id="185" name="Google Shape;185;p5"/>
          <p:cNvSpPr txBox="1"/>
          <p:nvPr/>
        </p:nvSpPr>
        <p:spPr>
          <a:xfrm>
            <a:off x="3845080" y="6277929"/>
            <a:ext cx="10597839" cy="805633"/>
          </a:xfrm>
          <a:prstGeom prst="rect">
            <a:avLst/>
          </a:prstGeom>
          <a:noFill/>
          <a:ln>
            <a:noFill/>
          </a:ln>
        </p:spPr>
        <p:txBody>
          <a:bodyPr spcFirstLastPara="1" wrap="square" lIns="0" tIns="0" rIns="0" bIns="0" anchor="t" anchorCtr="0">
            <a:spAutoFit/>
          </a:bodyPr>
          <a:lstStyle/>
          <a:p>
            <a:pPr marL="0" marR="0" lvl="0" indent="0" algn="ctr" rtl="0">
              <a:lnSpc>
                <a:spcPct val="140004"/>
              </a:lnSpc>
              <a:spcBef>
                <a:spcPts val="0"/>
              </a:spcBef>
              <a:spcAft>
                <a:spcPts val="0"/>
              </a:spcAft>
              <a:buNone/>
            </a:pPr>
            <a:r>
              <a:rPr lang="en-US" sz="4657" b="0" i="0" u="none" strike="noStrike" cap="none">
                <a:solidFill>
                  <a:srgbClr val="FFFFFF"/>
                </a:solidFill>
                <a:latin typeface="Arial"/>
                <a:ea typeface="Arial"/>
                <a:cs typeface="Arial"/>
                <a:sym typeface="Arial"/>
              </a:rPr>
              <a:t>Governance</a:t>
            </a:r>
            <a:endParaRPr/>
          </a:p>
        </p:txBody>
      </p:sp>
      <p:cxnSp>
        <p:nvCxnSpPr>
          <p:cNvPr id="186" name="Google Shape;186;p5"/>
          <p:cNvCxnSpPr/>
          <p:nvPr/>
        </p:nvCxnSpPr>
        <p:spPr>
          <a:xfrm>
            <a:off x="6843626" y="4414384"/>
            <a:ext cx="4600748" cy="0"/>
          </a:xfrm>
          <a:prstGeom prst="straightConnector1">
            <a:avLst/>
          </a:prstGeom>
          <a:noFill/>
          <a:ln w="114300" cap="flat" cmpd="sng">
            <a:solidFill>
              <a:srgbClr val="FFFFFF"/>
            </a:solidFill>
            <a:prstDash val="solid"/>
            <a:round/>
            <a:headEnd type="none" w="sm" len="sm"/>
            <a:tailEnd type="none" w="sm" len="sm"/>
          </a:ln>
        </p:spPr>
      </p:cxnSp>
      <p:cxnSp>
        <p:nvCxnSpPr>
          <p:cNvPr id="187" name="Google Shape;187;p5"/>
          <p:cNvCxnSpPr/>
          <p:nvPr/>
        </p:nvCxnSpPr>
        <p:spPr>
          <a:xfrm>
            <a:off x="6843626" y="7147649"/>
            <a:ext cx="4600748" cy="0"/>
          </a:xfrm>
          <a:prstGeom prst="straightConnector1">
            <a:avLst/>
          </a:prstGeom>
          <a:noFill/>
          <a:ln w="114300" cap="flat" cmpd="sng">
            <a:solidFill>
              <a:srgbClr val="FFFFFF"/>
            </a:solidFill>
            <a:prstDash val="solid"/>
            <a:round/>
            <a:headEnd type="none" w="sm" len="sm"/>
            <a:tailEnd type="none" w="sm" len="sm"/>
          </a:ln>
        </p:spPr>
      </p:cxnSp>
      <p:sp>
        <p:nvSpPr>
          <p:cNvPr id="188" name="Google Shape;188;p5"/>
          <p:cNvSpPr txBox="1"/>
          <p:nvPr/>
        </p:nvSpPr>
        <p:spPr>
          <a:xfrm>
            <a:off x="1313473" y="2195764"/>
            <a:ext cx="15945900" cy="1816500"/>
          </a:xfrm>
          <a:prstGeom prst="rect">
            <a:avLst/>
          </a:prstGeom>
          <a:noFill/>
          <a:ln>
            <a:noFill/>
          </a:ln>
        </p:spPr>
        <p:txBody>
          <a:bodyPr spcFirstLastPara="1" wrap="square" lIns="0" tIns="0" rIns="0" bIns="0" anchor="t" anchorCtr="0">
            <a:spAutoFit/>
          </a:bodyPr>
          <a:lstStyle/>
          <a:p>
            <a:pPr marL="0" lvl="0" indent="0" algn="ctr" rtl="0">
              <a:lnSpc>
                <a:spcPct val="140000"/>
              </a:lnSpc>
              <a:spcBef>
                <a:spcPts val="0"/>
              </a:spcBef>
              <a:spcAft>
                <a:spcPts val="0"/>
              </a:spcAft>
              <a:buClr>
                <a:schemeClr val="dk1"/>
              </a:buClr>
              <a:buSzPts val="1100"/>
              <a:buFont typeface="Arial"/>
              <a:buNone/>
            </a:pPr>
            <a:r>
              <a:rPr lang="en-US" sz="3100">
                <a:solidFill>
                  <a:srgbClr val="FFFFFF"/>
                </a:solidFill>
              </a:rPr>
              <a:t>Examine l'impact de l'entreprise sur l'environnement, c'est-à-dire les émissions de gaz à effet de serre</a:t>
            </a:r>
            <a:endParaRPr sz="3100">
              <a:solidFill>
                <a:srgbClr val="FFFFFF"/>
              </a:solidFill>
            </a:endParaRPr>
          </a:p>
          <a:p>
            <a:pPr marL="0" marR="0" lvl="0" indent="0" algn="ctr" rtl="0">
              <a:lnSpc>
                <a:spcPct val="139974"/>
              </a:lnSpc>
              <a:spcBef>
                <a:spcPts val="0"/>
              </a:spcBef>
              <a:spcAft>
                <a:spcPts val="0"/>
              </a:spcAft>
              <a:buNone/>
            </a:pPr>
            <a:endParaRPr sz="3122">
              <a:solidFill>
                <a:srgbClr val="FFFFFF"/>
              </a:solidFill>
            </a:endParaRPr>
          </a:p>
        </p:txBody>
      </p:sp>
      <p:sp>
        <p:nvSpPr>
          <p:cNvPr id="189" name="Google Shape;189;p5"/>
          <p:cNvSpPr txBox="1"/>
          <p:nvPr/>
        </p:nvSpPr>
        <p:spPr>
          <a:xfrm>
            <a:off x="1313548" y="5195434"/>
            <a:ext cx="15945900" cy="1148700"/>
          </a:xfrm>
          <a:prstGeom prst="rect">
            <a:avLst/>
          </a:prstGeom>
          <a:noFill/>
          <a:ln>
            <a:noFill/>
          </a:ln>
        </p:spPr>
        <p:txBody>
          <a:bodyPr spcFirstLastPara="1" wrap="square" lIns="0" tIns="0" rIns="0" bIns="0" anchor="t" anchorCtr="0">
            <a:spAutoFit/>
          </a:bodyPr>
          <a:lstStyle/>
          <a:p>
            <a:pPr marL="0" lvl="0" indent="0" algn="ctr" rtl="0">
              <a:lnSpc>
                <a:spcPct val="140000"/>
              </a:lnSpc>
              <a:spcBef>
                <a:spcPts val="0"/>
              </a:spcBef>
              <a:spcAft>
                <a:spcPts val="0"/>
              </a:spcAft>
              <a:buClr>
                <a:schemeClr val="dk1"/>
              </a:buClr>
              <a:buSzPts val="1100"/>
              <a:buFont typeface="Arial"/>
              <a:buNone/>
            </a:pPr>
            <a:r>
              <a:rPr lang="en-US" sz="3100">
                <a:solidFill>
                  <a:srgbClr val="FFFFFF"/>
                </a:solidFill>
              </a:rPr>
              <a:t>Examine les relations de l'entreprise avec les parties prenantes internes et externes</a:t>
            </a:r>
            <a:endParaRPr sz="3100">
              <a:solidFill>
                <a:srgbClr val="FFFFFF"/>
              </a:solidFill>
            </a:endParaRPr>
          </a:p>
          <a:p>
            <a:pPr marL="0" marR="0" lvl="0" indent="0" algn="ctr" rtl="0">
              <a:lnSpc>
                <a:spcPct val="139974"/>
              </a:lnSpc>
              <a:spcBef>
                <a:spcPts val="0"/>
              </a:spcBef>
              <a:spcAft>
                <a:spcPts val="0"/>
              </a:spcAft>
              <a:buNone/>
            </a:pPr>
            <a:endParaRPr sz="3122">
              <a:solidFill>
                <a:srgbClr val="FFFFFF"/>
              </a:solidFill>
            </a:endParaRPr>
          </a:p>
        </p:txBody>
      </p:sp>
      <p:sp>
        <p:nvSpPr>
          <p:cNvPr id="190" name="Google Shape;190;p5"/>
          <p:cNvSpPr txBox="1"/>
          <p:nvPr/>
        </p:nvSpPr>
        <p:spPr>
          <a:xfrm>
            <a:off x="1313548" y="7804874"/>
            <a:ext cx="15945752" cy="532281"/>
          </a:xfrm>
          <a:prstGeom prst="rect">
            <a:avLst/>
          </a:prstGeom>
          <a:noFill/>
          <a:ln>
            <a:noFill/>
          </a:ln>
        </p:spPr>
        <p:txBody>
          <a:bodyPr spcFirstLastPara="1" wrap="square" lIns="0" tIns="0" rIns="0" bIns="0" anchor="t" anchorCtr="0">
            <a:spAutoFit/>
          </a:bodyPr>
          <a:lstStyle/>
          <a:p>
            <a:pPr marL="0" marR="0" lvl="0" indent="0" algn="ctr" rtl="0">
              <a:lnSpc>
                <a:spcPct val="242777"/>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91" name="Google Shape;191;p5"/>
          <p:cNvSpPr txBox="1"/>
          <p:nvPr/>
        </p:nvSpPr>
        <p:spPr>
          <a:xfrm>
            <a:off x="1215577" y="7835214"/>
            <a:ext cx="16141800" cy="1145100"/>
          </a:xfrm>
          <a:prstGeom prst="rect">
            <a:avLst/>
          </a:prstGeom>
          <a:noFill/>
          <a:ln>
            <a:noFill/>
          </a:ln>
        </p:spPr>
        <p:txBody>
          <a:bodyPr spcFirstLastPara="1" wrap="square" lIns="0" tIns="0" rIns="0" bIns="0" anchor="t" anchorCtr="0">
            <a:spAutoFit/>
          </a:bodyPr>
          <a:lstStyle/>
          <a:p>
            <a:pPr marL="0" marR="0" lvl="0" indent="0" algn="ctr" rtl="0">
              <a:lnSpc>
                <a:spcPct val="139974"/>
              </a:lnSpc>
              <a:spcBef>
                <a:spcPts val="0"/>
              </a:spcBef>
              <a:spcAft>
                <a:spcPts val="0"/>
              </a:spcAft>
              <a:buNone/>
            </a:pPr>
            <a:r>
              <a:rPr lang="en-US" sz="3100">
                <a:solidFill>
                  <a:srgbClr val="FFFFFF"/>
                </a:solidFill>
              </a:rPr>
              <a:t>Examine la transparence et l'intégrité de l'entreprise, ainsi que sa responsabilité vis-à-vis de ses actionnaires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196" name="Google Shape;196;p6"/>
          <p:cNvPicPr preferRelativeResize="0"/>
          <p:nvPr/>
        </p:nvPicPr>
        <p:blipFill rotWithShape="1">
          <a:blip r:embed="rId3">
            <a:alphaModFix/>
          </a:blip>
          <a:srcRect t="7786" b="7786"/>
          <a:stretch/>
        </p:blipFill>
        <p:spPr>
          <a:xfrm>
            <a:off x="0" y="0"/>
            <a:ext cx="18288000" cy="10287000"/>
          </a:xfrm>
          <a:prstGeom prst="rect">
            <a:avLst/>
          </a:prstGeom>
          <a:noFill/>
          <a:ln>
            <a:noFill/>
          </a:ln>
        </p:spPr>
      </p:pic>
      <p:grpSp>
        <p:nvGrpSpPr>
          <p:cNvPr id="197" name="Google Shape;197;p6"/>
          <p:cNvGrpSpPr/>
          <p:nvPr/>
        </p:nvGrpSpPr>
        <p:grpSpPr>
          <a:xfrm>
            <a:off x="0" y="-144661"/>
            <a:ext cx="18287996" cy="10540481"/>
            <a:chOff x="0" y="-38100"/>
            <a:chExt cx="4816592" cy="2776094"/>
          </a:xfrm>
        </p:grpSpPr>
        <p:sp>
          <p:nvSpPr>
            <p:cNvPr id="198" name="Google Shape;198;p6"/>
            <p:cNvSpPr/>
            <p:nvPr/>
          </p:nvSpPr>
          <p:spPr>
            <a:xfrm>
              <a:off x="0" y="0"/>
              <a:ext cx="4816592" cy="2737994"/>
            </a:xfrm>
            <a:custGeom>
              <a:avLst/>
              <a:gdLst/>
              <a:ahLst/>
              <a:cxnLst/>
              <a:rect l="l" t="t" r="r" b="b"/>
              <a:pathLst>
                <a:path w="4816592" h="2737994" extrusionOk="0">
                  <a:moveTo>
                    <a:pt x="0" y="0"/>
                  </a:moveTo>
                  <a:lnTo>
                    <a:pt x="4816592" y="0"/>
                  </a:lnTo>
                  <a:lnTo>
                    <a:pt x="4816592" y="2737994"/>
                  </a:lnTo>
                  <a:lnTo>
                    <a:pt x="0" y="2737994"/>
                  </a:lnTo>
                  <a:close/>
                </a:path>
              </a:pathLst>
            </a:custGeom>
            <a:solidFill>
              <a:srgbClr val="000000">
                <a:alpha val="26666"/>
              </a:srgbClr>
            </a:solidFill>
            <a:ln>
              <a:noFill/>
            </a:ln>
          </p:spPr>
          <p:txBody>
            <a:bodyPr/>
            <a:lstStyle/>
            <a:p>
              <a:endParaRPr lang="en-BE"/>
            </a:p>
          </p:txBody>
        </p:sp>
        <p:sp>
          <p:nvSpPr>
            <p:cNvPr id="199" name="Google Shape;199;p6"/>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200" name="Google Shape;200;p6"/>
          <p:cNvGrpSpPr/>
          <p:nvPr/>
        </p:nvGrpSpPr>
        <p:grpSpPr>
          <a:xfrm>
            <a:off x="0" y="9291850"/>
            <a:ext cx="18287996" cy="3230762"/>
            <a:chOff x="0" y="-38100"/>
            <a:chExt cx="4816592" cy="850900"/>
          </a:xfrm>
        </p:grpSpPr>
        <p:sp>
          <p:nvSpPr>
            <p:cNvPr id="201" name="Google Shape;201;p6"/>
            <p:cNvSpPr/>
            <p:nvPr/>
          </p:nvSpPr>
          <p:spPr>
            <a:xfrm>
              <a:off x="0" y="0"/>
              <a:ext cx="4816592" cy="223997"/>
            </a:xfrm>
            <a:custGeom>
              <a:avLst/>
              <a:gdLst/>
              <a:ahLst/>
              <a:cxnLst/>
              <a:rect l="l" t="t" r="r" b="b"/>
              <a:pathLst>
                <a:path w="4816592" h="223997" extrusionOk="0">
                  <a:moveTo>
                    <a:pt x="0" y="0"/>
                  </a:moveTo>
                  <a:lnTo>
                    <a:pt x="4816592" y="0"/>
                  </a:lnTo>
                  <a:lnTo>
                    <a:pt x="4816592" y="223997"/>
                  </a:lnTo>
                  <a:lnTo>
                    <a:pt x="0" y="223997"/>
                  </a:lnTo>
                  <a:close/>
                </a:path>
              </a:pathLst>
            </a:custGeom>
            <a:solidFill>
              <a:srgbClr val="000000">
                <a:alpha val="22352"/>
              </a:srgbClr>
            </a:solidFill>
            <a:ln>
              <a:noFill/>
            </a:ln>
          </p:spPr>
          <p:txBody>
            <a:bodyPr/>
            <a:lstStyle/>
            <a:p>
              <a:endParaRPr lang="en-BE"/>
            </a:p>
          </p:txBody>
        </p:sp>
        <p:sp>
          <p:nvSpPr>
            <p:cNvPr id="202" name="Google Shape;202;p6"/>
            <p:cNvSpPr txBox="1"/>
            <p:nvPr/>
          </p:nvSpPr>
          <p:spPr>
            <a:xfrm>
              <a:off x="0" y="-38100"/>
              <a:ext cx="812800" cy="850900"/>
            </a:xfrm>
            <a:prstGeom prst="rect">
              <a:avLst/>
            </a:prstGeom>
            <a:noFill/>
            <a:ln>
              <a:noFill/>
            </a:ln>
          </p:spPr>
          <p:txBody>
            <a:bodyPr spcFirstLastPara="1" wrap="square" lIns="50800" tIns="50800" rIns="50800" bIns="50800" anchor="ctr" anchorCtr="0">
              <a:noAutofit/>
            </a:bodyPr>
            <a:lstStyle/>
            <a:p>
              <a:pPr marL="0" marR="0" lvl="0" indent="0" algn="ctr" rtl="0">
                <a:lnSpc>
                  <a:spcPct val="1477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cxnSp>
        <p:nvCxnSpPr>
          <p:cNvPr id="203" name="Google Shape;203;p6"/>
          <p:cNvCxnSpPr/>
          <p:nvPr/>
        </p:nvCxnSpPr>
        <p:spPr>
          <a:xfrm>
            <a:off x="5735841" y="2221820"/>
            <a:ext cx="6816319" cy="0"/>
          </a:xfrm>
          <a:prstGeom prst="straightConnector1">
            <a:avLst/>
          </a:prstGeom>
          <a:noFill/>
          <a:ln w="171450" cap="flat" cmpd="sng">
            <a:solidFill>
              <a:srgbClr val="FFFFFF"/>
            </a:solidFill>
            <a:prstDash val="solid"/>
            <a:round/>
            <a:headEnd type="none" w="sm" len="sm"/>
            <a:tailEnd type="none" w="sm" len="sm"/>
          </a:ln>
        </p:spPr>
      </p:cxnSp>
      <p:sp>
        <p:nvSpPr>
          <p:cNvPr id="204" name="Google Shape;204;p6"/>
          <p:cNvSpPr txBox="1"/>
          <p:nvPr/>
        </p:nvSpPr>
        <p:spPr>
          <a:xfrm>
            <a:off x="14675859" y="8988384"/>
            <a:ext cx="4050957" cy="1532890"/>
          </a:xfrm>
          <a:prstGeom prst="rect">
            <a:avLst/>
          </a:prstGeom>
          <a:noFill/>
          <a:ln>
            <a:noFill/>
          </a:ln>
        </p:spPr>
        <p:txBody>
          <a:bodyPr spcFirstLastPara="1" wrap="square" lIns="0" tIns="0" rIns="0" bIns="0" anchor="t" anchorCtr="0">
            <a:spAutoFit/>
          </a:bodyPr>
          <a:lstStyle/>
          <a:p>
            <a:pPr marL="0" marR="0" lvl="0" indent="0" algn="ctr" rtl="0">
              <a:lnSpc>
                <a:spcPct val="264388"/>
              </a:lnSpc>
              <a:spcBef>
                <a:spcPts val="0"/>
              </a:spcBef>
              <a:spcAft>
                <a:spcPts val="0"/>
              </a:spcAft>
              <a:buNone/>
            </a:pPr>
            <a:endParaRPr sz="1800" b="0" i="0" u="none" strike="noStrike" cap="none">
              <a:solidFill>
                <a:schemeClr val="dk1"/>
              </a:solidFill>
              <a:latin typeface="Calibri"/>
              <a:ea typeface="Calibri"/>
              <a:cs typeface="Calibri"/>
              <a:sym typeface="Calibri"/>
            </a:endParaRPr>
          </a:p>
          <a:p>
            <a:pPr marL="0" marR="0" lvl="0" indent="0" algn="ctr" rtl="0">
              <a:lnSpc>
                <a:spcPct val="140000"/>
              </a:lnSpc>
              <a:spcBef>
                <a:spcPts val="0"/>
              </a:spcBef>
              <a:spcAft>
                <a:spcPts val="0"/>
              </a:spcAft>
              <a:buNone/>
            </a:pPr>
            <a:r>
              <a:rPr lang="en-US" sz="2000" b="0" i="0" u="none" strike="noStrike" cap="none">
                <a:solidFill>
                  <a:srgbClr val="FFFFFF"/>
                </a:solidFill>
                <a:latin typeface="Arial"/>
                <a:ea typeface="Arial"/>
                <a:cs typeface="Arial"/>
                <a:sym typeface="Arial"/>
              </a:rPr>
              <a:t>©BETTER FINANCE 2023</a:t>
            </a:r>
            <a:endParaRPr/>
          </a:p>
          <a:p>
            <a:pPr marL="0" marR="0" lvl="0" indent="0" algn="ctr" rtl="0">
              <a:lnSpc>
                <a:spcPct val="237950"/>
              </a:lnSpc>
              <a:spcBef>
                <a:spcPts val="0"/>
              </a:spcBef>
              <a:spcAft>
                <a:spcPts val="0"/>
              </a:spcAft>
              <a:buNone/>
            </a:pPr>
            <a:endParaRPr sz="2000" b="0" i="0" u="none" strike="noStrike" cap="none">
              <a:solidFill>
                <a:srgbClr val="FFFFFF"/>
              </a:solidFill>
              <a:latin typeface="Arial"/>
              <a:ea typeface="Arial"/>
              <a:cs typeface="Arial"/>
              <a:sym typeface="Arial"/>
            </a:endParaRPr>
          </a:p>
        </p:txBody>
      </p:sp>
      <p:grpSp>
        <p:nvGrpSpPr>
          <p:cNvPr id="205" name="Google Shape;205;p6"/>
          <p:cNvGrpSpPr/>
          <p:nvPr/>
        </p:nvGrpSpPr>
        <p:grpSpPr>
          <a:xfrm>
            <a:off x="12772800" y="2739026"/>
            <a:ext cx="4655366" cy="6552774"/>
            <a:chOff x="0" y="-66675"/>
            <a:chExt cx="1181625" cy="1477314"/>
          </a:xfrm>
        </p:grpSpPr>
        <p:sp>
          <p:nvSpPr>
            <p:cNvPr id="206" name="Google Shape;206;p6"/>
            <p:cNvSpPr/>
            <p:nvPr/>
          </p:nvSpPr>
          <p:spPr>
            <a:xfrm>
              <a:off x="0" y="0"/>
              <a:ext cx="1181625" cy="1410639"/>
            </a:xfrm>
            <a:custGeom>
              <a:avLst/>
              <a:gdLst/>
              <a:ahLst/>
              <a:cxnLst/>
              <a:rect l="l" t="t" r="r" b="b"/>
              <a:pathLst>
                <a:path w="1181625" h="1410639" extrusionOk="0">
                  <a:moveTo>
                    <a:pt x="88006" y="0"/>
                  </a:moveTo>
                  <a:lnTo>
                    <a:pt x="1093619" y="0"/>
                  </a:lnTo>
                  <a:cubicBezTo>
                    <a:pt x="1116960" y="0"/>
                    <a:pt x="1139345" y="9272"/>
                    <a:pt x="1155849" y="25776"/>
                  </a:cubicBezTo>
                  <a:cubicBezTo>
                    <a:pt x="1172353" y="42281"/>
                    <a:pt x="1181625" y="64665"/>
                    <a:pt x="1181625" y="88006"/>
                  </a:cubicBezTo>
                  <a:lnTo>
                    <a:pt x="1181625" y="1322633"/>
                  </a:lnTo>
                  <a:cubicBezTo>
                    <a:pt x="1181625" y="1371237"/>
                    <a:pt x="1142224" y="1410639"/>
                    <a:pt x="1093619" y="1410639"/>
                  </a:cubicBezTo>
                  <a:lnTo>
                    <a:pt x="88006" y="1410639"/>
                  </a:lnTo>
                  <a:cubicBezTo>
                    <a:pt x="39402" y="1410639"/>
                    <a:pt x="0" y="1371237"/>
                    <a:pt x="0" y="1322633"/>
                  </a:cubicBezTo>
                  <a:lnTo>
                    <a:pt x="0" y="88006"/>
                  </a:lnTo>
                  <a:cubicBezTo>
                    <a:pt x="0" y="39402"/>
                    <a:pt x="39402" y="0"/>
                    <a:pt x="88006" y="0"/>
                  </a:cubicBezTo>
                  <a:close/>
                </a:path>
              </a:pathLst>
            </a:custGeom>
            <a:solidFill>
              <a:srgbClr val="000000">
                <a:alpha val="35294"/>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6"/>
            <p:cNvSpPr txBox="1"/>
            <p:nvPr/>
          </p:nvSpPr>
          <p:spPr>
            <a:xfrm>
              <a:off x="0" y="-66675"/>
              <a:ext cx="812800" cy="879475"/>
            </a:xfrm>
            <a:prstGeom prst="rect">
              <a:avLst/>
            </a:prstGeom>
            <a:noFill/>
            <a:ln>
              <a:noFill/>
            </a:ln>
          </p:spPr>
          <p:txBody>
            <a:bodyPr spcFirstLastPara="1" wrap="square" lIns="50800" tIns="50800" rIns="50800" bIns="50800" anchor="ctr" anchorCtr="0">
              <a:noAutofit/>
            </a:bodyPr>
            <a:lstStyle/>
            <a:p>
              <a:pPr marL="0" marR="0" lvl="0" indent="0" algn="ctr" rtl="0">
                <a:lnSpc>
                  <a:spcPct val="2722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208" name="Google Shape;208;p6"/>
          <p:cNvGrpSpPr/>
          <p:nvPr/>
        </p:nvGrpSpPr>
        <p:grpSpPr>
          <a:xfrm>
            <a:off x="6900750" y="2674000"/>
            <a:ext cx="4486512" cy="6617924"/>
            <a:chOff x="0" y="-66675"/>
            <a:chExt cx="1181625" cy="1477314"/>
          </a:xfrm>
        </p:grpSpPr>
        <p:sp>
          <p:nvSpPr>
            <p:cNvPr id="209" name="Google Shape;209;p6"/>
            <p:cNvSpPr/>
            <p:nvPr/>
          </p:nvSpPr>
          <p:spPr>
            <a:xfrm>
              <a:off x="0" y="0"/>
              <a:ext cx="1181625" cy="1410639"/>
            </a:xfrm>
            <a:custGeom>
              <a:avLst/>
              <a:gdLst/>
              <a:ahLst/>
              <a:cxnLst/>
              <a:rect l="l" t="t" r="r" b="b"/>
              <a:pathLst>
                <a:path w="1181625" h="1410639" extrusionOk="0">
                  <a:moveTo>
                    <a:pt x="88006" y="0"/>
                  </a:moveTo>
                  <a:lnTo>
                    <a:pt x="1093619" y="0"/>
                  </a:lnTo>
                  <a:cubicBezTo>
                    <a:pt x="1116960" y="0"/>
                    <a:pt x="1139345" y="9272"/>
                    <a:pt x="1155849" y="25776"/>
                  </a:cubicBezTo>
                  <a:cubicBezTo>
                    <a:pt x="1172353" y="42281"/>
                    <a:pt x="1181625" y="64665"/>
                    <a:pt x="1181625" y="88006"/>
                  </a:cubicBezTo>
                  <a:lnTo>
                    <a:pt x="1181625" y="1322633"/>
                  </a:lnTo>
                  <a:cubicBezTo>
                    <a:pt x="1181625" y="1371237"/>
                    <a:pt x="1142224" y="1410639"/>
                    <a:pt x="1093619" y="1410639"/>
                  </a:cubicBezTo>
                  <a:lnTo>
                    <a:pt x="88006" y="1410639"/>
                  </a:lnTo>
                  <a:cubicBezTo>
                    <a:pt x="39402" y="1410639"/>
                    <a:pt x="0" y="1371237"/>
                    <a:pt x="0" y="1322633"/>
                  </a:cubicBezTo>
                  <a:lnTo>
                    <a:pt x="0" y="88006"/>
                  </a:lnTo>
                  <a:cubicBezTo>
                    <a:pt x="0" y="39402"/>
                    <a:pt x="39402" y="0"/>
                    <a:pt x="88006" y="0"/>
                  </a:cubicBezTo>
                  <a:close/>
                </a:path>
              </a:pathLst>
            </a:custGeom>
            <a:solidFill>
              <a:srgbClr val="000000">
                <a:alpha val="35294"/>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6"/>
            <p:cNvSpPr txBox="1"/>
            <p:nvPr/>
          </p:nvSpPr>
          <p:spPr>
            <a:xfrm>
              <a:off x="0" y="-66675"/>
              <a:ext cx="812800" cy="879475"/>
            </a:xfrm>
            <a:prstGeom prst="rect">
              <a:avLst/>
            </a:prstGeom>
            <a:noFill/>
            <a:ln>
              <a:noFill/>
            </a:ln>
          </p:spPr>
          <p:txBody>
            <a:bodyPr spcFirstLastPara="1" wrap="square" lIns="50800" tIns="50800" rIns="50800" bIns="50800" anchor="ctr" anchorCtr="0">
              <a:noAutofit/>
            </a:bodyPr>
            <a:lstStyle/>
            <a:p>
              <a:pPr marL="0" marR="0" lvl="0" indent="0" algn="ctr" rtl="0">
                <a:lnSpc>
                  <a:spcPct val="2722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grpSp>
        <p:nvGrpSpPr>
          <p:cNvPr id="211" name="Google Shape;211;p6"/>
          <p:cNvGrpSpPr/>
          <p:nvPr/>
        </p:nvGrpSpPr>
        <p:grpSpPr>
          <a:xfrm>
            <a:off x="1028700" y="2673997"/>
            <a:ext cx="4486512" cy="6617924"/>
            <a:chOff x="0" y="-66675"/>
            <a:chExt cx="1181625" cy="1477314"/>
          </a:xfrm>
        </p:grpSpPr>
        <p:sp>
          <p:nvSpPr>
            <p:cNvPr id="212" name="Google Shape;212;p6"/>
            <p:cNvSpPr/>
            <p:nvPr/>
          </p:nvSpPr>
          <p:spPr>
            <a:xfrm>
              <a:off x="0" y="0"/>
              <a:ext cx="1181625" cy="1410639"/>
            </a:xfrm>
            <a:custGeom>
              <a:avLst/>
              <a:gdLst/>
              <a:ahLst/>
              <a:cxnLst/>
              <a:rect l="l" t="t" r="r" b="b"/>
              <a:pathLst>
                <a:path w="1181625" h="1410639" extrusionOk="0">
                  <a:moveTo>
                    <a:pt x="88006" y="0"/>
                  </a:moveTo>
                  <a:lnTo>
                    <a:pt x="1093619" y="0"/>
                  </a:lnTo>
                  <a:cubicBezTo>
                    <a:pt x="1116960" y="0"/>
                    <a:pt x="1139345" y="9272"/>
                    <a:pt x="1155849" y="25776"/>
                  </a:cubicBezTo>
                  <a:cubicBezTo>
                    <a:pt x="1172353" y="42281"/>
                    <a:pt x="1181625" y="64665"/>
                    <a:pt x="1181625" y="88006"/>
                  </a:cubicBezTo>
                  <a:lnTo>
                    <a:pt x="1181625" y="1322633"/>
                  </a:lnTo>
                  <a:cubicBezTo>
                    <a:pt x="1181625" y="1371237"/>
                    <a:pt x="1142224" y="1410639"/>
                    <a:pt x="1093619" y="1410639"/>
                  </a:cubicBezTo>
                  <a:lnTo>
                    <a:pt x="88006" y="1410639"/>
                  </a:lnTo>
                  <a:cubicBezTo>
                    <a:pt x="39402" y="1410639"/>
                    <a:pt x="0" y="1371237"/>
                    <a:pt x="0" y="1322633"/>
                  </a:cubicBezTo>
                  <a:lnTo>
                    <a:pt x="0" y="88006"/>
                  </a:lnTo>
                  <a:cubicBezTo>
                    <a:pt x="0" y="39402"/>
                    <a:pt x="39402" y="0"/>
                    <a:pt x="88006" y="0"/>
                  </a:cubicBezTo>
                  <a:close/>
                </a:path>
              </a:pathLst>
            </a:custGeom>
            <a:solidFill>
              <a:srgbClr val="000000">
                <a:alpha val="35294"/>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6"/>
            <p:cNvSpPr txBox="1"/>
            <p:nvPr/>
          </p:nvSpPr>
          <p:spPr>
            <a:xfrm>
              <a:off x="0" y="-66675"/>
              <a:ext cx="812800" cy="879475"/>
            </a:xfrm>
            <a:prstGeom prst="rect">
              <a:avLst/>
            </a:prstGeom>
            <a:noFill/>
            <a:ln>
              <a:noFill/>
            </a:ln>
          </p:spPr>
          <p:txBody>
            <a:bodyPr spcFirstLastPara="1" wrap="square" lIns="50800" tIns="50800" rIns="50800" bIns="50800" anchor="ctr" anchorCtr="0">
              <a:noAutofit/>
            </a:bodyPr>
            <a:lstStyle/>
            <a:p>
              <a:pPr marL="0" marR="0" lvl="0" indent="0" algn="ctr" rtl="0">
                <a:lnSpc>
                  <a:spcPct val="272222"/>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214" name="Google Shape;214;p6"/>
          <p:cNvSpPr/>
          <p:nvPr/>
        </p:nvSpPr>
        <p:spPr>
          <a:xfrm>
            <a:off x="5587836" y="5998868"/>
            <a:ext cx="1247608" cy="756362"/>
          </a:xfrm>
          <a:custGeom>
            <a:avLst/>
            <a:gdLst/>
            <a:ahLst/>
            <a:cxnLst/>
            <a:rect l="l" t="t" r="r" b="b"/>
            <a:pathLst>
              <a:path w="1247608" h="756362" extrusionOk="0">
                <a:moveTo>
                  <a:pt x="0" y="0"/>
                </a:moveTo>
                <a:lnTo>
                  <a:pt x="1247608" y="0"/>
                </a:lnTo>
                <a:lnTo>
                  <a:pt x="1247608" y="756363"/>
                </a:lnTo>
                <a:lnTo>
                  <a:pt x="0" y="756363"/>
                </a:lnTo>
                <a:lnTo>
                  <a:pt x="0" y="0"/>
                </a:lnTo>
                <a:close/>
              </a:path>
            </a:pathLst>
          </a:custGeom>
          <a:blipFill rotWithShape="1">
            <a:blip r:embed="rId4">
              <a:alphaModFix/>
            </a:blip>
            <a:stretch>
              <a:fillRect/>
            </a:stretch>
          </a:blipFill>
          <a:ln>
            <a:noFill/>
          </a:ln>
        </p:spPr>
        <p:txBody>
          <a:bodyPr/>
          <a:lstStyle/>
          <a:p>
            <a:endParaRPr lang="en-BE"/>
          </a:p>
        </p:txBody>
      </p:sp>
      <p:sp>
        <p:nvSpPr>
          <p:cNvPr id="215" name="Google Shape;215;p6"/>
          <p:cNvSpPr/>
          <p:nvPr/>
        </p:nvSpPr>
        <p:spPr>
          <a:xfrm>
            <a:off x="11431347" y="5974375"/>
            <a:ext cx="1247608" cy="756362"/>
          </a:xfrm>
          <a:custGeom>
            <a:avLst/>
            <a:gdLst/>
            <a:ahLst/>
            <a:cxnLst/>
            <a:rect l="l" t="t" r="r" b="b"/>
            <a:pathLst>
              <a:path w="1247608" h="756362" extrusionOk="0">
                <a:moveTo>
                  <a:pt x="0" y="0"/>
                </a:moveTo>
                <a:lnTo>
                  <a:pt x="1247608" y="0"/>
                </a:lnTo>
                <a:lnTo>
                  <a:pt x="1247608" y="756363"/>
                </a:lnTo>
                <a:lnTo>
                  <a:pt x="0" y="756363"/>
                </a:lnTo>
                <a:lnTo>
                  <a:pt x="0" y="0"/>
                </a:lnTo>
                <a:close/>
              </a:path>
            </a:pathLst>
          </a:custGeom>
          <a:blipFill rotWithShape="1">
            <a:blip r:embed="rId4">
              <a:alphaModFix/>
            </a:blip>
            <a:stretch>
              <a:fillRect/>
            </a:stretch>
          </a:blipFill>
          <a:ln>
            <a:noFill/>
          </a:ln>
        </p:spPr>
        <p:txBody>
          <a:bodyPr/>
          <a:lstStyle/>
          <a:p>
            <a:endParaRPr lang="en-BE"/>
          </a:p>
        </p:txBody>
      </p:sp>
      <p:sp>
        <p:nvSpPr>
          <p:cNvPr id="216" name="Google Shape;216;p6"/>
          <p:cNvSpPr txBox="1"/>
          <p:nvPr/>
        </p:nvSpPr>
        <p:spPr>
          <a:xfrm>
            <a:off x="6999813" y="3293480"/>
            <a:ext cx="4090500" cy="6465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US" sz="4200">
                <a:solidFill>
                  <a:srgbClr val="FFFFFF"/>
                </a:solidFill>
              </a:rPr>
              <a:t>Adéquation</a:t>
            </a:r>
            <a:endParaRPr/>
          </a:p>
        </p:txBody>
      </p:sp>
      <p:cxnSp>
        <p:nvCxnSpPr>
          <p:cNvPr id="217" name="Google Shape;217;p6"/>
          <p:cNvCxnSpPr/>
          <p:nvPr/>
        </p:nvCxnSpPr>
        <p:spPr>
          <a:xfrm>
            <a:off x="2217761" y="4037300"/>
            <a:ext cx="2108700" cy="0"/>
          </a:xfrm>
          <a:prstGeom prst="straightConnector1">
            <a:avLst/>
          </a:prstGeom>
          <a:noFill/>
          <a:ln w="38100" cap="flat" cmpd="sng">
            <a:solidFill>
              <a:srgbClr val="FFFFFF"/>
            </a:solidFill>
            <a:prstDash val="solid"/>
            <a:round/>
            <a:headEnd type="none" w="sm" len="sm"/>
            <a:tailEnd type="none" w="sm" len="sm"/>
          </a:ln>
        </p:spPr>
      </p:cxnSp>
      <p:cxnSp>
        <p:nvCxnSpPr>
          <p:cNvPr id="218" name="Google Shape;218;p6"/>
          <p:cNvCxnSpPr/>
          <p:nvPr/>
        </p:nvCxnSpPr>
        <p:spPr>
          <a:xfrm>
            <a:off x="8089706" y="4070150"/>
            <a:ext cx="2108700" cy="0"/>
          </a:xfrm>
          <a:prstGeom prst="straightConnector1">
            <a:avLst/>
          </a:prstGeom>
          <a:noFill/>
          <a:ln w="38100" cap="flat" cmpd="sng">
            <a:solidFill>
              <a:srgbClr val="FFFFFF"/>
            </a:solidFill>
            <a:prstDash val="solid"/>
            <a:round/>
            <a:headEnd type="none" w="sm" len="sm"/>
            <a:tailEnd type="none" w="sm" len="sm"/>
          </a:ln>
        </p:spPr>
      </p:cxnSp>
      <p:cxnSp>
        <p:nvCxnSpPr>
          <p:cNvPr id="219" name="Google Shape;219;p6"/>
          <p:cNvCxnSpPr/>
          <p:nvPr/>
        </p:nvCxnSpPr>
        <p:spPr>
          <a:xfrm>
            <a:off x="13961765" y="4032050"/>
            <a:ext cx="2108700" cy="0"/>
          </a:xfrm>
          <a:prstGeom prst="straightConnector1">
            <a:avLst/>
          </a:prstGeom>
          <a:noFill/>
          <a:ln w="38100" cap="flat" cmpd="sng">
            <a:solidFill>
              <a:srgbClr val="FFFFFF"/>
            </a:solidFill>
            <a:prstDash val="solid"/>
            <a:round/>
            <a:headEnd type="none" w="sm" len="sm"/>
            <a:tailEnd type="none" w="sm" len="sm"/>
          </a:ln>
        </p:spPr>
      </p:cxnSp>
      <p:sp>
        <p:nvSpPr>
          <p:cNvPr id="220" name="Google Shape;220;p6"/>
          <p:cNvSpPr txBox="1"/>
          <p:nvPr/>
        </p:nvSpPr>
        <p:spPr>
          <a:xfrm>
            <a:off x="1390493" y="885825"/>
            <a:ext cx="15701400" cy="1062000"/>
          </a:xfrm>
          <a:prstGeom prst="rect">
            <a:avLst/>
          </a:prstGeom>
          <a:noFill/>
          <a:ln>
            <a:noFill/>
          </a:ln>
        </p:spPr>
        <p:txBody>
          <a:bodyPr spcFirstLastPara="1" wrap="square" lIns="0" tIns="0" rIns="0" bIns="0" anchor="t" anchorCtr="0">
            <a:spAutoFit/>
          </a:bodyPr>
          <a:lstStyle/>
          <a:p>
            <a:pPr marL="0" marR="0" lvl="0" indent="0" algn="ctr" rtl="0">
              <a:lnSpc>
                <a:spcPct val="140005"/>
              </a:lnSpc>
              <a:spcBef>
                <a:spcPts val="0"/>
              </a:spcBef>
              <a:spcAft>
                <a:spcPts val="0"/>
              </a:spcAft>
              <a:buNone/>
            </a:pPr>
            <a:r>
              <a:rPr lang="en-US" sz="6899">
                <a:solidFill>
                  <a:srgbClr val="FFFFFF"/>
                </a:solidFill>
              </a:rPr>
              <a:t>Préférences en matière de durabilité</a:t>
            </a:r>
            <a:endParaRPr/>
          </a:p>
        </p:txBody>
      </p:sp>
      <p:sp>
        <p:nvSpPr>
          <p:cNvPr id="221" name="Google Shape;221;p6"/>
          <p:cNvSpPr txBox="1"/>
          <p:nvPr/>
        </p:nvSpPr>
        <p:spPr>
          <a:xfrm>
            <a:off x="1226793" y="3276854"/>
            <a:ext cx="4090500" cy="6465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US" sz="4200" b="0" i="0" u="none" strike="noStrike" cap="none">
                <a:solidFill>
                  <a:srgbClr val="FFFFFF"/>
                </a:solidFill>
                <a:latin typeface="Arial"/>
                <a:ea typeface="Arial"/>
                <a:cs typeface="Arial"/>
                <a:sym typeface="Arial"/>
              </a:rPr>
              <a:t>Communi</a:t>
            </a:r>
            <a:r>
              <a:rPr lang="en-US" sz="4200">
                <a:solidFill>
                  <a:srgbClr val="FFFFFF"/>
                </a:solidFill>
              </a:rPr>
              <a:t>quer</a:t>
            </a:r>
            <a:endParaRPr/>
          </a:p>
        </p:txBody>
      </p:sp>
      <p:sp>
        <p:nvSpPr>
          <p:cNvPr id="222" name="Google Shape;222;p6"/>
          <p:cNvSpPr txBox="1"/>
          <p:nvPr/>
        </p:nvSpPr>
        <p:spPr>
          <a:xfrm>
            <a:off x="12970735" y="3268304"/>
            <a:ext cx="4090500" cy="6465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US" sz="4200" b="0" i="0" u="none" strike="noStrike" cap="none">
                <a:solidFill>
                  <a:srgbClr val="FFFFFF"/>
                </a:solidFill>
                <a:latin typeface="Arial"/>
                <a:ea typeface="Arial"/>
                <a:cs typeface="Arial"/>
                <a:sym typeface="Arial"/>
              </a:rPr>
              <a:t>Co</a:t>
            </a:r>
            <a:r>
              <a:rPr lang="en-US" sz="4200">
                <a:solidFill>
                  <a:srgbClr val="FFFFFF"/>
                </a:solidFill>
              </a:rPr>
              <a:t>formité</a:t>
            </a:r>
            <a:endParaRPr/>
          </a:p>
        </p:txBody>
      </p:sp>
      <p:sp>
        <p:nvSpPr>
          <p:cNvPr id="223" name="Google Shape;223;p6"/>
          <p:cNvSpPr txBox="1"/>
          <p:nvPr/>
        </p:nvSpPr>
        <p:spPr>
          <a:xfrm>
            <a:off x="1239589" y="4239888"/>
            <a:ext cx="4275600" cy="1520700"/>
          </a:xfrm>
          <a:prstGeom prst="rect">
            <a:avLst/>
          </a:prstGeom>
          <a:noFill/>
          <a:ln>
            <a:noFill/>
          </a:ln>
        </p:spPr>
        <p:txBody>
          <a:bodyPr spcFirstLastPara="1" wrap="square" lIns="0" tIns="0" rIns="0" bIns="0" anchor="t" anchorCtr="0">
            <a:spAutoFit/>
          </a:bodyPr>
          <a:lstStyle/>
          <a:p>
            <a:pPr marL="561344" marR="0" lvl="1" indent="-280671" algn="l" rtl="0">
              <a:lnSpc>
                <a:spcPct val="140000"/>
              </a:lnSpc>
              <a:spcBef>
                <a:spcPts val="0"/>
              </a:spcBef>
              <a:spcAft>
                <a:spcPts val="0"/>
              </a:spcAft>
              <a:buClr>
                <a:srgbClr val="FFFFFF"/>
              </a:buClr>
              <a:buSzPts val="2600"/>
              <a:buFont typeface="Arial"/>
              <a:buChar char="•"/>
            </a:pPr>
            <a:r>
              <a:rPr lang="en-US" sz="2600">
                <a:solidFill>
                  <a:srgbClr val="FFFFFF"/>
                </a:solidFill>
              </a:rPr>
              <a:t>Communiquez par écrit vos préférences en matière d’ESG</a:t>
            </a:r>
            <a:endParaRPr/>
          </a:p>
        </p:txBody>
      </p:sp>
      <p:sp>
        <p:nvSpPr>
          <p:cNvPr id="224" name="Google Shape;224;p6"/>
          <p:cNvSpPr txBox="1"/>
          <p:nvPr/>
        </p:nvSpPr>
        <p:spPr>
          <a:xfrm>
            <a:off x="1152050" y="5925423"/>
            <a:ext cx="4275600" cy="3201600"/>
          </a:xfrm>
          <a:prstGeom prst="rect">
            <a:avLst/>
          </a:prstGeom>
          <a:noFill/>
          <a:ln>
            <a:noFill/>
          </a:ln>
        </p:spPr>
        <p:txBody>
          <a:bodyPr spcFirstLastPara="1" wrap="square" lIns="0" tIns="0" rIns="0" bIns="0" anchor="t" anchorCtr="0">
            <a:spAutoFit/>
          </a:bodyPr>
          <a:lstStyle/>
          <a:p>
            <a:pPr marL="561344" marR="0" lvl="1" indent="-280671" algn="l" rtl="0">
              <a:lnSpc>
                <a:spcPct val="140000"/>
              </a:lnSpc>
              <a:spcBef>
                <a:spcPts val="0"/>
              </a:spcBef>
              <a:spcAft>
                <a:spcPts val="0"/>
              </a:spcAft>
              <a:buClr>
                <a:srgbClr val="FFFFFF"/>
              </a:buClr>
              <a:buSzPts val="2600"/>
              <a:buFont typeface="Arial"/>
              <a:buChar char="•"/>
            </a:pPr>
            <a:r>
              <a:rPr lang="en-US" sz="2600">
                <a:solidFill>
                  <a:srgbClr val="FFFFFF"/>
                </a:solidFill>
              </a:rPr>
              <a:t>Votre conseiller doit vous demander vos préférences avant de vous donner des conseils financiers formels</a:t>
            </a:r>
            <a:endParaRPr/>
          </a:p>
        </p:txBody>
      </p:sp>
      <p:sp>
        <p:nvSpPr>
          <p:cNvPr id="225" name="Google Shape;225;p6"/>
          <p:cNvSpPr txBox="1"/>
          <p:nvPr/>
        </p:nvSpPr>
        <p:spPr>
          <a:xfrm>
            <a:off x="6995625" y="4272750"/>
            <a:ext cx="4486500" cy="4882500"/>
          </a:xfrm>
          <a:prstGeom prst="rect">
            <a:avLst/>
          </a:prstGeom>
          <a:noFill/>
          <a:ln>
            <a:noFill/>
          </a:ln>
        </p:spPr>
        <p:txBody>
          <a:bodyPr spcFirstLastPara="1" wrap="square" lIns="0" tIns="0" rIns="0" bIns="0" anchor="t" anchorCtr="0">
            <a:spAutoFit/>
          </a:bodyPr>
          <a:lstStyle/>
          <a:p>
            <a:pPr marL="561344" marR="0" lvl="1" indent="-280671" algn="l" rtl="0">
              <a:lnSpc>
                <a:spcPct val="140000"/>
              </a:lnSpc>
              <a:spcBef>
                <a:spcPts val="0"/>
              </a:spcBef>
              <a:spcAft>
                <a:spcPts val="0"/>
              </a:spcAft>
              <a:buClr>
                <a:srgbClr val="FFFFFF"/>
              </a:buClr>
              <a:buSzPts val="2600"/>
              <a:buFont typeface="Arial"/>
              <a:buChar char="•"/>
            </a:pPr>
            <a:r>
              <a:rPr lang="en-US" sz="2600">
                <a:solidFill>
                  <a:srgbClr val="FFFFFF"/>
                </a:solidFill>
              </a:rPr>
              <a:t>Les prestataires de services financiers sont tenus de tenir compte vos préférences en matière  de développement durable et de vous orienter vers des produits qui correspondent à vos priorités ESG</a:t>
            </a:r>
            <a:endParaRPr/>
          </a:p>
        </p:txBody>
      </p:sp>
      <p:sp>
        <p:nvSpPr>
          <p:cNvPr id="226" name="Google Shape;226;p6"/>
          <p:cNvSpPr txBox="1"/>
          <p:nvPr/>
        </p:nvSpPr>
        <p:spPr>
          <a:xfrm>
            <a:off x="12908823" y="4272738"/>
            <a:ext cx="4275600" cy="4882500"/>
          </a:xfrm>
          <a:prstGeom prst="rect">
            <a:avLst/>
          </a:prstGeom>
          <a:noFill/>
          <a:ln>
            <a:noFill/>
          </a:ln>
        </p:spPr>
        <p:txBody>
          <a:bodyPr spcFirstLastPara="1" wrap="square" lIns="0" tIns="0" rIns="0" bIns="0" anchor="t" anchorCtr="0">
            <a:spAutoFit/>
          </a:bodyPr>
          <a:lstStyle/>
          <a:p>
            <a:pPr marL="561344" marR="0" lvl="1" indent="-280671" algn="l" rtl="0">
              <a:lnSpc>
                <a:spcPct val="140000"/>
              </a:lnSpc>
              <a:spcBef>
                <a:spcPts val="0"/>
              </a:spcBef>
              <a:spcAft>
                <a:spcPts val="0"/>
              </a:spcAft>
              <a:buClr>
                <a:srgbClr val="FFFFFF"/>
              </a:buClr>
              <a:buSzPts val="2600"/>
              <a:buFont typeface="Arial"/>
              <a:buChar char="•"/>
            </a:pPr>
            <a:r>
              <a:rPr lang="en-US" sz="2600">
                <a:solidFill>
                  <a:srgbClr val="FFFFFF"/>
                </a:solidFill>
              </a:rPr>
              <a:t>Si vous rencontrez un problème, vous devez déposer une plainte officielle auprès de l'entreprise et, si vous n'êtes pas satisfait de sa réponse, signaler le problème à l'autorité de régulation bancaire</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5308A9776426D41840A8C2CCB15B3F3" ma:contentTypeVersion="18" ma:contentTypeDescription="Create a new document." ma:contentTypeScope="" ma:versionID="484d0e7fe09fe8de3466b246621db11c">
  <xsd:schema xmlns:xsd="http://www.w3.org/2001/XMLSchema" xmlns:xs="http://www.w3.org/2001/XMLSchema" xmlns:p="http://schemas.microsoft.com/office/2006/metadata/properties" xmlns:ns2="fd160c09-1844-45b0-b4f1-cf53e6c3c76a" xmlns:ns3="8e72f4a7-cae9-4e97-b541-2580a12d1989" targetNamespace="http://schemas.microsoft.com/office/2006/metadata/properties" ma:root="true" ma:fieldsID="e2ff8ef15423d4f21e0a799f7012675e" ns2:_="" ns3:_="">
    <xsd:import namespace="fd160c09-1844-45b0-b4f1-cf53e6c3c76a"/>
    <xsd:import namespace="8e72f4a7-cae9-4e97-b541-2580a12d198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160c09-1844-45b0-b4f1-cf53e6c3c7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1fe506b-8ef3-4252-9ac8-4ea0dfba28a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72f4a7-cae9-4e97-b541-2580a12d198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34153eb-2901-4474-b3ae-28ce23b8bb52}" ma:internalName="TaxCatchAll" ma:showField="CatchAllData" ma:web="8e72f4a7-cae9-4e97-b541-2580a12d19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783935-08D2-4CE3-BCA3-DA6810B0D6DA}">
  <ds:schemaRefs>
    <ds:schemaRef ds:uri="http://schemas.microsoft.com/sharepoint/v3/contenttype/forms"/>
  </ds:schemaRefs>
</ds:datastoreItem>
</file>

<file path=customXml/itemProps2.xml><?xml version="1.0" encoding="utf-8"?>
<ds:datastoreItem xmlns:ds="http://schemas.openxmlformats.org/officeDocument/2006/customXml" ds:itemID="{D3550A01-E0A9-4209-9E4E-DDCA10F479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160c09-1844-45b0-b4f1-cf53e6c3c76a"/>
    <ds:schemaRef ds:uri="8e72f4a7-cae9-4e97-b541-2580a12d19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428</Words>
  <Application>Microsoft Office PowerPoint</Application>
  <PresentationFormat>Custom</PresentationFormat>
  <Paragraphs>39</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Mariyan Nikolov</cp:lastModifiedBy>
  <cp:revision>1</cp:revision>
  <dcterms:created xsi:type="dcterms:W3CDTF">2006-08-16T00:00:00Z</dcterms:created>
  <dcterms:modified xsi:type="dcterms:W3CDTF">2024-06-11T11:13:14Z</dcterms:modified>
</cp:coreProperties>
</file>