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0"/>
  </p:notesMasterIdLst>
  <p:sldIdLst>
    <p:sldId id="256" r:id="rId4"/>
    <p:sldId id="257" r:id="rId5"/>
    <p:sldId id="258" r:id="rId6"/>
    <p:sldId id="259" r:id="rId7"/>
    <p:sldId id="260" r:id="rId8"/>
    <p:sldId id="261" r:id="rId9"/>
  </p:sldIdLst>
  <p:sldSz cx="18288000" cy="10287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6+HzYE2AfovWveTRuaQeF7OZE0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85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customschemas.google.com/relationships/presentationmetadata" Target="metadata"/><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6"/>
          <p:cNvSpPr>
            <a:spLocks noGrp="1"/>
          </p:cNvSpPr>
          <p:nvPr>
            <p:ph type="pic" idx="2"/>
          </p:nvPr>
        </p:nvSpPr>
        <p:spPr>
          <a:xfrm>
            <a:off x="1792288" y="612775"/>
            <a:ext cx="5486400" cy="4114800"/>
          </a:xfrm>
          <a:prstGeom prst="rect">
            <a:avLst/>
          </a:prstGeom>
          <a:noFill/>
          <a:ln>
            <a:noFill/>
          </a:ln>
        </p:spPr>
      </p:sp>
      <p:sp>
        <p:nvSpPr>
          <p:cNvPr id="64" name="Google Shape;64;p1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85" name="Google Shape;85;p1"/>
          <p:cNvGrpSpPr/>
          <p:nvPr/>
        </p:nvGrpSpPr>
        <p:grpSpPr>
          <a:xfrm>
            <a:off x="0" y="-199071"/>
            <a:ext cx="18287996" cy="10540481"/>
            <a:chOff x="0" y="-38100"/>
            <a:chExt cx="4816592" cy="2776094"/>
          </a:xfrm>
        </p:grpSpPr>
        <p:sp>
          <p:nvSpPr>
            <p:cNvPr id="86" name="Google Shape;86;p1"/>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87" name="Google Shape;87;p1"/>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88" name="Google Shape;88;p1"/>
          <p:cNvGrpSpPr/>
          <p:nvPr/>
        </p:nvGrpSpPr>
        <p:grpSpPr>
          <a:xfrm>
            <a:off x="0" y="8271245"/>
            <a:ext cx="18287996" cy="3230764"/>
            <a:chOff x="0" y="-38100"/>
            <a:chExt cx="4816592" cy="850900"/>
          </a:xfrm>
        </p:grpSpPr>
        <p:sp>
          <p:nvSpPr>
            <p:cNvPr id="89" name="Google Shape;89;p1"/>
            <p:cNvSpPr/>
            <p:nvPr/>
          </p:nvSpPr>
          <p:spPr>
            <a:xfrm>
              <a:off x="0" y="0"/>
              <a:ext cx="4816592" cy="492798"/>
            </a:xfrm>
            <a:custGeom>
              <a:avLst/>
              <a:gdLst/>
              <a:ahLst/>
              <a:cxnLst/>
              <a:rect l="l" t="t" r="r" b="b"/>
              <a:pathLst>
                <a:path w="4816592" h="492798" extrusionOk="0">
                  <a:moveTo>
                    <a:pt x="0" y="0"/>
                  </a:moveTo>
                  <a:lnTo>
                    <a:pt x="4816592" y="0"/>
                  </a:lnTo>
                  <a:lnTo>
                    <a:pt x="4816592" y="492798"/>
                  </a:lnTo>
                  <a:lnTo>
                    <a:pt x="0" y="492798"/>
                  </a:lnTo>
                  <a:close/>
                </a:path>
              </a:pathLst>
            </a:custGeom>
            <a:solidFill>
              <a:srgbClr val="FFFFFF"/>
            </a:solidFill>
            <a:ln>
              <a:noFill/>
            </a:ln>
          </p:spPr>
          <p:txBody>
            <a:bodyPr/>
            <a:lstStyle/>
            <a:p>
              <a:endParaRPr lang="en-BE"/>
            </a:p>
          </p:txBody>
        </p:sp>
        <p:sp>
          <p:nvSpPr>
            <p:cNvPr id="90" name="Google Shape;90;p1"/>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cxnSp>
        <p:nvCxnSpPr>
          <p:cNvPr id="91" name="Google Shape;91;p1"/>
          <p:cNvCxnSpPr/>
          <p:nvPr/>
        </p:nvCxnSpPr>
        <p:spPr>
          <a:xfrm>
            <a:off x="5735841" y="2221820"/>
            <a:ext cx="6816319" cy="0"/>
          </a:xfrm>
          <a:prstGeom prst="straightConnector1">
            <a:avLst/>
          </a:prstGeom>
          <a:noFill/>
          <a:ln w="171450" cap="flat" cmpd="sng">
            <a:solidFill>
              <a:srgbClr val="FFFFFF"/>
            </a:solidFill>
            <a:prstDash val="solid"/>
            <a:round/>
            <a:headEnd type="none" w="sm" len="sm"/>
            <a:tailEnd type="none" w="sm" len="sm"/>
          </a:ln>
        </p:spPr>
      </p:cxnSp>
      <p:sp>
        <p:nvSpPr>
          <p:cNvPr id="92" name="Google Shape;92;p1"/>
          <p:cNvSpPr txBox="1"/>
          <p:nvPr/>
        </p:nvSpPr>
        <p:spPr>
          <a:xfrm>
            <a:off x="1293293" y="3136585"/>
            <a:ext cx="15701400" cy="1062000"/>
          </a:xfrm>
          <a:prstGeom prst="rect">
            <a:avLst/>
          </a:prstGeom>
          <a:noFill/>
          <a:ln>
            <a:noFill/>
          </a:ln>
        </p:spPr>
        <p:txBody>
          <a:bodyPr spcFirstLastPara="1" wrap="square" lIns="0" tIns="0" rIns="0" bIns="0" anchor="t" anchorCtr="0">
            <a:spAutoFit/>
          </a:bodyPr>
          <a:lstStyle/>
          <a:p>
            <a:pPr marL="0" marR="0" lvl="0" indent="0" algn="ctr" rtl="0">
              <a:lnSpc>
                <a:spcPct val="140005"/>
              </a:lnSpc>
              <a:spcBef>
                <a:spcPts val="0"/>
              </a:spcBef>
              <a:spcAft>
                <a:spcPts val="0"/>
              </a:spcAft>
              <a:buNone/>
            </a:pPr>
            <a:r>
              <a:rPr lang="en-US" sz="6899" b="0" i="0" u="none" strike="noStrike" cap="none">
                <a:solidFill>
                  <a:srgbClr val="FFFFFF"/>
                </a:solidFill>
                <a:latin typeface="Arial"/>
                <a:ea typeface="Arial"/>
                <a:cs typeface="Arial"/>
                <a:sym typeface="Arial"/>
              </a:rPr>
              <a:t>Module 3: </a:t>
            </a:r>
            <a:r>
              <a:rPr lang="en-US" sz="6899">
                <a:solidFill>
                  <a:srgbClr val="FFFFFF"/>
                </a:solidFill>
              </a:rPr>
              <a:t>le point de vue des pros</a:t>
            </a:r>
            <a:endParaRPr/>
          </a:p>
        </p:txBody>
      </p:sp>
      <p:sp>
        <p:nvSpPr>
          <p:cNvPr id="93" name="Google Shape;93;p1"/>
          <p:cNvSpPr txBox="1"/>
          <p:nvPr/>
        </p:nvSpPr>
        <p:spPr>
          <a:xfrm>
            <a:off x="2844224" y="5067300"/>
            <a:ext cx="12599700" cy="1191300"/>
          </a:xfrm>
          <a:prstGeom prst="rect">
            <a:avLst/>
          </a:prstGeom>
          <a:noFill/>
          <a:ln>
            <a:noFill/>
          </a:ln>
        </p:spPr>
        <p:txBody>
          <a:bodyPr spcFirstLastPara="1" wrap="square" lIns="0" tIns="0" rIns="0" bIns="0" anchor="t" anchorCtr="0">
            <a:spAutoFit/>
          </a:bodyPr>
          <a:lstStyle/>
          <a:p>
            <a:pPr marL="0" lvl="0" indent="0" algn="ctr" rtl="0">
              <a:lnSpc>
                <a:spcPct val="115000"/>
              </a:lnSpc>
              <a:spcBef>
                <a:spcPts val="0"/>
              </a:spcBef>
              <a:spcAft>
                <a:spcPts val="800"/>
              </a:spcAft>
              <a:buClr>
                <a:schemeClr val="dk1"/>
              </a:buClr>
              <a:buSzPts val="1100"/>
              <a:buFont typeface="Arial"/>
              <a:buNone/>
            </a:pPr>
            <a:r>
              <a:rPr lang="en-US" sz="3600">
                <a:solidFill>
                  <a:schemeClr val="lt1"/>
                </a:solidFill>
              </a:rPr>
              <a:t>présentation par un professionnel de l’industrie financière des outils disponibles en France en matière de finance durable</a:t>
            </a:r>
            <a:endParaRPr sz="3600">
              <a:solidFill>
                <a:schemeClr val="lt1"/>
              </a:solidFill>
            </a:endParaRPr>
          </a:p>
        </p:txBody>
      </p:sp>
      <p:sp>
        <p:nvSpPr>
          <p:cNvPr id="94" name="Google Shape;94;p1"/>
          <p:cNvSpPr txBox="1"/>
          <p:nvPr/>
        </p:nvSpPr>
        <p:spPr>
          <a:xfrm>
            <a:off x="7118514" y="8415906"/>
            <a:ext cx="4050957" cy="153289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dirty="0">
                <a:solidFill>
                  <a:srgbClr val="000000"/>
                </a:solidFill>
                <a:latin typeface="Arial"/>
                <a:ea typeface="Arial"/>
                <a:cs typeface="Arial"/>
                <a:sym typeface="Arial"/>
              </a:rPr>
              <a:t>©BETTER FINANCE 2023</a:t>
            </a:r>
            <a:endParaRPr dirty="0"/>
          </a:p>
          <a:p>
            <a:pPr marL="0" marR="0" lvl="0" indent="0" algn="ctr" rtl="0">
              <a:lnSpc>
                <a:spcPct val="237950"/>
              </a:lnSpc>
              <a:spcBef>
                <a:spcPts val="0"/>
              </a:spcBef>
              <a:spcAft>
                <a:spcPts val="0"/>
              </a:spcAft>
              <a:buNone/>
            </a:pPr>
            <a:endParaRPr sz="20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101" name="Google Shape;101;p2"/>
          <p:cNvGrpSpPr/>
          <p:nvPr/>
        </p:nvGrpSpPr>
        <p:grpSpPr>
          <a:xfrm>
            <a:off x="0" y="9291850"/>
            <a:ext cx="18287996" cy="3230762"/>
            <a:chOff x="0" y="-38100"/>
            <a:chExt cx="4816592" cy="850900"/>
          </a:xfrm>
        </p:grpSpPr>
        <p:sp>
          <p:nvSpPr>
            <p:cNvPr id="102" name="Google Shape;102;p2"/>
            <p:cNvSpPr/>
            <p:nvPr/>
          </p:nvSpPr>
          <p:spPr>
            <a:xfrm>
              <a:off x="0" y="0"/>
              <a:ext cx="4816592" cy="223997"/>
            </a:xfrm>
            <a:custGeom>
              <a:avLst/>
              <a:gdLst/>
              <a:ahLst/>
              <a:cxnLst/>
              <a:rect l="l" t="t" r="r" b="b"/>
              <a:pathLst>
                <a:path w="4816592" h="223997" extrusionOk="0">
                  <a:moveTo>
                    <a:pt x="0" y="0"/>
                  </a:moveTo>
                  <a:lnTo>
                    <a:pt x="4816592" y="0"/>
                  </a:lnTo>
                  <a:lnTo>
                    <a:pt x="4816592" y="223997"/>
                  </a:lnTo>
                  <a:lnTo>
                    <a:pt x="0" y="223997"/>
                  </a:lnTo>
                  <a:close/>
                </a:path>
              </a:pathLst>
            </a:custGeom>
            <a:solidFill>
              <a:srgbClr val="000000">
                <a:alpha val="22352"/>
              </a:srgbClr>
            </a:solidFill>
            <a:ln>
              <a:noFill/>
            </a:ln>
          </p:spPr>
          <p:txBody>
            <a:bodyPr/>
            <a:lstStyle/>
            <a:p>
              <a:endParaRPr lang="en-BE"/>
            </a:p>
          </p:txBody>
        </p:sp>
        <p:sp>
          <p:nvSpPr>
            <p:cNvPr id="103" name="Google Shape;103;p2"/>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04" name="Google Shape;104;p2"/>
          <p:cNvGrpSpPr/>
          <p:nvPr/>
        </p:nvGrpSpPr>
        <p:grpSpPr>
          <a:xfrm>
            <a:off x="0" y="-144661"/>
            <a:ext cx="18287996" cy="10540481"/>
            <a:chOff x="0" y="-38100"/>
            <a:chExt cx="4816592" cy="2776094"/>
          </a:xfrm>
        </p:grpSpPr>
        <p:sp>
          <p:nvSpPr>
            <p:cNvPr id="105" name="Google Shape;105;p2"/>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106" name="Google Shape;106;p2"/>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107" name="Google Shape;107;p2"/>
          <p:cNvSpPr txBox="1"/>
          <p:nvPr/>
        </p:nvSpPr>
        <p:spPr>
          <a:xfrm>
            <a:off x="14141284" y="9017284"/>
            <a:ext cx="4050900" cy="147150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a:solidFill>
                  <a:srgbClr val="FFFFFF"/>
                </a:solidFill>
                <a:latin typeface="Arial"/>
                <a:ea typeface="Arial"/>
                <a:cs typeface="Arial"/>
                <a:sym typeface="Arial"/>
              </a:rPr>
              <a:t>©BETTER FINANCE F2iC 2023</a:t>
            </a:r>
            <a:endParaRPr/>
          </a:p>
          <a:p>
            <a:pPr marL="0" marR="0" lvl="0" indent="0" algn="ctr" rtl="0">
              <a:lnSpc>
                <a:spcPct val="237950"/>
              </a:lnSpc>
              <a:spcBef>
                <a:spcPts val="0"/>
              </a:spcBef>
              <a:spcAft>
                <a:spcPts val="0"/>
              </a:spcAft>
              <a:buNone/>
            </a:pPr>
            <a:endParaRPr sz="2000" b="0" i="0" u="none" strike="noStrike" cap="none">
              <a:solidFill>
                <a:srgbClr val="FFFFFF"/>
              </a:solidFill>
              <a:latin typeface="Arial"/>
              <a:ea typeface="Arial"/>
              <a:cs typeface="Arial"/>
              <a:sym typeface="Arial"/>
            </a:endParaRPr>
          </a:p>
        </p:txBody>
      </p:sp>
      <p:cxnSp>
        <p:nvCxnSpPr>
          <p:cNvPr id="108" name="Google Shape;108;p2"/>
          <p:cNvCxnSpPr/>
          <p:nvPr/>
        </p:nvCxnSpPr>
        <p:spPr>
          <a:xfrm>
            <a:off x="5735841" y="2221820"/>
            <a:ext cx="6816319" cy="0"/>
          </a:xfrm>
          <a:prstGeom prst="straightConnector1">
            <a:avLst/>
          </a:prstGeom>
          <a:noFill/>
          <a:ln w="171450" cap="flat" cmpd="sng">
            <a:solidFill>
              <a:srgbClr val="FFFFFF"/>
            </a:solidFill>
            <a:prstDash val="solid"/>
            <a:round/>
            <a:headEnd type="none" w="sm" len="sm"/>
            <a:tailEnd type="none" w="sm" len="sm"/>
          </a:ln>
        </p:spPr>
      </p:cxnSp>
      <p:sp>
        <p:nvSpPr>
          <p:cNvPr id="109" name="Google Shape;109;p2"/>
          <p:cNvSpPr txBox="1"/>
          <p:nvPr/>
        </p:nvSpPr>
        <p:spPr>
          <a:xfrm>
            <a:off x="1390493" y="885825"/>
            <a:ext cx="15701400" cy="1062000"/>
          </a:xfrm>
          <a:prstGeom prst="rect">
            <a:avLst/>
          </a:prstGeom>
          <a:noFill/>
          <a:ln>
            <a:noFill/>
          </a:ln>
        </p:spPr>
        <p:txBody>
          <a:bodyPr spcFirstLastPara="1" wrap="square" lIns="0" tIns="0" rIns="0" bIns="0" anchor="t" anchorCtr="0">
            <a:spAutoFit/>
          </a:bodyPr>
          <a:lstStyle/>
          <a:p>
            <a:pPr marL="0" lvl="0" indent="0" algn="ctr" rtl="0">
              <a:lnSpc>
                <a:spcPct val="140005"/>
              </a:lnSpc>
              <a:spcBef>
                <a:spcPts val="0"/>
              </a:spcBef>
              <a:spcAft>
                <a:spcPts val="0"/>
              </a:spcAft>
              <a:buClr>
                <a:schemeClr val="dk1"/>
              </a:buClr>
              <a:buFont typeface="Arial"/>
              <a:buNone/>
            </a:pPr>
            <a:r>
              <a:rPr lang="en-US" sz="6899">
                <a:solidFill>
                  <a:schemeClr val="lt1"/>
                </a:solidFill>
              </a:rPr>
              <a:t>AVERTISSEMENT</a:t>
            </a:r>
            <a:endParaRPr/>
          </a:p>
        </p:txBody>
      </p:sp>
      <p:grpSp>
        <p:nvGrpSpPr>
          <p:cNvPr id="110" name="Google Shape;110;p2"/>
          <p:cNvGrpSpPr/>
          <p:nvPr/>
        </p:nvGrpSpPr>
        <p:grpSpPr>
          <a:xfrm>
            <a:off x="1879715" y="2633627"/>
            <a:ext cx="14528569" cy="6114375"/>
            <a:chOff x="0" y="-38100"/>
            <a:chExt cx="3826454" cy="1610370"/>
          </a:xfrm>
        </p:grpSpPr>
        <p:sp>
          <p:nvSpPr>
            <p:cNvPr id="111" name="Google Shape;111;p2"/>
            <p:cNvSpPr/>
            <p:nvPr/>
          </p:nvSpPr>
          <p:spPr>
            <a:xfrm>
              <a:off x="0" y="0"/>
              <a:ext cx="3826454" cy="1572270"/>
            </a:xfrm>
            <a:custGeom>
              <a:avLst/>
              <a:gdLst/>
              <a:ahLst/>
              <a:cxnLst/>
              <a:rect l="l" t="t" r="r" b="b"/>
              <a:pathLst>
                <a:path w="3826454" h="1572270" extrusionOk="0">
                  <a:moveTo>
                    <a:pt x="0" y="0"/>
                  </a:moveTo>
                  <a:lnTo>
                    <a:pt x="3826454" y="0"/>
                  </a:lnTo>
                  <a:lnTo>
                    <a:pt x="3826454" y="1572270"/>
                  </a:lnTo>
                  <a:lnTo>
                    <a:pt x="0" y="1572270"/>
                  </a:lnTo>
                  <a:close/>
                </a:path>
              </a:pathLst>
            </a:custGeom>
            <a:solidFill>
              <a:srgbClr val="000000">
                <a:alpha val="22352"/>
              </a:srgbClr>
            </a:solidFill>
            <a:ln>
              <a:noFill/>
            </a:ln>
          </p:spPr>
          <p:txBody>
            <a:bodyPr/>
            <a:lstStyle/>
            <a:p>
              <a:endParaRPr lang="en-BE"/>
            </a:p>
          </p:txBody>
        </p:sp>
        <p:sp>
          <p:nvSpPr>
            <p:cNvPr id="112" name="Google Shape;112;p2"/>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113" name="Google Shape;113;p2"/>
          <p:cNvSpPr txBox="1"/>
          <p:nvPr/>
        </p:nvSpPr>
        <p:spPr>
          <a:xfrm>
            <a:off x="2665881" y="2982806"/>
            <a:ext cx="12956100" cy="6222300"/>
          </a:xfrm>
          <a:prstGeom prst="rect">
            <a:avLst/>
          </a:prstGeom>
          <a:noFill/>
          <a:ln>
            <a:noFill/>
          </a:ln>
        </p:spPr>
        <p:txBody>
          <a:bodyPr spcFirstLastPara="1" wrap="square" lIns="0" tIns="0" rIns="0" bIns="0" anchor="t" anchorCtr="0">
            <a:spAutoFit/>
          </a:bodyPr>
          <a:lstStyle/>
          <a:p>
            <a:pPr marL="0" lvl="0" indent="0" algn="ctr" rtl="0">
              <a:lnSpc>
                <a:spcPct val="140000"/>
              </a:lnSpc>
              <a:spcBef>
                <a:spcPts val="0"/>
              </a:spcBef>
              <a:spcAft>
                <a:spcPts val="0"/>
              </a:spcAft>
              <a:buClr>
                <a:schemeClr val="dk1"/>
              </a:buClr>
              <a:buSzPts val="1100"/>
              <a:buFont typeface="Arial"/>
              <a:buNone/>
            </a:pPr>
            <a:r>
              <a:rPr lang="en-US" sz="2675">
                <a:solidFill>
                  <a:schemeClr val="lt1"/>
                </a:solidFill>
              </a:rPr>
              <a:t>Invest for Better Climate EU est une initiative à but non lucratif qui se consacre à l'éducation sans fournir de conseils financiers. Les informations et le matériel fournis dans ce cours sont proposés à des fins d'éducation générale uniquement et ne sont pas destinés à fournir des services de planification financière, juridiques, fiscaux, comptables ou de conseil en investissement. Les stratégies ou les descriptions d'investissements ne constituent pas une recommandation. Vous devez toujours effectuer vos propres recherches et/ou consulter des professionnels avant de prendre des décisions d'investissement. Vous devez également vous assurer que vous comprenez toutes les implications fiscales potentielles avant de vendre des investissements existants.</a:t>
            </a:r>
            <a:endParaRPr sz="1100"/>
          </a:p>
          <a:p>
            <a:pPr marL="0" marR="0" lvl="0" indent="0" algn="ctr" rtl="0">
              <a:lnSpc>
                <a:spcPct val="140000"/>
              </a:lnSpc>
              <a:spcBef>
                <a:spcPts val="0"/>
              </a:spcBef>
              <a:spcAft>
                <a:spcPts val="0"/>
              </a:spcAft>
              <a:buNone/>
            </a:pPr>
            <a:endParaRPr sz="2975" b="0" i="0" u="none" strike="noStrike" cap="none">
              <a:solidFill>
                <a:srgbClr val="FFFF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3"/>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119" name="Google Shape;119;p3"/>
          <p:cNvGrpSpPr/>
          <p:nvPr/>
        </p:nvGrpSpPr>
        <p:grpSpPr>
          <a:xfrm>
            <a:off x="0" y="-357759"/>
            <a:ext cx="18287996" cy="10540481"/>
            <a:chOff x="0" y="-38100"/>
            <a:chExt cx="4816592" cy="2776094"/>
          </a:xfrm>
        </p:grpSpPr>
        <p:sp>
          <p:nvSpPr>
            <p:cNvPr id="120" name="Google Shape;120;p3"/>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121" name="Google Shape;121;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22" name="Google Shape;122;p3"/>
          <p:cNvGrpSpPr/>
          <p:nvPr/>
        </p:nvGrpSpPr>
        <p:grpSpPr>
          <a:xfrm>
            <a:off x="0" y="9291850"/>
            <a:ext cx="18287996" cy="3230762"/>
            <a:chOff x="0" y="-38100"/>
            <a:chExt cx="4816592" cy="850900"/>
          </a:xfrm>
        </p:grpSpPr>
        <p:sp>
          <p:nvSpPr>
            <p:cNvPr id="123" name="Google Shape;123;p3"/>
            <p:cNvSpPr/>
            <p:nvPr/>
          </p:nvSpPr>
          <p:spPr>
            <a:xfrm>
              <a:off x="0" y="0"/>
              <a:ext cx="4816592" cy="223997"/>
            </a:xfrm>
            <a:custGeom>
              <a:avLst/>
              <a:gdLst/>
              <a:ahLst/>
              <a:cxnLst/>
              <a:rect l="l" t="t" r="r" b="b"/>
              <a:pathLst>
                <a:path w="4816592" h="223997" extrusionOk="0">
                  <a:moveTo>
                    <a:pt x="0" y="0"/>
                  </a:moveTo>
                  <a:lnTo>
                    <a:pt x="4816592" y="0"/>
                  </a:lnTo>
                  <a:lnTo>
                    <a:pt x="4816592" y="223997"/>
                  </a:lnTo>
                  <a:lnTo>
                    <a:pt x="0" y="223997"/>
                  </a:lnTo>
                  <a:close/>
                </a:path>
              </a:pathLst>
            </a:custGeom>
            <a:solidFill>
              <a:srgbClr val="000000">
                <a:alpha val="22352"/>
              </a:srgbClr>
            </a:solidFill>
            <a:ln>
              <a:noFill/>
            </a:ln>
          </p:spPr>
          <p:txBody>
            <a:bodyPr/>
            <a:lstStyle/>
            <a:p>
              <a:endParaRPr lang="en-BE"/>
            </a:p>
          </p:txBody>
        </p:sp>
        <p:sp>
          <p:nvSpPr>
            <p:cNvPr id="124" name="Google Shape;124;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25" name="Google Shape;125;p3"/>
          <p:cNvGrpSpPr/>
          <p:nvPr/>
        </p:nvGrpSpPr>
        <p:grpSpPr>
          <a:xfrm>
            <a:off x="3785525" y="6005425"/>
            <a:ext cx="13783381" cy="3230782"/>
            <a:chOff x="0" y="-38100"/>
            <a:chExt cx="3381346" cy="850900"/>
          </a:xfrm>
        </p:grpSpPr>
        <p:sp>
          <p:nvSpPr>
            <p:cNvPr id="126" name="Google Shape;126;p3"/>
            <p:cNvSpPr/>
            <p:nvPr/>
          </p:nvSpPr>
          <p:spPr>
            <a:xfrm>
              <a:off x="0" y="0"/>
              <a:ext cx="3381346" cy="347731"/>
            </a:xfrm>
            <a:custGeom>
              <a:avLst/>
              <a:gdLst/>
              <a:ahLst/>
              <a:cxnLst/>
              <a:rect l="l" t="t" r="r" b="b"/>
              <a:pathLst>
                <a:path w="3381346" h="347731" extrusionOk="0">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cxnSp>
        <p:nvCxnSpPr>
          <p:cNvPr id="128" name="Google Shape;128;p3"/>
          <p:cNvCxnSpPr/>
          <p:nvPr/>
        </p:nvCxnSpPr>
        <p:spPr>
          <a:xfrm>
            <a:off x="5735841" y="2221820"/>
            <a:ext cx="6816319" cy="0"/>
          </a:xfrm>
          <a:prstGeom prst="straightConnector1">
            <a:avLst/>
          </a:prstGeom>
          <a:noFill/>
          <a:ln w="171450" cap="flat" cmpd="sng">
            <a:solidFill>
              <a:srgbClr val="FFFFFF"/>
            </a:solidFill>
            <a:prstDash val="solid"/>
            <a:round/>
            <a:headEnd type="none" w="sm" len="sm"/>
            <a:tailEnd type="none" w="sm" len="sm"/>
          </a:ln>
        </p:spPr>
      </p:cxnSp>
      <p:grpSp>
        <p:nvGrpSpPr>
          <p:cNvPr id="129" name="Google Shape;129;p3"/>
          <p:cNvGrpSpPr/>
          <p:nvPr/>
        </p:nvGrpSpPr>
        <p:grpSpPr>
          <a:xfrm>
            <a:off x="3785524" y="4393100"/>
            <a:ext cx="13797920" cy="3230782"/>
            <a:chOff x="0" y="-38100"/>
            <a:chExt cx="3381346" cy="850900"/>
          </a:xfrm>
        </p:grpSpPr>
        <p:sp>
          <p:nvSpPr>
            <p:cNvPr id="130" name="Google Shape;130;p3"/>
            <p:cNvSpPr/>
            <p:nvPr/>
          </p:nvSpPr>
          <p:spPr>
            <a:xfrm>
              <a:off x="0" y="0"/>
              <a:ext cx="3381346" cy="347731"/>
            </a:xfrm>
            <a:custGeom>
              <a:avLst/>
              <a:gdLst/>
              <a:ahLst/>
              <a:cxnLst/>
              <a:rect l="l" t="t" r="r" b="b"/>
              <a:pathLst>
                <a:path w="3381346" h="347731" extrusionOk="0">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32" name="Google Shape;132;p3"/>
          <p:cNvGrpSpPr/>
          <p:nvPr/>
        </p:nvGrpSpPr>
        <p:grpSpPr>
          <a:xfrm>
            <a:off x="3770925" y="2840975"/>
            <a:ext cx="13797920" cy="3230782"/>
            <a:chOff x="0" y="-38100"/>
            <a:chExt cx="3381346" cy="850900"/>
          </a:xfrm>
        </p:grpSpPr>
        <p:sp>
          <p:nvSpPr>
            <p:cNvPr id="133" name="Google Shape;133;p3"/>
            <p:cNvSpPr/>
            <p:nvPr/>
          </p:nvSpPr>
          <p:spPr>
            <a:xfrm>
              <a:off x="0" y="0"/>
              <a:ext cx="3381346" cy="347731"/>
            </a:xfrm>
            <a:custGeom>
              <a:avLst/>
              <a:gdLst/>
              <a:ahLst/>
              <a:cxnLst/>
              <a:rect l="l" t="t" r="r" b="b"/>
              <a:pathLst>
                <a:path w="3381346" h="347731" extrusionOk="0">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135" name="Google Shape;135;p3"/>
          <p:cNvSpPr/>
          <p:nvPr/>
        </p:nvSpPr>
        <p:spPr>
          <a:xfrm>
            <a:off x="1576796" y="2971578"/>
            <a:ext cx="1268530" cy="1470760"/>
          </a:xfrm>
          <a:custGeom>
            <a:avLst/>
            <a:gdLst/>
            <a:ahLst/>
            <a:cxnLst/>
            <a:rect l="l" t="t" r="r" b="b"/>
            <a:pathLst>
              <a:path w="1268530" h="1470760" extrusionOk="0">
                <a:moveTo>
                  <a:pt x="0" y="0"/>
                </a:moveTo>
                <a:lnTo>
                  <a:pt x="1268530" y="0"/>
                </a:lnTo>
                <a:lnTo>
                  <a:pt x="1268530" y="1470760"/>
                </a:lnTo>
                <a:lnTo>
                  <a:pt x="0" y="1470760"/>
                </a:lnTo>
                <a:lnTo>
                  <a:pt x="0" y="0"/>
                </a:lnTo>
                <a:close/>
              </a:path>
            </a:pathLst>
          </a:custGeom>
          <a:blipFill rotWithShape="1">
            <a:blip r:embed="rId4">
              <a:alphaModFix/>
            </a:blip>
            <a:stretch>
              <a:fillRect/>
            </a:stretch>
          </a:blipFill>
          <a:ln>
            <a:noFill/>
          </a:ln>
        </p:spPr>
        <p:txBody>
          <a:bodyPr/>
          <a:lstStyle/>
          <a:p>
            <a:endParaRPr lang="en-BE"/>
          </a:p>
        </p:txBody>
      </p:sp>
      <p:sp>
        <p:nvSpPr>
          <p:cNvPr id="136" name="Google Shape;136;p3"/>
          <p:cNvSpPr txBox="1"/>
          <p:nvPr/>
        </p:nvSpPr>
        <p:spPr>
          <a:xfrm>
            <a:off x="4293328" y="6479283"/>
            <a:ext cx="12220500" cy="1124700"/>
          </a:xfrm>
          <a:prstGeom prst="rect">
            <a:avLst/>
          </a:prstGeom>
          <a:noFill/>
          <a:ln>
            <a:noFill/>
          </a:ln>
        </p:spPr>
        <p:txBody>
          <a:bodyPr spcFirstLastPara="1" wrap="square" lIns="0" tIns="0" rIns="0" bIns="0" anchor="t" anchorCtr="0">
            <a:spAutoFit/>
          </a:bodyPr>
          <a:lstStyle/>
          <a:p>
            <a:pPr marL="0" marR="0" lvl="0" indent="0" algn="just" rtl="0">
              <a:lnSpc>
                <a:spcPct val="140013"/>
              </a:lnSpc>
              <a:spcBef>
                <a:spcPts val="0"/>
              </a:spcBef>
              <a:spcAft>
                <a:spcPts val="0"/>
              </a:spcAft>
              <a:buNone/>
            </a:pPr>
            <a:r>
              <a:rPr lang="en-US" sz="3044">
                <a:solidFill>
                  <a:srgbClr val="FFFFFF"/>
                </a:solidFill>
              </a:rPr>
              <a:t>Communiquez vos préférences par écrit afin de provoquer une action</a:t>
            </a:r>
            <a:endParaRPr/>
          </a:p>
          <a:p>
            <a:pPr marL="0" marR="0" lvl="0" indent="0" algn="just" rtl="0">
              <a:lnSpc>
                <a:spcPct val="124178"/>
              </a:lnSpc>
              <a:spcBef>
                <a:spcPts val="0"/>
              </a:spcBef>
              <a:spcAft>
                <a:spcPts val="0"/>
              </a:spcAft>
              <a:buNone/>
            </a:pPr>
            <a:endParaRPr sz="3044" b="0" i="0" u="none" strike="noStrike" cap="none">
              <a:solidFill>
                <a:srgbClr val="FFFFFF"/>
              </a:solidFill>
              <a:latin typeface="Arial"/>
              <a:ea typeface="Arial"/>
              <a:cs typeface="Arial"/>
              <a:sym typeface="Arial"/>
            </a:endParaRPr>
          </a:p>
        </p:txBody>
      </p:sp>
      <p:grpSp>
        <p:nvGrpSpPr>
          <p:cNvPr id="137" name="Google Shape;137;p3"/>
          <p:cNvGrpSpPr/>
          <p:nvPr/>
        </p:nvGrpSpPr>
        <p:grpSpPr>
          <a:xfrm>
            <a:off x="3785525" y="7554325"/>
            <a:ext cx="13797920" cy="3230782"/>
            <a:chOff x="0" y="-38100"/>
            <a:chExt cx="3381346" cy="850900"/>
          </a:xfrm>
        </p:grpSpPr>
        <p:sp>
          <p:nvSpPr>
            <p:cNvPr id="138" name="Google Shape;138;p3"/>
            <p:cNvSpPr/>
            <p:nvPr/>
          </p:nvSpPr>
          <p:spPr>
            <a:xfrm>
              <a:off x="0" y="0"/>
              <a:ext cx="3381346" cy="347731"/>
            </a:xfrm>
            <a:custGeom>
              <a:avLst/>
              <a:gdLst/>
              <a:ahLst/>
              <a:cxnLst/>
              <a:rect l="l" t="t" r="r" b="b"/>
              <a:pathLst>
                <a:path w="3381346" h="347731" extrusionOk="0">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140" name="Google Shape;140;p3"/>
          <p:cNvSpPr/>
          <p:nvPr/>
        </p:nvSpPr>
        <p:spPr>
          <a:xfrm>
            <a:off x="1525035" y="4537764"/>
            <a:ext cx="1320291" cy="1320291"/>
          </a:xfrm>
          <a:custGeom>
            <a:avLst/>
            <a:gdLst/>
            <a:ahLst/>
            <a:cxnLst/>
            <a:rect l="l" t="t" r="r" b="b"/>
            <a:pathLst>
              <a:path w="1320291" h="1320291" extrusionOk="0">
                <a:moveTo>
                  <a:pt x="0" y="0"/>
                </a:moveTo>
                <a:lnTo>
                  <a:pt x="1320291" y="0"/>
                </a:lnTo>
                <a:lnTo>
                  <a:pt x="1320291" y="1320291"/>
                </a:lnTo>
                <a:lnTo>
                  <a:pt x="0" y="1320291"/>
                </a:lnTo>
                <a:lnTo>
                  <a:pt x="0" y="0"/>
                </a:lnTo>
                <a:close/>
              </a:path>
            </a:pathLst>
          </a:custGeom>
          <a:blipFill rotWithShape="1">
            <a:blip r:embed="rId5">
              <a:alphaModFix/>
            </a:blip>
            <a:stretch>
              <a:fillRect/>
            </a:stretch>
          </a:blipFill>
          <a:ln>
            <a:noFill/>
          </a:ln>
        </p:spPr>
        <p:txBody>
          <a:bodyPr/>
          <a:lstStyle/>
          <a:p>
            <a:endParaRPr lang="en-BE"/>
          </a:p>
        </p:txBody>
      </p:sp>
      <p:sp>
        <p:nvSpPr>
          <p:cNvPr id="141" name="Google Shape;141;p3"/>
          <p:cNvSpPr/>
          <p:nvPr/>
        </p:nvSpPr>
        <p:spPr>
          <a:xfrm>
            <a:off x="1749188" y="6150098"/>
            <a:ext cx="1096138" cy="1114245"/>
          </a:xfrm>
          <a:custGeom>
            <a:avLst/>
            <a:gdLst/>
            <a:ahLst/>
            <a:cxnLst/>
            <a:rect l="l" t="t" r="r" b="b"/>
            <a:pathLst>
              <a:path w="1096138" h="1114245" extrusionOk="0">
                <a:moveTo>
                  <a:pt x="0" y="0"/>
                </a:moveTo>
                <a:lnTo>
                  <a:pt x="1096138" y="0"/>
                </a:lnTo>
                <a:lnTo>
                  <a:pt x="1096138" y="1114244"/>
                </a:lnTo>
                <a:lnTo>
                  <a:pt x="0" y="1114244"/>
                </a:lnTo>
                <a:lnTo>
                  <a:pt x="0" y="0"/>
                </a:lnTo>
                <a:close/>
              </a:path>
            </a:pathLst>
          </a:custGeom>
          <a:blipFill rotWithShape="1">
            <a:blip r:embed="rId6">
              <a:alphaModFix/>
            </a:blip>
            <a:stretch>
              <a:fillRect/>
            </a:stretch>
          </a:blipFill>
          <a:ln>
            <a:noFill/>
          </a:ln>
        </p:spPr>
        <p:txBody>
          <a:bodyPr/>
          <a:lstStyle/>
          <a:p>
            <a:endParaRPr lang="en-BE"/>
          </a:p>
        </p:txBody>
      </p:sp>
      <p:sp>
        <p:nvSpPr>
          <p:cNvPr id="142" name="Google Shape;142;p3"/>
          <p:cNvSpPr/>
          <p:nvPr/>
        </p:nvSpPr>
        <p:spPr>
          <a:xfrm>
            <a:off x="1749188" y="7698989"/>
            <a:ext cx="1198943" cy="1121012"/>
          </a:xfrm>
          <a:custGeom>
            <a:avLst/>
            <a:gdLst/>
            <a:ahLst/>
            <a:cxnLst/>
            <a:rect l="l" t="t" r="r" b="b"/>
            <a:pathLst>
              <a:path w="1198943" h="1121012" extrusionOk="0">
                <a:moveTo>
                  <a:pt x="0" y="0"/>
                </a:moveTo>
                <a:lnTo>
                  <a:pt x="1198943" y="0"/>
                </a:lnTo>
                <a:lnTo>
                  <a:pt x="1198943" y="1121012"/>
                </a:lnTo>
                <a:lnTo>
                  <a:pt x="0" y="1121012"/>
                </a:lnTo>
                <a:lnTo>
                  <a:pt x="0" y="0"/>
                </a:lnTo>
                <a:close/>
              </a:path>
            </a:pathLst>
          </a:custGeom>
          <a:blipFill rotWithShape="1">
            <a:blip r:embed="rId7">
              <a:alphaModFix/>
            </a:blip>
            <a:stretch>
              <a:fillRect/>
            </a:stretch>
          </a:blipFill>
          <a:ln>
            <a:noFill/>
          </a:ln>
        </p:spPr>
        <p:txBody>
          <a:bodyPr/>
          <a:lstStyle/>
          <a:p>
            <a:endParaRPr lang="en-BE"/>
          </a:p>
        </p:txBody>
      </p:sp>
      <p:sp>
        <p:nvSpPr>
          <p:cNvPr id="143" name="Google Shape;143;p3"/>
          <p:cNvSpPr txBox="1"/>
          <p:nvPr/>
        </p:nvSpPr>
        <p:spPr>
          <a:xfrm>
            <a:off x="14675859" y="8988384"/>
            <a:ext cx="4050957" cy="153289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a:solidFill>
                  <a:srgbClr val="FFFFFF"/>
                </a:solidFill>
                <a:latin typeface="Arial"/>
                <a:ea typeface="Arial"/>
                <a:cs typeface="Arial"/>
                <a:sym typeface="Arial"/>
              </a:rPr>
              <a:t>©BETTER FINANCE 2023</a:t>
            </a:r>
            <a:endParaRPr/>
          </a:p>
          <a:p>
            <a:pPr marL="0" marR="0" lvl="0" indent="0" algn="ctr" rtl="0">
              <a:lnSpc>
                <a:spcPct val="237950"/>
              </a:lnSpc>
              <a:spcBef>
                <a:spcPts val="0"/>
              </a:spcBef>
              <a:spcAft>
                <a:spcPts val="0"/>
              </a:spcAft>
              <a:buNone/>
            </a:pPr>
            <a:endParaRPr sz="2000" b="0" i="0" u="none" strike="noStrike" cap="none">
              <a:solidFill>
                <a:srgbClr val="FFFFFF"/>
              </a:solidFill>
              <a:latin typeface="Arial"/>
              <a:ea typeface="Arial"/>
              <a:cs typeface="Arial"/>
              <a:sym typeface="Arial"/>
            </a:endParaRPr>
          </a:p>
        </p:txBody>
      </p:sp>
      <p:sp>
        <p:nvSpPr>
          <p:cNvPr id="144" name="Google Shape;144;p3"/>
          <p:cNvSpPr txBox="1"/>
          <p:nvPr/>
        </p:nvSpPr>
        <p:spPr>
          <a:xfrm>
            <a:off x="1390493" y="885825"/>
            <a:ext cx="15701400" cy="1062000"/>
          </a:xfrm>
          <a:prstGeom prst="rect">
            <a:avLst/>
          </a:prstGeom>
          <a:noFill/>
          <a:ln>
            <a:noFill/>
          </a:ln>
        </p:spPr>
        <p:txBody>
          <a:bodyPr spcFirstLastPara="1" wrap="square" lIns="0" tIns="0" rIns="0" bIns="0" anchor="t" anchorCtr="0">
            <a:spAutoFit/>
          </a:bodyPr>
          <a:lstStyle/>
          <a:p>
            <a:pPr marL="0" lvl="0" indent="0" algn="ctr" rtl="0">
              <a:lnSpc>
                <a:spcPct val="140005"/>
              </a:lnSpc>
              <a:spcBef>
                <a:spcPts val="0"/>
              </a:spcBef>
              <a:spcAft>
                <a:spcPts val="0"/>
              </a:spcAft>
              <a:buClr>
                <a:schemeClr val="dk1"/>
              </a:buClr>
              <a:buFont typeface="Arial"/>
              <a:buNone/>
            </a:pPr>
            <a:r>
              <a:rPr lang="en-US" sz="6899">
                <a:solidFill>
                  <a:schemeClr val="lt1"/>
                </a:solidFill>
              </a:rPr>
              <a:t>Objectifs d'apprentissage</a:t>
            </a:r>
            <a:endParaRPr/>
          </a:p>
        </p:txBody>
      </p:sp>
      <p:sp>
        <p:nvSpPr>
          <p:cNvPr id="145" name="Google Shape;145;p3"/>
          <p:cNvSpPr txBox="1"/>
          <p:nvPr/>
        </p:nvSpPr>
        <p:spPr>
          <a:xfrm>
            <a:off x="4293325" y="3102100"/>
            <a:ext cx="12758700" cy="1780500"/>
          </a:xfrm>
          <a:prstGeom prst="rect">
            <a:avLst/>
          </a:prstGeom>
          <a:noFill/>
          <a:ln>
            <a:noFill/>
          </a:ln>
        </p:spPr>
        <p:txBody>
          <a:bodyPr spcFirstLastPara="1" wrap="square" lIns="0" tIns="0" rIns="0" bIns="0" anchor="t" anchorCtr="0">
            <a:spAutoFit/>
          </a:bodyPr>
          <a:lstStyle/>
          <a:p>
            <a:pPr marL="0" marR="0" lvl="0" indent="0" algn="just" rtl="0">
              <a:lnSpc>
                <a:spcPct val="140013"/>
              </a:lnSpc>
              <a:spcBef>
                <a:spcPts val="0"/>
              </a:spcBef>
              <a:spcAft>
                <a:spcPts val="0"/>
              </a:spcAft>
              <a:buNone/>
            </a:pPr>
            <a:r>
              <a:rPr lang="en-US" sz="3044">
                <a:solidFill>
                  <a:srgbClr val="FFFFFF"/>
                </a:solidFill>
              </a:rPr>
              <a:t>La réglementation européenne oblige le secteur financier à tenir  compte de vos préférences personnelles en matière de développement durable</a:t>
            </a:r>
            <a:endParaRPr/>
          </a:p>
          <a:p>
            <a:pPr marL="0" marR="0" lvl="0" indent="0" algn="just" rtl="0">
              <a:lnSpc>
                <a:spcPct val="124178"/>
              </a:lnSpc>
              <a:spcBef>
                <a:spcPts val="0"/>
              </a:spcBef>
              <a:spcAft>
                <a:spcPts val="0"/>
              </a:spcAft>
              <a:buNone/>
            </a:pPr>
            <a:endParaRPr sz="3044" b="0" i="0" u="none" strike="noStrike" cap="none">
              <a:solidFill>
                <a:srgbClr val="FFFFFF"/>
              </a:solidFill>
              <a:latin typeface="Arial"/>
              <a:ea typeface="Arial"/>
              <a:cs typeface="Arial"/>
              <a:sym typeface="Arial"/>
            </a:endParaRPr>
          </a:p>
        </p:txBody>
      </p:sp>
      <p:sp>
        <p:nvSpPr>
          <p:cNvPr id="146" name="Google Shape;146;p3"/>
          <p:cNvSpPr txBox="1"/>
          <p:nvPr/>
        </p:nvSpPr>
        <p:spPr>
          <a:xfrm>
            <a:off x="4293325" y="4557400"/>
            <a:ext cx="12838500" cy="1780500"/>
          </a:xfrm>
          <a:prstGeom prst="rect">
            <a:avLst/>
          </a:prstGeom>
          <a:noFill/>
          <a:ln>
            <a:noFill/>
          </a:ln>
        </p:spPr>
        <p:txBody>
          <a:bodyPr spcFirstLastPara="1" wrap="square" lIns="0" tIns="0" rIns="0" bIns="0" anchor="t" anchorCtr="0">
            <a:spAutoFit/>
          </a:bodyPr>
          <a:lstStyle/>
          <a:p>
            <a:pPr marL="0" marR="0" lvl="0" indent="0" algn="just" rtl="0">
              <a:lnSpc>
                <a:spcPct val="140013"/>
              </a:lnSpc>
              <a:spcBef>
                <a:spcPts val="0"/>
              </a:spcBef>
              <a:spcAft>
                <a:spcPts val="0"/>
              </a:spcAft>
              <a:buNone/>
            </a:pPr>
            <a:r>
              <a:rPr lang="en-US" sz="3044">
                <a:solidFill>
                  <a:srgbClr val="FFFFFF"/>
                </a:solidFill>
              </a:rPr>
              <a:t>Les préférences en matière de développement durable sont personnelles et il est utile d’y réfléchir à l’avance</a:t>
            </a:r>
            <a:endParaRPr/>
          </a:p>
          <a:p>
            <a:pPr marL="0" marR="0" lvl="0" indent="0" algn="just" rtl="0">
              <a:lnSpc>
                <a:spcPct val="124178"/>
              </a:lnSpc>
              <a:spcBef>
                <a:spcPts val="0"/>
              </a:spcBef>
              <a:spcAft>
                <a:spcPts val="0"/>
              </a:spcAft>
              <a:buNone/>
            </a:pPr>
            <a:endParaRPr sz="3044" b="0" i="0" u="none" strike="noStrike" cap="none">
              <a:solidFill>
                <a:srgbClr val="FFFFFF"/>
              </a:solidFill>
              <a:latin typeface="Arial"/>
              <a:ea typeface="Arial"/>
              <a:cs typeface="Arial"/>
              <a:sym typeface="Arial"/>
            </a:endParaRPr>
          </a:p>
        </p:txBody>
      </p:sp>
      <p:sp>
        <p:nvSpPr>
          <p:cNvPr id="147" name="Google Shape;147;p3"/>
          <p:cNvSpPr txBox="1"/>
          <p:nvPr/>
        </p:nvSpPr>
        <p:spPr>
          <a:xfrm>
            <a:off x="4293328" y="8048581"/>
            <a:ext cx="12220500" cy="1124700"/>
          </a:xfrm>
          <a:prstGeom prst="rect">
            <a:avLst/>
          </a:prstGeom>
          <a:noFill/>
          <a:ln>
            <a:noFill/>
          </a:ln>
        </p:spPr>
        <p:txBody>
          <a:bodyPr spcFirstLastPara="1" wrap="square" lIns="0" tIns="0" rIns="0" bIns="0" anchor="t" anchorCtr="0">
            <a:spAutoFit/>
          </a:bodyPr>
          <a:lstStyle/>
          <a:p>
            <a:pPr marL="0" marR="0" lvl="0" indent="0" algn="just" rtl="0">
              <a:lnSpc>
                <a:spcPct val="140013"/>
              </a:lnSpc>
              <a:spcBef>
                <a:spcPts val="0"/>
              </a:spcBef>
              <a:spcAft>
                <a:spcPts val="0"/>
              </a:spcAft>
              <a:buNone/>
            </a:pPr>
            <a:r>
              <a:rPr lang="en-US" sz="3044">
                <a:solidFill>
                  <a:srgbClr val="FFFFFF"/>
                </a:solidFill>
              </a:rPr>
              <a:t>Les conseils médiocres ou incorrects doivent être signalés à l’AMF</a:t>
            </a:r>
            <a:endParaRPr/>
          </a:p>
          <a:p>
            <a:pPr marL="0" marR="0" lvl="0" indent="0" algn="just" rtl="0">
              <a:lnSpc>
                <a:spcPct val="124178"/>
              </a:lnSpc>
              <a:spcBef>
                <a:spcPts val="0"/>
              </a:spcBef>
              <a:spcAft>
                <a:spcPts val="0"/>
              </a:spcAft>
              <a:buNone/>
            </a:pPr>
            <a:endParaRPr sz="3044" b="0" i="0" u="none" strike="noStrike" cap="none">
              <a:solidFill>
                <a:srgbClr val="FFFFFF"/>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152" name="Google Shape;152;p4"/>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153" name="Google Shape;153;p4"/>
          <p:cNvGrpSpPr/>
          <p:nvPr/>
        </p:nvGrpSpPr>
        <p:grpSpPr>
          <a:xfrm>
            <a:off x="0" y="-144661"/>
            <a:ext cx="18287996" cy="10540481"/>
            <a:chOff x="0" y="-38100"/>
            <a:chExt cx="4816592" cy="2776094"/>
          </a:xfrm>
        </p:grpSpPr>
        <p:sp>
          <p:nvSpPr>
            <p:cNvPr id="154" name="Google Shape;154;p4"/>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155" name="Google Shape;155;p4"/>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56" name="Google Shape;156;p4"/>
          <p:cNvGrpSpPr/>
          <p:nvPr/>
        </p:nvGrpSpPr>
        <p:grpSpPr>
          <a:xfrm>
            <a:off x="2327950" y="5927473"/>
            <a:ext cx="13495628" cy="3507665"/>
            <a:chOff x="0" y="-38100"/>
            <a:chExt cx="3381346" cy="850900"/>
          </a:xfrm>
        </p:grpSpPr>
        <p:sp>
          <p:nvSpPr>
            <p:cNvPr id="157" name="Google Shape;157;p4"/>
            <p:cNvSpPr/>
            <p:nvPr/>
          </p:nvSpPr>
          <p:spPr>
            <a:xfrm>
              <a:off x="0" y="0"/>
              <a:ext cx="3381346" cy="524143"/>
            </a:xfrm>
            <a:custGeom>
              <a:avLst/>
              <a:gdLst/>
              <a:ahLst/>
              <a:cxnLst/>
              <a:rect l="l" t="t" r="r" b="b"/>
              <a:pathLst>
                <a:path w="3381346" h="524143" extrusionOk="0">
                  <a:moveTo>
                    <a:pt x="30754" y="0"/>
                  </a:moveTo>
                  <a:lnTo>
                    <a:pt x="3350592" y="0"/>
                  </a:lnTo>
                  <a:cubicBezTo>
                    <a:pt x="3358748" y="0"/>
                    <a:pt x="3366571" y="3240"/>
                    <a:pt x="3372338" y="9008"/>
                  </a:cubicBezTo>
                  <a:cubicBezTo>
                    <a:pt x="3378106" y="14775"/>
                    <a:pt x="3381346" y="22598"/>
                    <a:pt x="3381346" y="30754"/>
                  </a:cubicBezTo>
                  <a:lnTo>
                    <a:pt x="3381346" y="493389"/>
                  </a:lnTo>
                  <a:cubicBezTo>
                    <a:pt x="3381346" y="510374"/>
                    <a:pt x="3367577" y="524143"/>
                    <a:pt x="3350592" y="524143"/>
                  </a:cubicBezTo>
                  <a:lnTo>
                    <a:pt x="30754" y="524143"/>
                  </a:lnTo>
                  <a:cubicBezTo>
                    <a:pt x="22598" y="524143"/>
                    <a:pt x="14775" y="520903"/>
                    <a:pt x="9008" y="515135"/>
                  </a:cubicBezTo>
                  <a:cubicBezTo>
                    <a:pt x="3240" y="509368"/>
                    <a:pt x="0" y="501546"/>
                    <a:pt x="0" y="493389"/>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59" name="Google Shape;159;p4"/>
          <p:cNvGrpSpPr/>
          <p:nvPr/>
        </p:nvGrpSpPr>
        <p:grpSpPr>
          <a:xfrm>
            <a:off x="2327950" y="2993951"/>
            <a:ext cx="13574414" cy="4414554"/>
            <a:chOff x="0" y="-38100"/>
            <a:chExt cx="3381346" cy="850900"/>
          </a:xfrm>
        </p:grpSpPr>
        <p:sp>
          <p:nvSpPr>
            <p:cNvPr id="160" name="Google Shape;160;p4"/>
            <p:cNvSpPr/>
            <p:nvPr/>
          </p:nvSpPr>
          <p:spPr>
            <a:xfrm>
              <a:off x="0" y="0"/>
              <a:ext cx="3381346" cy="440283"/>
            </a:xfrm>
            <a:custGeom>
              <a:avLst/>
              <a:gdLst/>
              <a:ahLst/>
              <a:cxnLst/>
              <a:rect l="l" t="t" r="r" b="b"/>
              <a:pathLst>
                <a:path w="3381346" h="440283" extrusionOk="0">
                  <a:moveTo>
                    <a:pt x="30754" y="0"/>
                  </a:moveTo>
                  <a:lnTo>
                    <a:pt x="3350592" y="0"/>
                  </a:lnTo>
                  <a:cubicBezTo>
                    <a:pt x="3358748" y="0"/>
                    <a:pt x="3366571" y="3240"/>
                    <a:pt x="3372338" y="9008"/>
                  </a:cubicBezTo>
                  <a:cubicBezTo>
                    <a:pt x="3378106" y="14775"/>
                    <a:pt x="3381346" y="22598"/>
                    <a:pt x="3381346" y="30754"/>
                  </a:cubicBezTo>
                  <a:lnTo>
                    <a:pt x="3381346" y="409529"/>
                  </a:lnTo>
                  <a:cubicBezTo>
                    <a:pt x="3381346" y="417685"/>
                    <a:pt x="3378106" y="425508"/>
                    <a:pt x="3372338" y="431275"/>
                  </a:cubicBezTo>
                  <a:cubicBezTo>
                    <a:pt x="3366571" y="437043"/>
                    <a:pt x="3358748" y="440283"/>
                    <a:pt x="3350592" y="440283"/>
                  </a:cubicBezTo>
                  <a:lnTo>
                    <a:pt x="30754" y="440283"/>
                  </a:lnTo>
                  <a:cubicBezTo>
                    <a:pt x="13769" y="440283"/>
                    <a:pt x="0" y="426514"/>
                    <a:pt x="0" y="409529"/>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62" name="Google Shape;162;p4"/>
          <p:cNvGrpSpPr/>
          <p:nvPr/>
        </p:nvGrpSpPr>
        <p:grpSpPr>
          <a:xfrm>
            <a:off x="0" y="9291850"/>
            <a:ext cx="18287996" cy="3230762"/>
            <a:chOff x="0" y="-38100"/>
            <a:chExt cx="4816592" cy="850900"/>
          </a:xfrm>
        </p:grpSpPr>
        <p:sp>
          <p:nvSpPr>
            <p:cNvPr id="163" name="Google Shape;163;p4"/>
            <p:cNvSpPr/>
            <p:nvPr/>
          </p:nvSpPr>
          <p:spPr>
            <a:xfrm>
              <a:off x="0" y="0"/>
              <a:ext cx="4816592" cy="223997"/>
            </a:xfrm>
            <a:custGeom>
              <a:avLst/>
              <a:gdLst/>
              <a:ahLst/>
              <a:cxnLst/>
              <a:rect l="l" t="t" r="r" b="b"/>
              <a:pathLst>
                <a:path w="4816592" h="223997" extrusionOk="0">
                  <a:moveTo>
                    <a:pt x="0" y="0"/>
                  </a:moveTo>
                  <a:lnTo>
                    <a:pt x="4816592" y="0"/>
                  </a:lnTo>
                  <a:lnTo>
                    <a:pt x="4816592" y="223997"/>
                  </a:lnTo>
                  <a:lnTo>
                    <a:pt x="0" y="223997"/>
                  </a:lnTo>
                  <a:close/>
                </a:path>
              </a:pathLst>
            </a:custGeom>
            <a:solidFill>
              <a:srgbClr val="000000">
                <a:alpha val="22352"/>
              </a:srgbClr>
            </a:solidFill>
            <a:ln>
              <a:noFill/>
            </a:ln>
          </p:spPr>
          <p:txBody>
            <a:bodyPr/>
            <a:lstStyle/>
            <a:p>
              <a:endParaRPr lang="en-BE"/>
            </a:p>
          </p:txBody>
        </p:sp>
        <p:sp>
          <p:nvSpPr>
            <p:cNvPr id="164" name="Google Shape;164;p4"/>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cxnSp>
        <p:nvCxnSpPr>
          <p:cNvPr id="165" name="Google Shape;165;p4"/>
          <p:cNvCxnSpPr/>
          <p:nvPr/>
        </p:nvCxnSpPr>
        <p:spPr>
          <a:xfrm>
            <a:off x="5735841" y="2221820"/>
            <a:ext cx="6816319" cy="0"/>
          </a:xfrm>
          <a:prstGeom prst="straightConnector1">
            <a:avLst/>
          </a:prstGeom>
          <a:noFill/>
          <a:ln w="171450" cap="flat" cmpd="sng">
            <a:solidFill>
              <a:srgbClr val="FFFFFF"/>
            </a:solidFill>
            <a:prstDash val="solid"/>
            <a:round/>
            <a:headEnd type="none" w="sm" len="sm"/>
            <a:tailEnd type="none" w="sm" len="sm"/>
          </a:ln>
        </p:spPr>
      </p:cxnSp>
      <p:sp>
        <p:nvSpPr>
          <p:cNvPr id="166" name="Google Shape;166;p4"/>
          <p:cNvSpPr txBox="1"/>
          <p:nvPr/>
        </p:nvSpPr>
        <p:spPr>
          <a:xfrm>
            <a:off x="14675859" y="8988384"/>
            <a:ext cx="4050957" cy="153289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a:solidFill>
                  <a:srgbClr val="FFFFFF"/>
                </a:solidFill>
                <a:latin typeface="Arial"/>
                <a:ea typeface="Arial"/>
                <a:cs typeface="Arial"/>
                <a:sym typeface="Arial"/>
              </a:rPr>
              <a:t>©BETTER FINANCE 2023</a:t>
            </a:r>
            <a:endParaRPr/>
          </a:p>
          <a:p>
            <a:pPr marL="0" marR="0" lvl="0" indent="0" algn="ctr" rtl="0">
              <a:lnSpc>
                <a:spcPct val="237950"/>
              </a:lnSpc>
              <a:spcBef>
                <a:spcPts val="0"/>
              </a:spcBef>
              <a:spcAft>
                <a:spcPts val="0"/>
              </a:spcAft>
              <a:buNone/>
            </a:pPr>
            <a:endParaRPr sz="2000" b="0" i="0" u="none" strike="noStrike" cap="none">
              <a:solidFill>
                <a:srgbClr val="FFFFFF"/>
              </a:solidFill>
              <a:latin typeface="Arial"/>
              <a:ea typeface="Arial"/>
              <a:cs typeface="Arial"/>
              <a:sym typeface="Arial"/>
            </a:endParaRPr>
          </a:p>
        </p:txBody>
      </p:sp>
      <p:sp>
        <p:nvSpPr>
          <p:cNvPr id="167" name="Google Shape;167;p4"/>
          <p:cNvSpPr txBox="1"/>
          <p:nvPr/>
        </p:nvSpPr>
        <p:spPr>
          <a:xfrm>
            <a:off x="1390493" y="885825"/>
            <a:ext cx="15701400" cy="1062000"/>
          </a:xfrm>
          <a:prstGeom prst="rect">
            <a:avLst/>
          </a:prstGeom>
          <a:noFill/>
          <a:ln>
            <a:noFill/>
          </a:ln>
        </p:spPr>
        <p:txBody>
          <a:bodyPr spcFirstLastPara="1" wrap="square" lIns="0" tIns="0" rIns="0" bIns="0" anchor="t" anchorCtr="0">
            <a:spAutoFit/>
          </a:bodyPr>
          <a:lstStyle/>
          <a:p>
            <a:pPr marL="0" marR="0" lvl="0" indent="0" algn="ctr" rtl="0">
              <a:lnSpc>
                <a:spcPct val="140005"/>
              </a:lnSpc>
              <a:spcBef>
                <a:spcPts val="0"/>
              </a:spcBef>
              <a:spcAft>
                <a:spcPts val="0"/>
              </a:spcAft>
              <a:buNone/>
            </a:pPr>
            <a:r>
              <a:rPr lang="en-US" sz="6899">
                <a:solidFill>
                  <a:srgbClr val="FFFFFF"/>
                </a:solidFill>
              </a:rPr>
              <a:t>Le Pacte vert européen</a:t>
            </a:r>
            <a:endParaRPr/>
          </a:p>
        </p:txBody>
      </p:sp>
      <p:sp>
        <p:nvSpPr>
          <p:cNvPr id="168" name="Google Shape;168;p4"/>
          <p:cNvSpPr txBox="1"/>
          <p:nvPr/>
        </p:nvSpPr>
        <p:spPr>
          <a:xfrm>
            <a:off x="2905247" y="3350040"/>
            <a:ext cx="12672000" cy="3295200"/>
          </a:xfrm>
          <a:prstGeom prst="rect">
            <a:avLst/>
          </a:prstGeom>
          <a:noFill/>
          <a:ln>
            <a:noFill/>
          </a:ln>
        </p:spPr>
        <p:txBody>
          <a:bodyPr spcFirstLastPara="1" wrap="square" lIns="0" tIns="0" rIns="0" bIns="0" anchor="t" anchorCtr="0">
            <a:spAutoFit/>
          </a:bodyPr>
          <a:lstStyle/>
          <a:p>
            <a:pPr marL="0" lvl="0" indent="0" algn="l" rtl="0">
              <a:lnSpc>
                <a:spcPct val="140000"/>
              </a:lnSpc>
              <a:spcBef>
                <a:spcPts val="0"/>
              </a:spcBef>
              <a:spcAft>
                <a:spcPts val="0"/>
              </a:spcAft>
              <a:buClr>
                <a:schemeClr val="dk1"/>
              </a:buClr>
              <a:buSzPts val="1100"/>
              <a:buFont typeface="Arial"/>
              <a:buNone/>
            </a:pPr>
            <a:r>
              <a:rPr lang="en-US" sz="3250">
                <a:solidFill>
                  <a:srgbClr val="FFFFFF"/>
                </a:solidFill>
              </a:rPr>
              <a:t>Le « Pacte vert » européen vise à moderniser l'économie et à faire de l'Europe le premier continent neutre sur le plan climatique d'ici à 2050.</a:t>
            </a:r>
            <a:endParaRPr sz="3250">
              <a:solidFill>
                <a:srgbClr val="FFFFFF"/>
              </a:solidFill>
            </a:endParaRPr>
          </a:p>
          <a:p>
            <a:pPr marL="0" marR="0" lvl="0" indent="0" algn="l" rtl="0">
              <a:lnSpc>
                <a:spcPct val="140006"/>
              </a:lnSpc>
              <a:spcBef>
                <a:spcPts val="0"/>
              </a:spcBef>
              <a:spcAft>
                <a:spcPts val="0"/>
              </a:spcAft>
              <a:buNone/>
            </a:pPr>
            <a:r>
              <a:rPr lang="en-US" sz="3232" b="0" i="0" u="none" strike="noStrike" cap="none">
                <a:solidFill>
                  <a:srgbClr val="FFFFFF"/>
                </a:solidFill>
                <a:latin typeface="Arial"/>
                <a:ea typeface="Arial"/>
                <a:cs typeface="Arial"/>
                <a:sym typeface="Arial"/>
              </a:rPr>
              <a:t> </a:t>
            </a:r>
            <a:endParaRPr/>
          </a:p>
          <a:p>
            <a:pPr marL="0" marR="0" lvl="0" indent="0" algn="l" rtl="0">
              <a:lnSpc>
                <a:spcPct val="140006"/>
              </a:lnSpc>
              <a:spcBef>
                <a:spcPts val="0"/>
              </a:spcBef>
              <a:spcAft>
                <a:spcPts val="0"/>
              </a:spcAft>
              <a:buNone/>
            </a:pPr>
            <a:endParaRPr sz="3232" b="0" i="0" u="none" strike="noStrike" cap="none">
              <a:solidFill>
                <a:srgbClr val="FFFFFF"/>
              </a:solidFill>
              <a:latin typeface="Arial"/>
              <a:ea typeface="Arial"/>
              <a:cs typeface="Arial"/>
              <a:sym typeface="Arial"/>
            </a:endParaRPr>
          </a:p>
        </p:txBody>
      </p:sp>
      <p:sp>
        <p:nvSpPr>
          <p:cNvPr id="169" name="Google Shape;169;p4"/>
          <p:cNvSpPr txBox="1"/>
          <p:nvPr/>
        </p:nvSpPr>
        <p:spPr>
          <a:xfrm>
            <a:off x="2905250" y="6141100"/>
            <a:ext cx="12478200" cy="3294000"/>
          </a:xfrm>
          <a:prstGeom prst="rect">
            <a:avLst/>
          </a:prstGeom>
          <a:noFill/>
          <a:ln>
            <a:noFill/>
          </a:ln>
        </p:spPr>
        <p:txBody>
          <a:bodyPr spcFirstLastPara="1" wrap="square" lIns="0" tIns="0" rIns="0" bIns="0" anchor="t" anchorCtr="0">
            <a:spAutoFit/>
          </a:bodyPr>
          <a:lstStyle/>
          <a:p>
            <a:pPr marL="0" lvl="0" indent="0" algn="l" rtl="0">
              <a:lnSpc>
                <a:spcPct val="140000"/>
              </a:lnSpc>
              <a:spcBef>
                <a:spcPts val="0"/>
              </a:spcBef>
              <a:spcAft>
                <a:spcPts val="0"/>
              </a:spcAft>
              <a:buClr>
                <a:schemeClr val="dk1"/>
              </a:buClr>
              <a:buSzPts val="1100"/>
              <a:buFont typeface="Arial"/>
              <a:buNone/>
            </a:pPr>
            <a:r>
              <a:rPr lang="en-US" sz="3250">
                <a:solidFill>
                  <a:srgbClr val="FFFFFF"/>
                </a:solidFill>
              </a:rPr>
              <a:t>Dans le cadre de ce plan, l'UE a mis à jour les lois et règlements qui s'appliquent aux banques, aux assureurs et aux sociétés d'investissement.</a:t>
            </a:r>
            <a:endParaRPr sz="3250">
              <a:solidFill>
                <a:srgbClr val="FFFFFF"/>
              </a:solidFill>
            </a:endParaRPr>
          </a:p>
          <a:p>
            <a:pPr marL="0" marR="0" lvl="0" indent="0" algn="l" rtl="0">
              <a:lnSpc>
                <a:spcPct val="140012"/>
              </a:lnSpc>
              <a:spcBef>
                <a:spcPts val="0"/>
              </a:spcBef>
              <a:spcAft>
                <a:spcPts val="0"/>
              </a:spcAft>
              <a:buNone/>
            </a:pPr>
            <a:endParaRPr sz="3229">
              <a:solidFill>
                <a:srgbClr val="FFFFFF"/>
              </a:solidFill>
            </a:endParaRPr>
          </a:p>
          <a:p>
            <a:pPr marL="0" marR="0" lvl="0" indent="0" algn="l" rtl="0">
              <a:lnSpc>
                <a:spcPct val="156797"/>
              </a:lnSpc>
              <a:spcBef>
                <a:spcPts val="0"/>
              </a:spcBef>
              <a:spcAft>
                <a:spcPts val="0"/>
              </a:spcAft>
              <a:buNone/>
            </a:pPr>
            <a:endParaRPr sz="3229" b="0" i="0" u="none" strike="noStrike" cap="none">
              <a:solidFill>
                <a:srgbClr val="FFFFFF"/>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5"/>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175" name="Google Shape;175;p5"/>
          <p:cNvGrpSpPr/>
          <p:nvPr/>
        </p:nvGrpSpPr>
        <p:grpSpPr>
          <a:xfrm>
            <a:off x="0" y="-144661"/>
            <a:ext cx="18287996" cy="10540481"/>
            <a:chOff x="0" y="-38100"/>
            <a:chExt cx="4816592" cy="2776094"/>
          </a:xfrm>
        </p:grpSpPr>
        <p:sp>
          <p:nvSpPr>
            <p:cNvPr id="176" name="Google Shape;176;p5"/>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177" name="Google Shape;177;p5"/>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178" name="Google Shape;178;p5"/>
          <p:cNvGrpSpPr/>
          <p:nvPr/>
        </p:nvGrpSpPr>
        <p:grpSpPr>
          <a:xfrm>
            <a:off x="0" y="9327088"/>
            <a:ext cx="18287996" cy="3230766"/>
            <a:chOff x="0" y="-38100"/>
            <a:chExt cx="4816592" cy="850900"/>
          </a:xfrm>
        </p:grpSpPr>
        <p:sp>
          <p:nvSpPr>
            <p:cNvPr id="179" name="Google Shape;179;p5"/>
            <p:cNvSpPr/>
            <p:nvPr/>
          </p:nvSpPr>
          <p:spPr>
            <a:xfrm>
              <a:off x="0" y="0"/>
              <a:ext cx="4816592" cy="214716"/>
            </a:xfrm>
            <a:custGeom>
              <a:avLst/>
              <a:gdLst/>
              <a:ahLst/>
              <a:cxnLst/>
              <a:rect l="l" t="t" r="r" b="b"/>
              <a:pathLst>
                <a:path w="4816592" h="214716" extrusionOk="0">
                  <a:moveTo>
                    <a:pt x="0" y="0"/>
                  </a:moveTo>
                  <a:lnTo>
                    <a:pt x="4816592" y="0"/>
                  </a:lnTo>
                  <a:lnTo>
                    <a:pt x="4816592" y="214716"/>
                  </a:lnTo>
                  <a:lnTo>
                    <a:pt x="0" y="214716"/>
                  </a:lnTo>
                  <a:close/>
                </a:path>
              </a:pathLst>
            </a:custGeom>
            <a:solidFill>
              <a:srgbClr val="000000">
                <a:alpha val="22352"/>
              </a:srgbClr>
            </a:solidFill>
            <a:ln>
              <a:noFill/>
            </a:ln>
          </p:spPr>
          <p:txBody>
            <a:bodyPr/>
            <a:lstStyle/>
            <a:p>
              <a:endParaRPr lang="en-BE"/>
            </a:p>
          </p:txBody>
        </p:sp>
        <p:sp>
          <p:nvSpPr>
            <p:cNvPr id="180" name="Google Shape;180;p5"/>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cxnSp>
        <p:nvCxnSpPr>
          <p:cNvPr id="181" name="Google Shape;181;p5"/>
          <p:cNvCxnSpPr/>
          <p:nvPr/>
        </p:nvCxnSpPr>
        <p:spPr>
          <a:xfrm>
            <a:off x="6843626" y="1793645"/>
            <a:ext cx="4600748" cy="0"/>
          </a:xfrm>
          <a:prstGeom prst="straightConnector1">
            <a:avLst/>
          </a:prstGeom>
          <a:noFill/>
          <a:ln w="114300" cap="flat" cmpd="sng">
            <a:solidFill>
              <a:srgbClr val="FFFFFF"/>
            </a:solidFill>
            <a:prstDash val="solid"/>
            <a:round/>
            <a:headEnd type="none" w="sm" len="sm"/>
            <a:tailEnd type="none" w="sm" len="sm"/>
          </a:ln>
        </p:spPr>
      </p:cxnSp>
      <p:sp>
        <p:nvSpPr>
          <p:cNvPr id="182" name="Google Shape;182;p5"/>
          <p:cNvSpPr txBox="1"/>
          <p:nvPr/>
        </p:nvSpPr>
        <p:spPr>
          <a:xfrm>
            <a:off x="14675859" y="8988384"/>
            <a:ext cx="4050957" cy="153289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a:solidFill>
                  <a:srgbClr val="FFFFFF"/>
                </a:solidFill>
                <a:latin typeface="Arial"/>
                <a:ea typeface="Arial"/>
                <a:cs typeface="Arial"/>
                <a:sym typeface="Arial"/>
              </a:rPr>
              <a:t>©BETTER FINANCE 2023</a:t>
            </a:r>
            <a:endParaRPr/>
          </a:p>
          <a:p>
            <a:pPr marL="0" marR="0" lvl="0" indent="0" algn="ctr" rtl="0">
              <a:lnSpc>
                <a:spcPct val="237950"/>
              </a:lnSpc>
              <a:spcBef>
                <a:spcPts val="0"/>
              </a:spcBef>
              <a:spcAft>
                <a:spcPts val="0"/>
              </a:spcAft>
              <a:buNone/>
            </a:pPr>
            <a:endParaRPr sz="2000" b="0" i="0" u="none" strike="noStrike" cap="none">
              <a:solidFill>
                <a:srgbClr val="FFFFFF"/>
              </a:solidFill>
              <a:latin typeface="Arial"/>
              <a:ea typeface="Arial"/>
              <a:cs typeface="Arial"/>
              <a:sym typeface="Arial"/>
            </a:endParaRPr>
          </a:p>
        </p:txBody>
      </p:sp>
      <p:sp>
        <p:nvSpPr>
          <p:cNvPr id="183" name="Google Shape;183;p5"/>
          <p:cNvSpPr txBox="1"/>
          <p:nvPr/>
        </p:nvSpPr>
        <p:spPr>
          <a:xfrm>
            <a:off x="3845080" y="923925"/>
            <a:ext cx="10597839" cy="805633"/>
          </a:xfrm>
          <a:prstGeom prst="rect">
            <a:avLst/>
          </a:prstGeom>
          <a:noFill/>
          <a:ln>
            <a:noFill/>
          </a:ln>
        </p:spPr>
        <p:txBody>
          <a:bodyPr spcFirstLastPara="1" wrap="square" lIns="0" tIns="0" rIns="0" bIns="0" anchor="t" anchorCtr="0">
            <a:spAutoFit/>
          </a:bodyPr>
          <a:lstStyle/>
          <a:p>
            <a:pPr marL="0" marR="0" lvl="0" indent="0" algn="ctr" rtl="0">
              <a:lnSpc>
                <a:spcPct val="140004"/>
              </a:lnSpc>
              <a:spcBef>
                <a:spcPts val="0"/>
              </a:spcBef>
              <a:spcAft>
                <a:spcPts val="0"/>
              </a:spcAft>
              <a:buNone/>
            </a:pPr>
            <a:r>
              <a:rPr lang="en-US" sz="4657" b="0" i="0" u="none" strike="noStrike" cap="none">
                <a:solidFill>
                  <a:srgbClr val="FFFFFF"/>
                </a:solidFill>
                <a:latin typeface="Arial"/>
                <a:ea typeface="Arial"/>
                <a:cs typeface="Arial"/>
                <a:sym typeface="Arial"/>
              </a:rPr>
              <a:t>Environmental</a:t>
            </a:r>
            <a:endParaRPr/>
          </a:p>
        </p:txBody>
      </p:sp>
      <p:sp>
        <p:nvSpPr>
          <p:cNvPr id="184" name="Google Shape;184;p5"/>
          <p:cNvSpPr txBox="1"/>
          <p:nvPr/>
        </p:nvSpPr>
        <p:spPr>
          <a:xfrm>
            <a:off x="3845080" y="3544664"/>
            <a:ext cx="10597839" cy="805633"/>
          </a:xfrm>
          <a:prstGeom prst="rect">
            <a:avLst/>
          </a:prstGeom>
          <a:noFill/>
          <a:ln>
            <a:noFill/>
          </a:ln>
        </p:spPr>
        <p:txBody>
          <a:bodyPr spcFirstLastPara="1" wrap="square" lIns="0" tIns="0" rIns="0" bIns="0" anchor="t" anchorCtr="0">
            <a:spAutoFit/>
          </a:bodyPr>
          <a:lstStyle/>
          <a:p>
            <a:pPr marL="0" marR="0" lvl="0" indent="0" algn="ctr" rtl="0">
              <a:lnSpc>
                <a:spcPct val="140004"/>
              </a:lnSpc>
              <a:spcBef>
                <a:spcPts val="0"/>
              </a:spcBef>
              <a:spcAft>
                <a:spcPts val="0"/>
              </a:spcAft>
              <a:buNone/>
            </a:pPr>
            <a:r>
              <a:rPr lang="en-US" sz="4657" b="0" i="0" u="none" strike="noStrike" cap="none">
                <a:solidFill>
                  <a:srgbClr val="FFFFFF"/>
                </a:solidFill>
                <a:latin typeface="Arial"/>
                <a:ea typeface="Arial"/>
                <a:cs typeface="Arial"/>
                <a:sym typeface="Arial"/>
              </a:rPr>
              <a:t>Social</a:t>
            </a:r>
            <a:endParaRPr/>
          </a:p>
        </p:txBody>
      </p:sp>
      <p:sp>
        <p:nvSpPr>
          <p:cNvPr id="185" name="Google Shape;185;p5"/>
          <p:cNvSpPr txBox="1"/>
          <p:nvPr/>
        </p:nvSpPr>
        <p:spPr>
          <a:xfrm>
            <a:off x="3845080" y="6277929"/>
            <a:ext cx="10597839" cy="805633"/>
          </a:xfrm>
          <a:prstGeom prst="rect">
            <a:avLst/>
          </a:prstGeom>
          <a:noFill/>
          <a:ln>
            <a:noFill/>
          </a:ln>
        </p:spPr>
        <p:txBody>
          <a:bodyPr spcFirstLastPara="1" wrap="square" lIns="0" tIns="0" rIns="0" bIns="0" anchor="t" anchorCtr="0">
            <a:spAutoFit/>
          </a:bodyPr>
          <a:lstStyle/>
          <a:p>
            <a:pPr marL="0" marR="0" lvl="0" indent="0" algn="ctr" rtl="0">
              <a:lnSpc>
                <a:spcPct val="140004"/>
              </a:lnSpc>
              <a:spcBef>
                <a:spcPts val="0"/>
              </a:spcBef>
              <a:spcAft>
                <a:spcPts val="0"/>
              </a:spcAft>
              <a:buNone/>
            </a:pPr>
            <a:r>
              <a:rPr lang="en-US" sz="4657" b="0" i="0" u="none" strike="noStrike" cap="none">
                <a:solidFill>
                  <a:srgbClr val="FFFFFF"/>
                </a:solidFill>
                <a:latin typeface="Arial"/>
                <a:ea typeface="Arial"/>
                <a:cs typeface="Arial"/>
                <a:sym typeface="Arial"/>
              </a:rPr>
              <a:t>Governance</a:t>
            </a:r>
            <a:endParaRPr/>
          </a:p>
        </p:txBody>
      </p:sp>
      <p:cxnSp>
        <p:nvCxnSpPr>
          <p:cNvPr id="186" name="Google Shape;186;p5"/>
          <p:cNvCxnSpPr/>
          <p:nvPr/>
        </p:nvCxnSpPr>
        <p:spPr>
          <a:xfrm>
            <a:off x="6843626" y="4414384"/>
            <a:ext cx="4600748" cy="0"/>
          </a:xfrm>
          <a:prstGeom prst="straightConnector1">
            <a:avLst/>
          </a:prstGeom>
          <a:noFill/>
          <a:ln w="114300" cap="flat" cmpd="sng">
            <a:solidFill>
              <a:srgbClr val="FFFFFF"/>
            </a:solidFill>
            <a:prstDash val="solid"/>
            <a:round/>
            <a:headEnd type="none" w="sm" len="sm"/>
            <a:tailEnd type="none" w="sm" len="sm"/>
          </a:ln>
        </p:spPr>
      </p:cxnSp>
      <p:cxnSp>
        <p:nvCxnSpPr>
          <p:cNvPr id="187" name="Google Shape;187;p5"/>
          <p:cNvCxnSpPr/>
          <p:nvPr/>
        </p:nvCxnSpPr>
        <p:spPr>
          <a:xfrm>
            <a:off x="6843626" y="7147649"/>
            <a:ext cx="4600748" cy="0"/>
          </a:xfrm>
          <a:prstGeom prst="straightConnector1">
            <a:avLst/>
          </a:prstGeom>
          <a:noFill/>
          <a:ln w="114300" cap="flat" cmpd="sng">
            <a:solidFill>
              <a:srgbClr val="FFFFFF"/>
            </a:solidFill>
            <a:prstDash val="solid"/>
            <a:round/>
            <a:headEnd type="none" w="sm" len="sm"/>
            <a:tailEnd type="none" w="sm" len="sm"/>
          </a:ln>
        </p:spPr>
      </p:cxnSp>
      <p:sp>
        <p:nvSpPr>
          <p:cNvPr id="188" name="Google Shape;188;p5"/>
          <p:cNvSpPr txBox="1"/>
          <p:nvPr/>
        </p:nvSpPr>
        <p:spPr>
          <a:xfrm>
            <a:off x="1313473" y="2195764"/>
            <a:ext cx="15945900" cy="1816500"/>
          </a:xfrm>
          <a:prstGeom prst="rect">
            <a:avLst/>
          </a:prstGeom>
          <a:noFill/>
          <a:ln>
            <a:noFill/>
          </a:ln>
        </p:spPr>
        <p:txBody>
          <a:bodyPr spcFirstLastPara="1" wrap="square" lIns="0" tIns="0" rIns="0" bIns="0" anchor="t" anchorCtr="0">
            <a:spAutoFit/>
          </a:bodyPr>
          <a:lstStyle/>
          <a:p>
            <a:pPr marL="0" lvl="0" indent="0" algn="ctr" rtl="0">
              <a:lnSpc>
                <a:spcPct val="140000"/>
              </a:lnSpc>
              <a:spcBef>
                <a:spcPts val="0"/>
              </a:spcBef>
              <a:spcAft>
                <a:spcPts val="0"/>
              </a:spcAft>
              <a:buClr>
                <a:schemeClr val="dk1"/>
              </a:buClr>
              <a:buSzPts val="1100"/>
              <a:buFont typeface="Arial"/>
              <a:buNone/>
            </a:pPr>
            <a:r>
              <a:rPr lang="en-US" sz="3100">
                <a:solidFill>
                  <a:srgbClr val="FFFFFF"/>
                </a:solidFill>
              </a:rPr>
              <a:t>Examine l'impact de l'entreprise sur l'environnement, c'est-à-dire les émissions de gaz à effet de serre</a:t>
            </a:r>
            <a:endParaRPr sz="3100">
              <a:solidFill>
                <a:srgbClr val="FFFFFF"/>
              </a:solidFill>
            </a:endParaRPr>
          </a:p>
          <a:p>
            <a:pPr marL="0" marR="0" lvl="0" indent="0" algn="ctr" rtl="0">
              <a:lnSpc>
                <a:spcPct val="139974"/>
              </a:lnSpc>
              <a:spcBef>
                <a:spcPts val="0"/>
              </a:spcBef>
              <a:spcAft>
                <a:spcPts val="0"/>
              </a:spcAft>
              <a:buNone/>
            </a:pPr>
            <a:endParaRPr sz="3122">
              <a:solidFill>
                <a:srgbClr val="FFFFFF"/>
              </a:solidFill>
            </a:endParaRPr>
          </a:p>
        </p:txBody>
      </p:sp>
      <p:sp>
        <p:nvSpPr>
          <p:cNvPr id="189" name="Google Shape;189;p5"/>
          <p:cNvSpPr txBox="1"/>
          <p:nvPr/>
        </p:nvSpPr>
        <p:spPr>
          <a:xfrm>
            <a:off x="1313548" y="5195434"/>
            <a:ext cx="15945900" cy="1148700"/>
          </a:xfrm>
          <a:prstGeom prst="rect">
            <a:avLst/>
          </a:prstGeom>
          <a:noFill/>
          <a:ln>
            <a:noFill/>
          </a:ln>
        </p:spPr>
        <p:txBody>
          <a:bodyPr spcFirstLastPara="1" wrap="square" lIns="0" tIns="0" rIns="0" bIns="0" anchor="t" anchorCtr="0">
            <a:spAutoFit/>
          </a:bodyPr>
          <a:lstStyle/>
          <a:p>
            <a:pPr marL="0" lvl="0" indent="0" algn="ctr" rtl="0">
              <a:lnSpc>
                <a:spcPct val="140000"/>
              </a:lnSpc>
              <a:spcBef>
                <a:spcPts val="0"/>
              </a:spcBef>
              <a:spcAft>
                <a:spcPts val="0"/>
              </a:spcAft>
              <a:buClr>
                <a:schemeClr val="dk1"/>
              </a:buClr>
              <a:buSzPts val="1100"/>
              <a:buFont typeface="Arial"/>
              <a:buNone/>
            </a:pPr>
            <a:r>
              <a:rPr lang="en-US" sz="3100">
                <a:solidFill>
                  <a:srgbClr val="FFFFFF"/>
                </a:solidFill>
              </a:rPr>
              <a:t>Examine les relations de l'entreprise avec les parties prenantes internes et externes</a:t>
            </a:r>
            <a:endParaRPr sz="3100">
              <a:solidFill>
                <a:srgbClr val="FFFFFF"/>
              </a:solidFill>
            </a:endParaRPr>
          </a:p>
          <a:p>
            <a:pPr marL="0" marR="0" lvl="0" indent="0" algn="ctr" rtl="0">
              <a:lnSpc>
                <a:spcPct val="139974"/>
              </a:lnSpc>
              <a:spcBef>
                <a:spcPts val="0"/>
              </a:spcBef>
              <a:spcAft>
                <a:spcPts val="0"/>
              </a:spcAft>
              <a:buNone/>
            </a:pPr>
            <a:endParaRPr sz="3122">
              <a:solidFill>
                <a:srgbClr val="FFFFFF"/>
              </a:solidFill>
            </a:endParaRPr>
          </a:p>
        </p:txBody>
      </p:sp>
      <p:sp>
        <p:nvSpPr>
          <p:cNvPr id="190" name="Google Shape;190;p5"/>
          <p:cNvSpPr txBox="1"/>
          <p:nvPr/>
        </p:nvSpPr>
        <p:spPr>
          <a:xfrm>
            <a:off x="1313548" y="7804874"/>
            <a:ext cx="15945752" cy="532281"/>
          </a:xfrm>
          <a:prstGeom prst="rect">
            <a:avLst/>
          </a:prstGeom>
          <a:noFill/>
          <a:ln>
            <a:noFill/>
          </a:ln>
        </p:spPr>
        <p:txBody>
          <a:bodyPr spcFirstLastPara="1" wrap="square" lIns="0" tIns="0" rIns="0" bIns="0" anchor="t" anchorCtr="0">
            <a:spAutoFit/>
          </a:bodyPr>
          <a:lstStyle/>
          <a:p>
            <a:pPr marL="0" marR="0" lvl="0" indent="0" algn="ctr" rtl="0">
              <a:lnSpc>
                <a:spcPct val="242777"/>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191" name="Google Shape;191;p5"/>
          <p:cNvSpPr txBox="1"/>
          <p:nvPr/>
        </p:nvSpPr>
        <p:spPr>
          <a:xfrm>
            <a:off x="1215577" y="7835214"/>
            <a:ext cx="16141800" cy="1145100"/>
          </a:xfrm>
          <a:prstGeom prst="rect">
            <a:avLst/>
          </a:prstGeom>
          <a:noFill/>
          <a:ln>
            <a:noFill/>
          </a:ln>
        </p:spPr>
        <p:txBody>
          <a:bodyPr spcFirstLastPara="1" wrap="square" lIns="0" tIns="0" rIns="0" bIns="0" anchor="t" anchorCtr="0">
            <a:spAutoFit/>
          </a:bodyPr>
          <a:lstStyle/>
          <a:p>
            <a:pPr marL="0" marR="0" lvl="0" indent="0" algn="ctr" rtl="0">
              <a:lnSpc>
                <a:spcPct val="139974"/>
              </a:lnSpc>
              <a:spcBef>
                <a:spcPts val="0"/>
              </a:spcBef>
              <a:spcAft>
                <a:spcPts val="0"/>
              </a:spcAft>
              <a:buNone/>
            </a:pPr>
            <a:r>
              <a:rPr lang="en-US" sz="3100">
                <a:solidFill>
                  <a:srgbClr val="FFFFFF"/>
                </a:solidFill>
              </a:rPr>
              <a:t>Examine la transparence et l'intégrité de l'entreprise, ainsi que sa responsabilité vis-à-vis de ses actionnaires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6"/>
          <p:cNvPicPr preferRelativeResize="0"/>
          <p:nvPr/>
        </p:nvPicPr>
        <p:blipFill rotWithShape="1">
          <a:blip r:embed="rId3">
            <a:alphaModFix/>
          </a:blip>
          <a:srcRect t="7786" b="7786"/>
          <a:stretch/>
        </p:blipFill>
        <p:spPr>
          <a:xfrm>
            <a:off x="0" y="0"/>
            <a:ext cx="18288000" cy="10287000"/>
          </a:xfrm>
          <a:prstGeom prst="rect">
            <a:avLst/>
          </a:prstGeom>
          <a:noFill/>
          <a:ln>
            <a:noFill/>
          </a:ln>
        </p:spPr>
      </p:pic>
      <p:grpSp>
        <p:nvGrpSpPr>
          <p:cNvPr id="197" name="Google Shape;197;p6"/>
          <p:cNvGrpSpPr/>
          <p:nvPr/>
        </p:nvGrpSpPr>
        <p:grpSpPr>
          <a:xfrm>
            <a:off x="0" y="-144661"/>
            <a:ext cx="18287996" cy="10540481"/>
            <a:chOff x="0" y="-38100"/>
            <a:chExt cx="4816592" cy="2776094"/>
          </a:xfrm>
        </p:grpSpPr>
        <p:sp>
          <p:nvSpPr>
            <p:cNvPr id="198" name="Google Shape;198;p6"/>
            <p:cNvSpPr/>
            <p:nvPr/>
          </p:nvSpPr>
          <p:spPr>
            <a:xfrm>
              <a:off x="0" y="0"/>
              <a:ext cx="4816592" cy="2737994"/>
            </a:xfrm>
            <a:custGeom>
              <a:avLst/>
              <a:gdLst/>
              <a:ahLst/>
              <a:cxnLst/>
              <a:rect l="l" t="t" r="r" b="b"/>
              <a:pathLst>
                <a:path w="4816592" h="2737994" extrusionOk="0">
                  <a:moveTo>
                    <a:pt x="0" y="0"/>
                  </a:moveTo>
                  <a:lnTo>
                    <a:pt x="4816592" y="0"/>
                  </a:lnTo>
                  <a:lnTo>
                    <a:pt x="4816592" y="2737994"/>
                  </a:lnTo>
                  <a:lnTo>
                    <a:pt x="0" y="2737994"/>
                  </a:lnTo>
                  <a:close/>
                </a:path>
              </a:pathLst>
            </a:custGeom>
            <a:solidFill>
              <a:srgbClr val="000000">
                <a:alpha val="26666"/>
              </a:srgbClr>
            </a:solidFill>
            <a:ln>
              <a:noFill/>
            </a:ln>
          </p:spPr>
          <p:txBody>
            <a:bodyPr/>
            <a:lstStyle/>
            <a:p>
              <a:endParaRPr lang="en-BE"/>
            </a:p>
          </p:txBody>
        </p:sp>
        <p:sp>
          <p:nvSpPr>
            <p:cNvPr id="199" name="Google Shape;199;p6"/>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200" name="Google Shape;200;p6"/>
          <p:cNvGrpSpPr/>
          <p:nvPr/>
        </p:nvGrpSpPr>
        <p:grpSpPr>
          <a:xfrm>
            <a:off x="0" y="9291850"/>
            <a:ext cx="18287996" cy="3230762"/>
            <a:chOff x="0" y="-38100"/>
            <a:chExt cx="4816592" cy="850900"/>
          </a:xfrm>
        </p:grpSpPr>
        <p:sp>
          <p:nvSpPr>
            <p:cNvPr id="201" name="Google Shape;201;p6"/>
            <p:cNvSpPr/>
            <p:nvPr/>
          </p:nvSpPr>
          <p:spPr>
            <a:xfrm>
              <a:off x="0" y="0"/>
              <a:ext cx="4816592" cy="223997"/>
            </a:xfrm>
            <a:custGeom>
              <a:avLst/>
              <a:gdLst/>
              <a:ahLst/>
              <a:cxnLst/>
              <a:rect l="l" t="t" r="r" b="b"/>
              <a:pathLst>
                <a:path w="4816592" h="223997" extrusionOk="0">
                  <a:moveTo>
                    <a:pt x="0" y="0"/>
                  </a:moveTo>
                  <a:lnTo>
                    <a:pt x="4816592" y="0"/>
                  </a:lnTo>
                  <a:lnTo>
                    <a:pt x="4816592" y="223997"/>
                  </a:lnTo>
                  <a:lnTo>
                    <a:pt x="0" y="223997"/>
                  </a:lnTo>
                  <a:close/>
                </a:path>
              </a:pathLst>
            </a:custGeom>
            <a:solidFill>
              <a:srgbClr val="000000">
                <a:alpha val="22352"/>
              </a:srgbClr>
            </a:solidFill>
            <a:ln>
              <a:noFill/>
            </a:ln>
          </p:spPr>
          <p:txBody>
            <a:bodyPr/>
            <a:lstStyle/>
            <a:p>
              <a:endParaRPr lang="en-BE"/>
            </a:p>
          </p:txBody>
        </p:sp>
        <p:sp>
          <p:nvSpPr>
            <p:cNvPr id="202" name="Google Shape;202;p6"/>
            <p:cNvSpPr txBox="1"/>
            <p:nvPr/>
          </p:nvSpPr>
          <p:spPr>
            <a:xfrm>
              <a:off x="0" y="-38100"/>
              <a:ext cx="812800" cy="850900"/>
            </a:xfrm>
            <a:prstGeom prst="rect">
              <a:avLst/>
            </a:prstGeom>
            <a:noFill/>
            <a:ln>
              <a:noFill/>
            </a:ln>
          </p:spPr>
          <p:txBody>
            <a:bodyPr spcFirstLastPara="1" wrap="square" lIns="50800" tIns="50800" rIns="50800" bIns="50800" anchor="ctr" anchorCtr="0">
              <a:noAutofit/>
            </a:bodyPr>
            <a:lstStyle/>
            <a:p>
              <a:pPr marL="0" marR="0" lvl="0" indent="0" algn="ctr" rtl="0">
                <a:lnSpc>
                  <a:spcPct val="1477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cxnSp>
        <p:nvCxnSpPr>
          <p:cNvPr id="203" name="Google Shape;203;p6"/>
          <p:cNvCxnSpPr/>
          <p:nvPr/>
        </p:nvCxnSpPr>
        <p:spPr>
          <a:xfrm>
            <a:off x="5735841" y="2221820"/>
            <a:ext cx="6816319" cy="0"/>
          </a:xfrm>
          <a:prstGeom prst="straightConnector1">
            <a:avLst/>
          </a:prstGeom>
          <a:noFill/>
          <a:ln w="171450" cap="flat" cmpd="sng">
            <a:solidFill>
              <a:srgbClr val="FFFFFF"/>
            </a:solidFill>
            <a:prstDash val="solid"/>
            <a:round/>
            <a:headEnd type="none" w="sm" len="sm"/>
            <a:tailEnd type="none" w="sm" len="sm"/>
          </a:ln>
        </p:spPr>
      </p:cxnSp>
      <p:sp>
        <p:nvSpPr>
          <p:cNvPr id="204" name="Google Shape;204;p6"/>
          <p:cNvSpPr txBox="1"/>
          <p:nvPr/>
        </p:nvSpPr>
        <p:spPr>
          <a:xfrm>
            <a:off x="14675859" y="8988384"/>
            <a:ext cx="4050957" cy="1532890"/>
          </a:xfrm>
          <a:prstGeom prst="rect">
            <a:avLst/>
          </a:prstGeom>
          <a:noFill/>
          <a:ln>
            <a:noFill/>
          </a:ln>
        </p:spPr>
        <p:txBody>
          <a:bodyPr spcFirstLastPara="1" wrap="square" lIns="0" tIns="0" rIns="0" bIns="0" anchor="t" anchorCtr="0">
            <a:spAutoFit/>
          </a:bodyPr>
          <a:lstStyle/>
          <a:p>
            <a:pPr marL="0" marR="0" lvl="0" indent="0" algn="ctr" rtl="0">
              <a:lnSpc>
                <a:spcPct val="264388"/>
              </a:lnSpc>
              <a:spcBef>
                <a:spcPts val="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40000"/>
              </a:lnSpc>
              <a:spcBef>
                <a:spcPts val="0"/>
              </a:spcBef>
              <a:spcAft>
                <a:spcPts val="0"/>
              </a:spcAft>
              <a:buNone/>
            </a:pPr>
            <a:r>
              <a:rPr lang="en-US" sz="2000" b="0" i="0" u="none" strike="noStrike" cap="none">
                <a:solidFill>
                  <a:srgbClr val="FFFFFF"/>
                </a:solidFill>
                <a:latin typeface="Arial"/>
                <a:ea typeface="Arial"/>
                <a:cs typeface="Arial"/>
                <a:sym typeface="Arial"/>
              </a:rPr>
              <a:t>©BETTER FINANCE 2023</a:t>
            </a:r>
            <a:endParaRPr/>
          </a:p>
          <a:p>
            <a:pPr marL="0" marR="0" lvl="0" indent="0" algn="ctr" rtl="0">
              <a:lnSpc>
                <a:spcPct val="237950"/>
              </a:lnSpc>
              <a:spcBef>
                <a:spcPts val="0"/>
              </a:spcBef>
              <a:spcAft>
                <a:spcPts val="0"/>
              </a:spcAft>
              <a:buNone/>
            </a:pPr>
            <a:endParaRPr sz="2000" b="0" i="0" u="none" strike="noStrike" cap="none">
              <a:solidFill>
                <a:srgbClr val="FFFFFF"/>
              </a:solidFill>
              <a:latin typeface="Arial"/>
              <a:ea typeface="Arial"/>
              <a:cs typeface="Arial"/>
              <a:sym typeface="Arial"/>
            </a:endParaRPr>
          </a:p>
        </p:txBody>
      </p:sp>
      <p:grpSp>
        <p:nvGrpSpPr>
          <p:cNvPr id="205" name="Google Shape;205;p6"/>
          <p:cNvGrpSpPr/>
          <p:nvPr/>
        </p:nvGrpSpPr>
        <p:grpSpPr>
          <a:xfrm>
            <a:off x="12772800" y="2739026"/>
            <a:ext cx="4655366" cy="6552774"/>
            <a:chOff x="0" y="-66675"/>
            <a:chExt cx="1181625" cy="1477314"/>
          </a:xfrm>
        </p:grpSpPr>
        <p:sp>
          <p:nvSpPr>
            <p:cNvPr id="206" name="Google Shape;206;p6"/>
            <p:cNvSpPr/>
            <p:nvPr/>
          </p:nvSpPr>
          <p:spPr>
            <a:xfrm>
              <a:off x="0" y="0"/>
              <a:ext cx="1181625" cy="1410639"/>
            </a:xfrm>
            <a:custGeom>
              <a:avLst/>
              <a:gdLst/>
              <a:ahLst/>
              <a:cxnLst/>
              <a:rect l="l" t="t" r="r" b="b"/>
              <a:pathLst>
                <a:path w="1181625" h="1410639" extrusionOk="0">
                  <a:moveTo>
                    <a:pt x="88006" y="0"/>
                  </a:moveTo>
                  <a:lnTo>
                    <a:pt x="1093619" y="0"/>
                  </a:lnTo>
                  <a:cubicBezTo>
                    <a:pt x="1116960" y="0"/>
                    <a:pt x="1139345" y="9272"/>
                    <a:pt x="1155849" y="25776"/>
                  </a:cubicBezTo>
                  <a:cubicBezTo>
                    <a:pt x="1172353" y="42281"/>
                    <a:pt x="1181625" y="64665"/>
                    <a:pt x="1181625" y="88006"/>
                  </a:cubicBezTo>
                  <a:lnTo>
                    <a:pt x="1181625" y="1322633"/>
                  </a:lnTo>
                  <a:cubicBezTo>
                    <a:pt x="1181625" y="1371237"/>
                    <a:pt x="1142224" y="1410639"/>
                    <a:pt x="1093619" y="1410639"/>
                  </a:cubicBezTo>
                  <a:lnTo>
                    <a:pt x="88006" y="1410639"/>
                  </a:lnTo>
                  <a:cubicBezTo>
                    <a:pt x="39402" y="1410639"/>
                    <a:pt x="0" y="1371237"/>
                    <a:pt x="0" y="1322633"/>
                  </a:cubicBezTo>
                  <a:lnTo>
                    <a:pt x="0" y="88006"/>
                  </a:lnTo>
                  <a:cubicBezTo>
                    <a:pt x="0" y="39402"/>
                    <a:pt x="39402" y="0"/>
                    <a:pt x="88006"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6"/>
            <p:cNvSpPr txBox="1"/>
            <p:nvPr/>
          </p:nvSpPr>
          <p:spPr>
            <a:xfrm>
              <a:off x="0" y="-66675"/>
              <a:ext cx="812800" cy="879475"/>
            </a:xfrm>
            <a:prstGeom prst="rect">
              <a:avLst/>
            </a:prstGeom>
            <a:noFill/>
            <a:ln>
              <a:noFill/>
            </a:ln>
          </p:spPr>
          <p:txBody>
            <a:bodyPr spcFirstLastPara="1" wrap="square" lIns="50800" tIns="50800" rIns="50800" bIns="50800" anchor="ctr" anchorCtr="0">
              <a:noAutofit/>
            </a:bodyPr>
            <a:lstStyle/>
            <a:p>
              <a:pPr marL="0" marR="0" lvl="0" indent="0" algn="ctr" rtl="0">
                <a:lnSpc>
                  <a:spcPct val="2722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208" name="Google Shape;208;p6"/>
          <p:cNvGrpSpPr/>
          <p:nvPr/>
        </p:nvGrpSpPr>
        <p:grpSpPr>
          <a:xfrm>
            <a:off x="6900750" y="2674000"/>
            <a:ext cx="4486512" cy="6617924"/>
            <a:chOff x="0" y="-66675"/>
            <a:chExt cx="1181625" cy="1477314"/>
          </a:xfrm>
        </p:grpSpPr>
        <p:sp>
          <p:nvSpPr>
            <p:cNvPr id="209" name="Google Shape;209;p6"/>
            <p:cNvSpPr/>
            <p:nvPr/>
          </p:nvSpPr>
          <p:spPr>
            <a:xfrm>
              <a:off x="0" y="0"/>
              <a:ext cx="1181625" cy="1410639"/>
            </a:xfrm>
            <a:custGeom>
              <a:avLst/>
              <a:gdLst/>
              <a:ahLst/>
              <a:cxnLst/>
              <a:rect l="l" t="t" r="r" b="b"/>
              <a:pathLst>
                <a:path w="1181625" h="1410639" extrusionOk="0">
                  <a:moveTo>
                    <a:pt x="88006" y="0"/>
                  </a:moveTo>
                  <a:lnTo>
                    <a:pt x="1093619" y="0"/>
                  </a:lnTo>
                  <a:cubicBezTo>
                    <a:pt x="1116960" y="0"/>
                    <a:pt x="1139345" y="9272"/>
                    <a:pt x="1155849" y="25776"/>
                  </a:cubicBezTo>
                  <a:cubicBezTo>
                    <a:pt x="1172353" y="42281"/>
                    <a:pt x="1181625" y="64665"/>
                    <a:pt x="1181625" y="88006"/>
                  </a:cubicBezTo>
                  <a:lnTo>
                    <a:pt x="1181625" y="1322633"/>
                  </a:lnTo>
                  <a:cubicBezTo>
                    <a:pt x="1181625" y="1371237"/>
                    <a:pt x="1142224" y="1410639"/>
                    <a:pt x="1093619" y="1410639"/>
                  </a:cubicBezTo>
                  <a:lnTo>
                    <a:pt x="88006" y="1410639"/>
                  </a:lnTo>
                  <a:cubicBezTo>
                    <a:pt x="39402" y="1410639"/>
                    <a:pt x="0" y="1371237"/>
                    <a:pt x="0" y="1322633"/>
                  </a:cubicBezTo>
                  <a:lnTo>
                    <a:pt x="0" y="88006"/>
                  </a:lnTo>
                  <a:cubicBezTo>
                    <a:pt x="0" y="39402"/>
                    <a:pt x="39402" y="0"/>
                    <a:pt x="88006"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6"/>
            <p:cNvSpPr txBox="1"/>
            <p:nvPr/>
          </p:nvSpPr>
          <p:spPr>
            <a:xfrm>
              <a:off x="0" y="-66675"/>
              <a:ext cx="812800" cy="879475"/>
            </a:xfrm>
            <a:prstGeom prst="rect">
              <a:avLst/>
            </a:prstGeom>
            <a:noFill/>
            <a:ln>
              <a:noFill/>
            </a:ln>
          </p:spPr>
          <p:txBody>
            <a:bodyPr spcFirstLastPara="1" wrap="square" lIns="50800" tIns="50800" rIns="50800" bIns="50800" anchor="ctr" anchorCtr="0">
              <a:noAutofit/>
            </a:bodyPr>
            <a:lstStyle/>
            <a:p>
              <a:pPr marL="0" marR="0" lvl="0" indent="0" algn="ctr" rtl="0">
                <a:lnSpc>
                  <a:spcPct val="2722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grpSp>
        <p:nvGrpSpPr>
          <p:cNvPr id="211" name="Google Shape;211;p6"/>
          <p:cNvGrpSpPr/>
          <p:nvPr/>
        </p:nvGrpSpPr>
        <p:grpSpPr>
          <a:xfrm>
            <a:off x="1028700" y="2673997"/>
            <a:ext cx="4486512" cy="6617924"/>
            <a:chOff x="0" y="-66675"/>
            <a:chExt cx="1181625" cy="1477314"/>
          </a:xfrm>
        </p:grpSpPr>
        <p:sp>
          <p:nvSpPr>
            <p:cNvPr id="212" name="Google Shape;212;p6"/>
            <p:cNvSpPr/>
            <p:nvPr/>
          </p:nvSpPr>
          <p:spPr>
            <a:xfrm>
              <a:off x="0" y="0"/>
              <a:ext cx="1181625" cy="1410639"/>
            </a:xfrm>
            <a:custGeom>
              <a:avLst/>
              <a:gdLst/>
              <a:ahLst/>
              <a:cxnLst/>
              <a:rect l="l" t="t" r="r" b="b"/>
              <a:pathLst>
                <a:path w="1181625" h="1410639" extrusionOk="0">
                  <a:moveTo>
                    <a:pt x="88006" y="0"/>
                  </a:moveTo>
                  <a:lnTo>
                    <a:pt x="1093619" y="0"/>
                  </a:lnTo>
                  <a:cubicBezTo>
                    <a:pt x="1116960" y="0"/>
                    <a:pt x="1139345" y="9272"/>
                    <a:pt x="1155849" y="25776"/>
                  </a:cubicBezTo>
                  <a:cubicBezTo>
                    <a:pt x="1172353" y="42281"/>
                    <a:pt x="1181625" y="64665"/>
                    <a:pt x="1181625" y="88006"/>
                  </a:cubicBezTo>
                  <a:lnTo>
                    <a:pt x="1181625" y="1322633"/>
                  </a:lnTo>
                  <a:cubicBezTo>
                    <a:pt x="1181625" y="1371237"/>
                    <a:pt x="1142224" y="1410639"/>
                    <a:pt x="1093619" y="1410639"/>
                  </a:cubicBezTo>
                  <a:lnTo>
                    <a:pt x="88006" y="1410639"/>
                  </a:lnTo>
                  <a:cubicBezTo>
                    <a:pt x="39402" y="1410639"/>
                    <a:pt x="0" y="1371237"/>
                    <a:pt x="0" y="1322633"/>
                  </a:cubicBezTo>
                  <a:lnTo>
                    <a:pt x="0" y="88006"/>
                  </a:lnTo>
                  <a:cubicBezTo>
                    <a:pt x="0" y="39402"/>
                    <a:pt x="39402" y="0"/>
                    <a:pt x="88006" y="0"/>
                  </a:cubicBezTo>
                  <a:close/>
                </a:path>
              </a:pathLst>
            </a:custGeom>
            <a:solidFill>
              <a:srgbClr val="000000">
                <a:alpha val="35294"/>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6"/>
            <p:cNvSpPr txBox="1"/>
            <p:nvPr/>
          </p:nvSpPr>
          <p:spPr>
            <a:xfrm>
              <a:off x="0" y="-66675"/>
              <a:ext cx="812800" cy="879475"/>
            </a:xfrm>
            <a:prstGeom prst="rect">
              <a:avLst/>
            </a:prstGeom>
            <a:noFill/>
            <a:ln>
              <a:noFill/>
            </a:ln>
          </p:spPr>
          <p:txBody>
            <a:bodyPr spcFirstLastPara="1" wrap="square" lIns="50800" tIns="50800" rIns="50800" bIns="50800" anchor="ctr" anchorCtr="0">
              <a:noAutofit/>
            </a:bodyPr>
            <a:lstStyle/>
            <a:p>
              <a:pPr marL="0" marR="0" lvl="0" indent="0" algn="ctr" rtl="0">
                <a:lnSpc>
                  <a:spcPct val="272222"/>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sp>
        <p:nvSpPr>
          <p:cNvPr id="214" name="Google Shape;214;p6"/>
          <p:cNvSpPr/>
          <p:nvPr/>
        </p:nvSpPr>
        <p:spPr>
          <a:xfrm>
            <a:off x="5587836" y="5998868"/>
            <a:ext cx="1247608" cy="756362"/>
          </a:xfrm>
          <a:custGeom>
            <a:avLst/>
            <a:gdLst/>
            <a:ahLst/>
            <a:cxnLst/>
            <a:rect l="l" t="t" r="r" b="b"/>
            <a:pathLst>
              <a:path w="1247608" h="756362" extrusionOk="0">
                <a:moveTo>
                  <a:pt x="0" y="0"/>
                </a:moveTo>
                <a:lnTo>
                  <a:pt x="1247608" y="0"/>
                </a:lnTo>
                <a:lnTo>
                  <a:pt x="1247608" y="756363"/>
                </a:lnTo>
                <a:lnTo>
                  <a:pt x="0" y="756363"/>
                </a:lnTo>
                <a:lnTo>
                  <a:pt x="0" y="0"/>
                </a:lnTo>
                <a:close/>
              </a:path>
            </a:pathLst>
          </a:custGeom>
          <a:blipFill rotWithShape="1">
            <a:blip r:embed="rId4">
              <a:alphaModFix/>
            </a:blip>
            <a:stretch>
              <a:fillRect/>
            </a:stretch>
          </a:blipFill>
          <a:ln>
            <a:noFill/>
          </a:ln>
        </p:spPr>
        <p:txBody>
          <a:bodyPr/>
          <a:lstStyle/>
          <a:p>
            <a:endParaRPr lang="en-BE"/>
          </a:p>
        </p:txBody>
      </p:sp>
      <p:sp>
        <p:nvSpPr>
          <p:cNvPr id="215" name="Google Shape;215;p6"/>
          <p:cNvSpPr/>
          <p:nvPr/>
        </p:nvSpPr>
        <p:spPr>
          <a:xfrm>
            <a:off x="11431347" y="5974375"/>
            <a:ext cx="1247608" cy="756362"/>
          </a:xfrm>
          <a:custGeom>
            <a:avLst/>
            <a:gdLst/>
            <a:ahLst/>
            <a:cxnLst/>
            <a:rect l="l" t="t" r="r" b="b"/>
            <a:pathLst>
              <a:path w="1247608" h="756362" extrusionOk="0">
                <a:moveTo>
                  <a:pt x="0" y="0"/>
                </a:moveTo>
                <a:lnTo>
                  <a:pt x="1247608" y="0"/>
                </a:lnTo>
                <a:lnTo>
                  <a:pt x="1247608" y="756363"/>
                </a:lnTo>
                <a:lnTo>
                  <a:pt x="0" y="756363"/>
                </a:lnTo>
                <a:lnTo>
                  <a:pt x="0" y="0"/>
                </a:lnTo>
                <a:close/>
              </a:path>
            </a:pathLst>
          </a:custGeom>
          <a:blipFill rotWithShape="1">
            <a:blip r:embed="rId4">
              <a:alphaModFix/>
            </a:blip>
            <a:stretch>
              <a:fillRect/>
            </a:stretch>
          </a:blipFill>
          <a:ln>
            <a:noFill/>
          </a:ln>
        </p:spPr>
        <p:txBody>
          <a:bodyPr/>
          <a:lstStyle/>
          <a:p>
            <a:endParaRPr lang="en-BE"/>
          </a:p>
        </p:txBody>
      </p:sp>
      <p:sp>
        <p:nvSpPr>
          <p:cNvPr id="216" name="Google Shape;216;p6"/>
          <p:cNvSpPr txBox="1"/>
          <p:nvPr/>
        </p:nvSpPr>
        <p:spPr>
          <a:xfrm>
            <a:off x="6999813" y="3293480"/>
            <a:ext cx="4090500" cy="646500"/>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None/>
            </a:pPr>
            <a:r>
              <a:rPr lang="en-US" sz="4200">
                <a:solidFill>
                  <a:srgbClr val="FFFFFF"/>
                </a:solidFill>
              </a:rPr>
              <a:t>Adéquation</a:t>
            </a:r>
            <a:endParaRPr/>
          </a:p>
        </p:txBody>
      </p:sp>
      <p:cxnSp>
        <p:nvCxnSpPr>
          <p:cNvPr id="217" name="Google Shape;217;p6"/>
          <p:cNvCxnSpPr/>
          <p:nvPr/>
        </p:nvCxnSpPr>
        <p:spPr>
          <a:xfrm>
            <a:off x="2217761" y="4037300"/>
            <a:ext cx="2108700" cy="0"/>
          </a:xfrm>
          <a:prstGeom prst="straightConnector1">
            <a:avLst/>
          </a:prstGeom>
          <a:noFill/>
          <a:ln w="38100" cap="flat" cmpd="sng">
            <a:solidFill>
              <a:srgbClr val="FFFFFF"/>
            </a:solidFill>
            <a:prstDash val="solid"/>
            <a:round/>
            <a:headEnd type="none" w="sm" len="sm"/>
            <a:tailEnd type="none" w="sm" len="sm"/>
          </a:ln>
        </p:spPr>
      </p:cxnSp>
      <p:cxnSp>
        <p:nvCxnSpPr>
          <p:cNvPr id="218" name="Google Shape;218;p6"/>
          <p:cNvCxnSpPr/>
          <p:nvPr/>
        </p:nvCxnSpPr>
        <p:spPr>
          <a:xfrm>
            <a:off x="8089706" y="4070150"/>
            <a:ext cx="2108700" cy="0"/>
          </a:xfrm>
          <a:prstGeom prst="straightConnector1">
            <a:avLst/>
          </a:prstGeom>
          <a:noFill/>
          <a:ln w="38100" cap="flat" cmpd="sng">
            <a:solidFill>
              <a:srgbClr val="FFFFFF"/>
            </a:solidFill>
            <a:prstDash val="solid"/>
            <a:round/>
            <a:headEnd type="none" w="sm" len="sm"/>
            <a:tailEnd type="none" w="sm" len="sm"/>
          </a:ln>
        </p:spPr>
      </p:cxnSp>
      <p:cxnSp>
        <p:nvCxnSpPr>
          <p:cNvPr id="219" name="Google Shape;219;p6"/>
          <p:cNvCxnSpPr/>
          <p:nvPr/>
        </p:nvCxnSpPr>
        <p:spPr>
          <a:xfrm>
            <a:off x="13961765" y="4032050"/>
            <a:ext cx="2108700" cy="0"/>
          </a:xfrm>
          <a:prstGeom prst="straightConnector1">
            <a:avLst/>
          </a:prstGeom>
          <a:noFill/>
          <a:ln w="38100" cap="flat" cmpd="sng">
            <a:solidFill>
              <a:srgbClr val="FFFFFF"/>
            </a:solidFill>
            <a:prstDash val="solid"/>
            <a:round/>
            <a:headEnd type="none" w="sm" len="sm"/>
            <a:tailEnd type="none" w="sm" len="sm"/>
          </a:ln>
        </p:spPr>
      </p:cxnSp>
      <p:sp>
        <p:nvSpPr>
          <p:cNvPr id="220" name="Google Shape;220;p6"/>
          <p:cNvSpPr txBox="1"/>
          <p:nvPr/>
        </p:nvSpPr>
        <p:spPr>
          <a:xfrm>
            <a:off x="1390493" y="885825"/>
            <a:ext cx="15701400" cy="1062000"/>
          </a:xfrm>
          <a:prstGeom prst="rect">
            <a:avLst/>
          </a:prstGeom>
          <a:noFill/>
          <a:ln>
            <a:noFill/>
          </a:ln>
        </p:spPr>
        <p:txBody>
          <a:bodyPr spcFirstLastPara="1" wrap="square" lIns="0" tIns="0" rIns="0" bIns="0" anchor="t" anchorCtr="0">
            <a:spAutoFit/>
          </a:bodyPr>
          <a:lstStyle/>
          <a:p>
            <a:pPr marL="0" marR="0" lvl="0" indent="0" algn="ctr" rtl="0">
              <a:lnSpc>
                <a:spcPct val="140005"/>
              </a:lnSpc>
              <a:spcBef>
                <a:spcPts val="0"/>
              </a:spcBef>
              <a:spcAft>
                <a:spcPts val="0"/>
              </a:spcAft>
              <a:buNone/>
            </a:pPr>
            <a:r>
              <a:rPr lang="en-US" sz="6899">
                <a:solidFill>
                  <a:srgbClr val="FFFFFF"/>
                </a:solidFill>
              </a:rPr>
              <a:t>Préférences en matière de durabilité</a:t>
            </a:r>
            <a:endParaRPr/>
          </a:p>
        </p:txBody>
      </p:sp>
      <p:sp>
        <p:nvSpPr>
          <p:cNvPr id="221" name="Google Shape;221;p6"/>
          <p:cNvSpPr txBox="1"/>
          <p:nvPr/>
        </p:nvSpPr>
        <p:spPr>
          <a:xfrm>
            <a:off x="1226793" y="3276854"/>
            <a:ext cx="4090500" cy="646500"/>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None/>
            </a:pPr>
            <a:r>
              <a:rPr lang="en-US" sz="4200" b="0" i="0" u="none" strike="noStrike" cap="none">
                <a:solidFill>
                  <a:srgbClr val="FFFFFF"/>
                </a:solidFill>
                <a:latin typeface="Arial"/>
                <a:ea typeface="Arial"/>
                <a:cs typeface="Arial"/>
                <a:sym typeface="Arial"/>
              </a:rPr>
              <a:t>Communi</a:t>
            </a:r>
            <a:r>
              <a:rPr lang="en-US" sz="4200">
                <a:solidFill>
                  <a:srgbClr val="FFFFFF"/>
                </a:solidFill>
              </a:rPr>
              <a:t>quer</a:t>
            </a:r>
            <a:endParaRPr/>
          </a:p>
        </p:txBody>
      </p:sp>
      <p:sp>
        <p:nvSpPr>
          <p:cNvPr id="222" name="Google Shape;222;p6"/>
          <p:cNvSpPr txBox="1"/>
          <p:nvPr/>
        </p:nvSpPr>
        <p:spPr>
          <a:xfrm>
            <a:off x="12970735" y="3268304"/>
            <a:ext cx="4090500" cy="646500"/>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None/>
            </a:pPr>
            <a:r>
              <a:rPr lang="en-US" sz="4200" b="0" i="0" u="none" strike="noStrike" cap="none">
                <a:solidFill>
                  <a:srgbClr val="FFFFFF"/>
                </a:solidFill>
                <a:latin typeface="Arial"/>
                <a:ea typeface="Arial"/>
                <a:cs typeface="Arial"/>
                <a:sym typeface="Arial"/>
              </a:rPr>
              <a:t>Co</a:t>
            </a:r>
            <a:r>
              <a:rPr lang="en-US" sz="4200">
                <a:solidFill>
                  <a:srgbClr val="FFFFFF"/>
                </a:solidFill>
              </a:rPr>
              <a:t>formité</a:t>
            </a:r>
            <a:endParaRPr/>
          </a:p>
        </p:txBody>
      </p:sp>
      <p:sp>
        <p:nvSpPr>
          <p:cNvPr id="223" name="Google Shape;223;p6"/>
          <p:cNvSpPr txBox="1"/>
          <p:nvPr/>
        </p:nvSpPr>
        <p:spPr>
          <a:xfrm>
            <a:off x="1239589" y="4239888"/>
            <a:ext cx="4275600" cy="1520700"/>
          </a:xfrm>
          <a:prstGeom prst="rect">
            <a:avLst/>
          </a:prstGeom>
          <a:noFill/>
          <a:ln>
            <a:noFill/>
          </a:ln>
        </p:spPr>
        <p:txBody>
          <a:bodyPr spcFirstLastPara="1" wrap="square" lIns="0" tIns="0" rIns="0" bIns="0" anchor="t" anchorCtr="0">
            <a:spAutoFit/>
          </a:bodyPr>
          <a:lstStyle/>
          <a:p>
            <a:pPr marL="561344" marR="0" lvl="1" indent="-280671" algn="l" rtl="0">
              <a:lnSpc>
                <a:spcPct val="140000"/>
              </a:lnSpc>
              <a:spcBef>
                <a:spcPts val="0"/>
              </a:spcBef>
              <a:spcAft>
                <a:spcPts val="0"/>
              </a:spcAft>
              <a:buClr>
                <a:srgbClr val="FFFFFF"/>
              </a:buClr>
              <a:buSzPts val="2600"/>
              <a:buFont typeface="Arial"/>
              <a:buChar char="•"/>
            </a:pPr>
            <a:r>
              <a:rPr lang="en-US" sz="2600">
                <a:solidFill>
                  <a:srgbClr val="FFFFFF"/>
                </a:solidFill>
              </a:rPr>
              <a:t>Communiquez par écrit vos préférences en matière d’ESG</a:t>
            </a:r>
            <a:endParaRPr/>
          </a:p>
        </p:txBody>
      </p:sp>
      <p:sp>
        <p:nvSpPr>
          <p:cNvPr id="224" name="Google Shape;224;p6"/>
          <p:cNvSpPr txBox="1"/>
          <p:nvPr/>
        </p:nvSpPr>
        <p:spPr>
          <a:xfrm>
            <a:off x="1152050" y="5925423"/>
            <a:ext cx="4275600" cy="3201600"/>
          </a:xfrm>
          <a:prstGeom prst="rect">
            <a:avLst/>
          </a:prstGeom>
          <a:noFill/>
          <a:ln>
            <a:noFill/>
          </a:ln>
        </p:spPr>
        <p:txBody>
          <a:bodyPr spcFirstLastPara="1" wrap="square" lIns="0" tIns="0" rIns="0" bIns="0" anchor="t" anchorCtr="0">
            <a:spAutoFit/>
          </a:bodyPr>
          <a:lstStyle/>
          <a:p>
            <a:pPr marL="561344" marR="0" lvl="1" indent="-280671" algn="l" rtl="0">
              <a:lnSpc>
                <a:spcPct val="140000"/>
              </a:lnSpc>
              <a:spcBef>
                <a:spcPts val="0"/>
              </a:spcBef>
              <a:spcAft>
                <a:spcPts val="0"/>
              </a:spcAft>
              <a:buClr>
                <a:srgbClr val="FFFFFF"/>
              </a:buClr>
              <a:buSzPts val="2600"/>
              <a:buFont typeface="Arial"/>
              <a:buChar char="•"/>
            </a:pPr>
            <a:r>
              <a:rPr lang="en-US" sz="2600">
                <a:solidFill>
                  <a:srgbClr val="FFFFFF"/>
                </a:solidFill>
              </a:rPr>
              <a:t>Votre conseiller doit vous demander vos préférences avant de vous donner des conseils financiers formels</a:t>
            </a:r>
            <a:endParaRPr/>
          </a:p>
        </p:txBody>
      </p:sp>
      <p:sp>
        <p:nvSpPr>
          <p:cNvPr id="225" name="Google Shape;225;p6"/>
          <p:cNvSpPr txBox="1"/>
          <p:nvPr/>
        </p:nvSpPr>
        <p:spPr>
          <a:xfrm>
            <a:off x="6995625" y="4272750"/>
            <a:ext cx="4486500" cy="4882500"/>
          </a:xfrm>
          <a:prstGeom prst="rect">
            <a:avLst/>
          </a:prstGeom>
          <a:noFill/>
          <a:ln>
            <a:noFill/>
          </a:ln>
        </p:spPr>
        <p:txBody>
          <a:bodyPr spcFirstLastPara="1" wrap="square" lIns="0" tIns="0" rIns="0" bIns="0" anchor="t" anchorCtr="0">
            <a:spAutoFit/>
          </a:bodyPr>
          <a:lstStyle/>
          <a:p>
            <a:pPr marL="561344" marR="0" lvl="1" indent="-280671" algn="l" rtl="0">
              <a:lnSpc>
                <a:spcPct val="140000"/>
              </a:lnSpc>
              <a:spcBef>
                <a:spcPts val="0"/>
              </a:spcBef>
              <a:spcAft>
                <a:spcPts val="0"/>
              </a:spcAft>
              <a:buClr>
                <a:srgbClr val="FFFFFF"/>
              </a:buClr>
              <a:buSzPts val="2600"/>
              <a:buFont typeface="Arial"/>
              <a:buChar char="•"/>
            </a:pPr>
            <a:r>
              <a:rPr lang="en-US" sz="2600">
                <a:solidFill>
                  <a:srgbClr val="FFFFFF"/>
                </a:solidFill>
              </a:rPr>
              <a:t>Les prestataires de services financiers sont tenus de tenir compte vos préférences en matière  de développement durable et de vous orienter vers des produits qui correspondent à vos priorités ESG</a:t>
            </a:r>
            <a:endParaRPr/>
          </a:p>
        </p:txBody>
      </p:sp>
      <p:sp>
        <p:nvSpPr>
          <p:cNvPr id="226" name="Google Shape;226;p6"/>
          <p:cNvSpPr txBox="1"/>
          <p:nvPr/>
        </p:nvSpPr>
        <p:spPr>
          <a:xfrm>
            <a:off x="12908823" y="4272738"/>
            <a:ext cx="4275600" cy="4882500"/>
          </a:xfrm>
          <a:prstGeom prst="rect">
            <a:avLst/>
          </a:prstGeom>
          <a:noFill/>
          <a:ln>
            <a:noFill/>
          </a:ln>
        </p:spPr>
        <p:txBody>
          <a:bodyPr spcFirstLastPara="1" wrap="square" lIns="0" tIns="0" rIns="0" bIns="0" anchor="t" anchorCtr="0">
            <a:spAutoFit/>
          </a:bodyPr>
          <a:lstStyle/>
          <a:p>
            <a:pPr marL="561344" marR="0" lvl="1" indent="-280671" algn="l" rtl="0">
              <a:lnSpc>
                <a:spcPct val="140000"/>
              </a:lnSpc>
              <a:spcBef>
                <a:spcPts val="0"/>
              </a:spcBef>
              <a:spcAft>
                <a:spcPts val="0"/>
              </a:spcAft>
              <a:buClr>
                <a:srgbClr val="FFFFFF"/>
              </a:buClr>
              <a:buSzPts val="2600"/>
              <a:buFont typeface="Arial"/>
              <a:buChar char="•"/>
            </a:pPr>
            <a:r>
              <a:rPr lang="en-US" sz="2600">
                <a:solidFill>
                  <a:srgbClr val="FFFFFF"/>
                </a:solidFill>
              </a:rPr>
              <a:t>Si vous rencontrez un problème, vous devez déposer une plainte officielle auprès de l'entreprise et, si vous n'êtes pas satisfait de sa réponse, signaler le problème à l'autorité de régulation bancaire</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308A9776426D41840A8C2CCB15B3F3" ma:contentTypeVersion="18" ma:contentTypeDescription="Create a new document." ma:contentTypeScope="" ma:versionID="484d0e7fe09fe8de3466b246621db11c">
  <xsd:schema xmlns:xsd="http://www.w3.org/2001/XMLSchema" xmlns:xs="http://www.w3.org/2001/XMLSchema" xmlns:p="http://schemas.microsoft.com/office/2006/metadata/properties" xmlns:ns2="fd160c09-1844-45b0-b4f1-cf53e6c3c76a" xmlns:ns3="8e72f4a7-cae9-4e97-b541-2580a12d1989" targetNamespace="http://schemas.microsoft.com/office/2006/metadata/properties" ma:root="true" ma:fieldsID="e2ff8ef15423d4f21e0a799f7012675e" ns2:_="" ns3:_="">
    <xsd:import namespace="fd160c09-1844-45b0-b4f1-cf53e6c3c76a"/>
    <xsd:import namespace="8e72f4a7-cae9-4e97-b541-2580a12d198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160c09-1844-45b0-b4f1-cf53e6c3c7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1fe506b-8ef3-4252-9ac8-4ea0dfba28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72f4a7-cae9-4e97-b541-2580a12d198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34153eb-2901-4474-b3ae-28ce23b8bb52}" ma:internalName="TaxCatchAll" ma:showField="CatchAllData" ma:web="8e72f4a7-cae9-4e97-b541-2580a12d19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783935-08D2-4CE3-BCA3-DA6810B0D6DA}">
  <ds:schemaRefs>
    <ds:schemaRef ds:uri="http://schemas.microsoft.com/sharepoint/v3/contenttype/forms"/>
  </ds:schemaRefs>
</ds:datastoreItem>
</file>

<file path=customXml/itemProps2.xml><?xml version="1.0" encoding="utf-8"?>
<ds:datastoreItem xmlns:ds="http://schemas.openxmlformats.org/officeDocument/2006/customXml" ds:itemID="{D3550A01-E0A9-4209-9E4E-DDCA10F479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160c09-1844-45b0-b4f1-cf53e6c3c76a"/>
    <ds:schemaRef ds:uri="8e72f4a7-cae9-4e97-b541-2580a12d19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428</Words>
  <Application>Microsoft Office PowerPoint</Application>
  <PresentationFormat>Custom</PresentationFormat>
  <Paragraphs>39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Mariyan Nikolov</cp:lastModifiedBy>
  <cp:revision>1</cp:revision>
  <dcterms:created xsi:type="dcterms:W3CDTF">2006-08-16T00:00:00Z</dcterms:created>
  <dcterms:modified xsi:type="dcterms:W3CDTF">2024-06-11T11:13:14Z</dcterms:modified>
</cp:coreProperties>
</file>