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Eastman Grotesque" charset="1" panose="00000500000000000000"/>
      <p:regular r:id="rId10"/>
    </p:embeddedFont>
    <p:embeddedFont>
      <p:font typeface="Eastman Grotesque Bold" charset="1" panose="00000800000000000000"/>
      <p:regular r:id="rId11"/>
    </p:embeddedFont>
    <p:embeddedFont>
      <p:font typeface="Eastman Grotesque Italics" charset="1" panose="00000500000000000000"/>
      <p:regular r:id="rId12"/>
    </p:embeddedFont>
    <p:embeddedFont>
      <p:font typeface="Eastman Grotesque Bold Italics" charset="1" panose="00000800000000000000"/>
      <p:regular r:id="rId13"/>
    </p:embeddedFont>
    <p:embeddedFont>
      <p:font typeface="Canva Sans" charset="1" panose="020B0503030501040103"/>
      <p:regular r:id="rId14"/>
    </p:embeddedFont>
    <p:embeddedFont>
      <p:font typeface="Canva Sans Bold" charset="1" panose="020B0803030501040103"/>
      <p:regular r:id="rId15"/>
    </p:embeddedFont>
    <p:embeddedFont>
      <p:font typeface="Canva Sans Italics" charset="1" panose="020B0503030501040103"/>
      <p:regular r:id="rId16"/>
    </p:embeddedFont>
    <p:embeddedFont>
      <p:font typeface="Canva Sans Bold Italics" charset="1" panose="020B0803030501040103"/>
      <p:regular r:id="rId17"/>
    </p:embeddedFont>
    <p:embeddedFont>
      <p:font typeface="Canva Sans Medium" charset="1" panose="020B0603030501040103"/>
      <p:regular r:id="rId18"/>
    </p:embeddedFont>
    <p:embeddedFont>
      <p:font typeface="Canva Sans Medium Italics" charset="1" panose="020B06030305010401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font" Target="fonts/font18.fntdata"/><Relationship Id="rId8" Type="http://schemas.openxmlformats.org/officeDocument/2006/relationships/font" Target="fonts/font8.fntdata"/><Relationship Id="rId26" Type="http://schemas.openxmlformats.org/officeDocument/2006/relationships/customXml" Target="../customXml/item1.xml"/><Relationship Id="rId21" Type="http://schemas.openxmlformats.org/officeDocument/2006/relationships/slide" Target="slides/slide2.xml"/><Relationship Id="rId3" Type="http://schemas.openxmlformats.org/officeDocument/2006/relationships/viewProps" Target="viewProps.xml"/><Relationship Id="rId12" Type="http://schemas.openxmlformats.org/officeDocument/2006/relationships/font" Target="fonts/font12.fntdata"/><Relationship Id="rId17" Type="http://schemas.openxmlformats.org/officeDocument/2006/relationships/font" Target="fonts/font17.fntdata"/><Relationship Id="rId25" Type="http://schemas.openxmlformats.org/officeDocument/2006/relationships/slide" Target="slides/slide6.xml"/><Relationship Id="rId7" Type="http://schemas.openxmlformats.org/officeDocument/2006/relationships/font" Target="fonts/font7.fntdata"/><Relationship Id="rId16" Type="http://schemas.openxmlformats.org/officeDocument/2006/relationships/font" Target="fonts/font16.fntdata"/><Relationship Id="rId2" Type="http://schemas.openxmlformats.org/officeDocument/2006/relationships/presProps" Target="presProps.xml"/><Relationship Id="rId20"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font" Target="fonts/font11.fntdata"/><Relationship Id="rId24" Type="http://schemas.openxmlformats.org/officeDocument/2006/relationships/slide" Target="slides/slide5.xml"/><Relationship Id="rId6" Type="http://schemas.openxmlformats.org/officeDocument/2006/relationships/font" Target="fonts/font6.fntdata"/><Relationship Id="rId15" Type="http://schemas.openxmlformats.org/officeDocument/2006/relationships/font" Target="fonts/font15.fntdata"/><Relationship Id="rId23" Type="http://schemas.openxmlformats.org/officeDocument/2006/relationships/slide" Target="slides/slide4.xml"/><Relationship Id="rId5"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font" Target="fonts/font10.fntdata"/><Relationship Id="rId19" Type="http://schemas.openxmlformats.org/officeDocument/2006/relationships/font" Target="fonts/font19.fntdata"/><Relationship Id="rId14" Type="http://schemas.openxmlformats.org/officeDocument/2006/relationships/font" Target="fonts/font14.fntdata"/><Relationship Id="rId22" Type="http://schemas.openxmlformats.org/officeDocument/2006/relationships/slide" Target="slides/slide3.xml"/><Relationship Id="rId4" Type="http://schemas.openxmlformats.org/officeDocument/2006/relationships/theme" Target="theme/theme1.xml"/><Relationship Id="rId9" Type="http://schemas.openxmlformats.org/officeDocument/2006/relationships/font" Target="fonts/font9.fntdata"/><Relationship Id="rId27" Type="http://schemas.openxmlformats.org/officeDocument/2006/relationships/customXml" Target="../customXml/item2.xml"/></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786" r="0" b="7786"/>
          <a:stretch>
            <a:fillRect/>
          </a:stretch>
        </p:blipFill>
        <p:spPr>
          <a:xfrm flipH="false" flipV="false">
            <a:off x="0" y="0"/>
            <a:ext cx="18288000" cy="10287000"/>
          </a:xfrm>
          <a:prstGeom prst="rect">
            <a:avLst/>
          </a:prstGeom>
        </p:spPr>
      </p:pic>
      <p:grpSp>
        <p:nvGrpSpPr>
          <p:cNvPr name="Group 3" id="3"/>
          <p:cNvGrpSpPr/>
          <p:nvPr/>
        </p:nvGrpSpPr>
        <p:grpSpPr>
          <a:xfrm rot="0">
            <a:off x="0" y="-54410"/>
            <a:ext cx="18288000" cy="10395820"/>
            <a:chOff x="0" y="0"/>
            <a:chExt cx="4816593" cy="2737994"/>
          </a:xfrm>
        </p:grpSpPr>
        <p:sp>
          <p:nvSpPr>
            <p:cNvPr name="Freeform 4" id="4"/>
            <p:cNvSpPr/>
            <p:nvPr/>
          </p:nvSpPr>
          <p:spPr>
            <a:xfrm flipH="false" flipV="false" rot="0">
              <a:off x="0" y="0"/>
              <a:ext cx="4816592" cy="2737994"/>
            </a:xfrm>
            <a:custGeom>
              <a:avLst/>
              <a:gdLst/>
              <a:ahLst/>
              <a:cxnLst/>
              <a:rect r="r" b="b" t="t" l="l"/>
              <a:pathLst>
                <a:path h="2737994" w="4816592">
                  <a:moveTo>
                    <a:pt x="0" y="0"/>
                  </a:moveTo>
                  <a:lnTo>
                    <a:pt x="4816592" y="0"/>
                  </a:lnTo>
                  <a:lnTo>
                    <a:pt x="4816592" y="2737994"/>
                  </a:lnTo>
                  <a:lnTo>
                    <a:pt x="0" y="2737994"/>
                  </a:lnTo>
                  <a:close/>
                </a:path>
              </a:pathLst>
            </a:custGeom>
            <a:solidFill>
              <a:srgbClr val="000000">
                <a:alpha val="26667"/>
              </a:srgbClr>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0" y="8415906"/>
            <a:ext cx="18288000" cy="1871094"/>
            <a:chOff x="0" y="0"/>
            <a:chExt cx="4816593" cy="492798"/>
          </a:xfrm>
        </p:grpSpPr>
        <p:sp>
          <p:nvSpPr>
            <p:cNvPr name="Freeform 7" id="7"/>
            <p:cNvSpPr/>
            <p:nvPr/>
          </p:nvSpPr>
          <p:spPr>
            <a:xfrm flipH="false" flipV="false" rot="0">
              <a:off x="0" y="0"/>
              <a:ext cx="4816592" cy="492798"/>
            </a:xfrm>
            <a:custGeom>
              <a:avLst/>
              <a:gdLst/>
              <a:ahLst/>
              <a:cxnLst/>
              <a:rect r="r" b="b" t="t" l="l"/>
              <a:pathLst>
                <a:path h="492798" w="4816592">
                  <a:moveTo>
                    <a:pt x="0" y="0"/>
                  </a:moveTo>
                  <a:lnTo>
                    <a:pt x="4816592" y="0"/>
                  </a:lnTo>
                  <a:lnTo>
                    <a:pt x="4816592" y="492798"/>
                  </a:lnTo>
                  <a:lnTo>
                    <a:pt x="0" y="492798"/>
                  </a:lnTo>
                  <a:close/>
                </a:path>
              </a:pathLst>
            </a:custGeom>
            <a:solidFill>
              <a:srgbClr val="FFFFFF"/>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AutoShape 9" id="9"/>
          <p:cNvSpPr/>
          <p:nvPr/>
        </p:nvSpPr>
        <p:spPr>
          <a:xfrm flipV="true">
            <a:off x="5735841" y="2221820"/>
            <a:ext cx="6816319" cy="0"/>
          </a:xfrm>
          <a:prstGeom prst="line">
            <a:avLst/>
          </a:prstGeom>
          <a:ln cap="flat" w="171450">
            <a:solidFill>
              <a:srgbClr val="FFFFFF"/>
            </a:solidFill>
            <a:prstDash val="solid"/>
            <a:headEnd type="none" len="sm" w="sm"/>
            <a:tailEnd type="none" len="sm" w="sm"/>
          </a:ln>
        </p:spPr>
      </p:sp>
      <p:sp>
        <p:nvSpPr>
          <p:cNvPr name="Freeform 10" id="10"/>
          <p:cNvSpPr/>
          <p:nvPr/>
        </p:nvSpPr>
        <p:spPr>
          <a:xfrm flipH="false" flipV="false" rot="0">
            <a:off x="0" y="8415906"/>
            <a:ext cx="13323480" cy="1871094"/>
          </a:xfrm>
          <a:custGeom>
            <a:avLst/>
            <a:gdLst/>
            <a:ahLst/>
            <a:cxnLst/>
            <a:rect r="r" b="b" t="t" l="l"/>
            <a:pathLst>
              <a:path h="1871094" w="13323480">
                <a:moveTo>
                  <a:pt x="0" y="0"/>
                </a:moveTo>
                <a:lnTo>
                  <a:pt x="13323480" y="0"/>
                </a:lnTo>
                <a:lnTo>
                  <a:pt x="13323480" y="1871094"/>
                </a:lnTo>
                <a:lnTo>
                  <a:pt x="0" y="1871094"/>
                </a:lnTo>
                <a:lnTo>
                  <a:pt x="0" y="0"/>
                </a:lnTo>
                <a:close/>
              </a:path>
            </a:pathLst>
          </a:custGeom>
          <a:blipFill>
            <a:blip r:embed="rId3"/>
            <a:stretch>
              <a:fillRect l="0" t="0" r="0" b="0"/>
            </a:stretch>
          </a:blipFill>
        </p:spPr>
      </p:sp>
      <p:sp>
        <p:nvSpPr>
          <p:cNvPr name="TextBox 11" id="11"/>
          <p:cNvSpPr txBox="true"/>
          <p:nvPr/>
        </p:nvSpPr>
        <p:spPr>
          <a:xfrm rot="0">
            <a:off x="1293293" y="3136585"/>
            <a:ext cx="15701414" cy="1190468"/>
          </a:xfrm>
          <a:prstGeom prst="rect">
            <a:avLst/>
          </a:prstGeom>
        </p:spPr>
        <p:txBody>
          <a:bodyPr anchor="t" rtlCol="false" tIns="0" lIns="0" bIns="0" rIns="0">
            <a:spAutoFit/>
          </a:bodyPr>
          <a:lstStyle/>
          <a:p>
            <a:pPr algn="ctr">
              <a:lnSpc>
                <a:spcPts val="9659"/>
              </a:lnSpc>
            </a:pPr>
            <a:r>
              <a:rPr lang="en-US" sz="6899">
                <a:solidFill>
                  <a:srgbClr val="FFFFFF"/>
                </a:solidFill>
                <a:latin typeface="Eastman Grotesque Bold"/>
              </a:rPr>
              <a:t>Module 3: Industry Insights</a:t>
            </a:r>
          </a:p>
        </p:txBody>
      </p:sp>
      <p:sp>
        <p:nvSpPr>
          <p:cNvPr name="TextBox 12" id="12"/>
          <p:cNvSpPr txBox="true"/>
          <p:nvPr/>
        </p:nvSpPr>
        <p:spPr>
          <a:xfrm rot="0">
            <a:off x="2844224" y="5067300"/>
            <a:ext cx="12599552" cy="1261110"/>
          </a:xfrm>
          <a:prstGeom prst="rect">
            <a:avLst/>
          </a:prstGeom>
        </p:spPr>
        <p:txBody>
          <a:bodyPr anchor="t" rtlCol="false" tIns="0" lIns="0" bIns="0" rIns="0">
            <a:spAutoFit/>
          </a:bodyPr>
          <a:lstStyle/>
          <a:p>
            <a:pPr algn="ctr">
              <a:lnSpc>
                <a:spcPts val="5040"/>
              </a:lnSpc>
            </a:pPr>
            <a:r>
              <a:rPr lang="en-US" sz="3600">
                <a:solidFill>
                  <a:srgbClr val="FFFFFF"/>
                </a:solidFill>
                <a:latin typeface="Eastman Grotesque"/>
              </a:rPr>
              <a:t>Presentation by an industry representative of the available sustainable finance tools at a national level</a:t>
            </a:r>
          </a:p>
        </p:txBody>
      </p:sp>
      <p:sp>
        <p:nvSpPr>
          <p:cNvPr name="TextBox 13" id="13"/>
          <p:cNvSpPr txBox="true"/>
          <p:nvPr/>
        </p:nvSpPr>
        <p:spPr>
          <a:xfrm rot="0">
            <a:off x="14675859" y="8988384"/>
            <a:ext cx="4050957" cy="1532890"/>
          </a:xfrm>
          <a:prstGeom prst="rect">
            <a:avLst/>
          </a:prstGeom>
        </p:spPr>
        <p:txBody>
          <a:bodyPr anchor="t" rtlCol="false" tIns="0" lIns="0" bIns="0" rIns="0">
            <a:spAutoFit/>
          </a:bodyPr>
          <a:lstStyle/>
          <a:p>
            <a:pPr algn="ctr">
              <a:lnSpc>
                <a:spcPts val="4759"/>
              </a:lnSpc>
            </a:pPr>
          </a:p>
          <a:p>
            <a:pPr algn="ctr">
              <a:lnSpc>
                <a:spcPts val="2800"/>
              </a:lnSpc>
            </a:pPr>
            <a:r>
              <a:rPr lang="en-US" sz="2000">
                <a:solidFill>
                  <a:srgbClr val="000000"/>
                </a:solidFill>
                <a:latin typeface="Canva Sans"/>
              </a:rPr>
              <a:t>©BETTER FINANCE 2023</a:t>
            </a:r>
          </a:p>
          <a:p>
            <a:pPr algn="ctr">
              <a:lnSpc>
                <a:spcPts val="475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786" r="0" b="7786"/>
          <a:stretch>
            <a:fillRect/>
          </a:stretch>
        </p:blipFill>
        <p:spPr>
          <a:xfrm flipH="false" flipV="false">
            <a:off x="0" y="0"/>
            <a:ext cx="18288000" cy="10287000"/>
          </a:xfrm>
          <a:prstGeom prst="rect">
            <a:avLst/>
          </a:prstGeom>
        </p:spPr>
      </p:pic>
      <p:grpSp>
        <p:nvGrpSpPr>
          <p:cNvPr name="Group 3" id="3"/>
          <p:cNvGrpSpPr/>
          <p:nvPr/>
        </p:nvGrpSpPr>
        <p:grpSpPr>
          <a:xfrm rot="0">
            <a:off x="0" y="9436511"/>
            <a:ext cx="18288000" cy="850489"/>
            <a:chOff x="0" y="0"/>
            <a:chExt cx="4816593" cy="223997"/>
          </a:xfrm>
        </p:grpSpPr>
        <p:sp>
          <p:nvSpPr>
            <p:cNvPr name="Freeform 4" id="4"/>
            <p:cNvSpPr/>
            <p:nvPr/>
          </p:nvSpPr>
          <p:spPr>
            <a:xfrm flipH="false" flipV="false" rot="0">
              <a:off x="0" y="0"/>
              <a:ext cx="4816592" cy="223997"/>
            </a:xfrm>
            <a:custGeom>
              <a:avLst/>
              <a:gdLst/>
              <a:ahLst/>
              <a:cxnLst/>
              <a:rect r="r" b="b" t="t" l="l"/>
              <a:pathLst>
                <a:path h="223997" w="4816592">
                  <a:moveTo>
                    <a:pt x="0" y="0"/>
                  </a:moveTo>
                  <a:lnTo>
                    <a:pt x="4816592" y="0"/>
                  </a:lnTo>
                  <a:lnTo>
                    <a:pt x="4816592" y="223997"/>
                  </a:lnTo>
                  <a:lnTo>
                    <a:pt x="0" y="223997"/>
                  </a:lnTo>
                  <a:close/>
                </a:path>
              </a:pathLst>
            </a:custGeom>
            <a:solidFill>
              <a:srgbClr val="000000">
                <a:alpha val="22745"/>
              </a:srgbClr>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0"/>
            <a:ext cx="18288000" cy="10395820"/>
            <a:chOff x="0" y="0"/>
            <a:chExt cx="4816593" cy="2737994"/>
          </a:xfrm>
        </p:grpSpPr>
        <p:sp>
          <p:nvSpPr>
            <p:cNvPr name="Freeform 7" id="7"/>
            <p:cNvSpPr/>
            <p:nvPr/>
          </p:nvSpPr>
          <p:spPr>
            <a:xfrm flipH="false" flipV="false" rot="0">
              <a:off x="0" y="0"/>
              <a:ext cx="4816592" cy="2737994"/>
            </a:xfrm>
            <a:custGeom>
              <a:avLst/>
              <a:gdLst/>
              <a:ahLst/>
              <a:cxnLst/>
              <a:rect r="r" b="b" t="t" l="l"/>
              <a:pathLst>
                <a:path h="2737994" w="4816592">
                  <a:moveTo>
                    <a:pt x="0" y="0"/>
                  </a:moveTo>
                  <a:lnTo>
                    <a:pt x="4816592" y="0"/>
                  </a:lnTo>
                  <a:lnTo>
                    <a:pt x="4816592" y="2737994"/>
                  </a:lnTo>
                  <a:lnTo>
                    <a:pt x="0" y="2737994"/>
                  </a:lnTo>
                  <a:close/>
                </a:path>
              </a:pathLst>
            </a:custGeom>
            <a:solidFill>
              <a:srgbClr val="000000">
                <a:alpha val="26667"/>
              </a:srgbClr>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14675859" y="8988384"/>
            <a:ext cx="4050957" cy="1532890"/>
          </a:xfrm>
          <a:prstGeom prst="rect">
            <a:avLst/>
          </a:prstGeom>
        </p:spPr>
        <p:txBody>
          <a:bodyPr anchor="t" rtlCol="false" tIns="0" lIns="0" bIns="0" rIns="0">
            <a:spAutoFit/>
          </a:bodyPr>
          <a:lstStyle/>
          <a:p>
            <a:pPr algn="ctr">
              <a:lnSpc>
                <a:spcPts val="4759"/>
              </a:lnSpc>
            </a:pPr>
          </a:p>
          <a:p>
            <a:pPr algn="ctr">
              <a:lnSpc>
                <a:spcPts val="2800"/>
              </a:lnSpc>
            </a:pPr>
            <a:r>
              <a:rPr lang="en-US" sz="2000">
                <a:solidFill>
                  <a:srgbClr val="FFFFFF"/>
                </a:solidFill>
                <a:latin typeface="Canva Sans"/>
              </a:rPr>
              <a:t>©BETTER FINANCE 2023</a:t>
            </a:r>
          </a:p>
          <a:p>
            <a:pPr algn="ctr">
              <a:lnSpc>
                <a:spcPts val="4759"/>
              </a:lnSpc>
            </a:pPr>
          </a:p>
        </p:txBody>
      </p:sp>
      <p:sp>
        <p:nvSpPr>
          <p:cNvPr name="AutoShape 10" id="10"/>
          <p:cNvSpPr/>
          <p:nvPr/>
        </p:nvSpPr>
        <p:spPr>
          <a:xfrm flipV="true">
            <a:off x="5735841" y="2221820"/>
            <a:ext cx="6816319" cy="0"/>
          </a:xfrm>
          <a:prstGeom prst="line">
            <a:avLst/>
          </a:prstGeom>
          <a:ln cap="flat" w="171450">
            <a:solidFill>
              <a:srgbClr val="FFFFFF"/>
            </a:solidFill>
            <a:prstDash val="solid"/>
            <a:headEnd type="none" len="sm" w="sm"/>
            <a:tailEnd type="none" len="sm" w="sm"/>
          </a:ln>
        </p:spPr>
      </p:sp>
      <p:sp>
        <p:nvSpPr>
          <p:cNvPr name="TextBox 11" id="11"/>
          <p:cNvSpPr txBox="true"/>
          <p:nvPr/>
        </p:nvSpPr>
        <p:spPr>
          <a:xfrm rot="0">
            <a:off x="1390493" y="885825"/>
            <a:ext cx="15701414" cy="1191421"/>
          </a:xfrm>
          <a:prstGeom prst="rect">
            <a:avLst/>
          </a:prstGeom>
        </p:spPr>
        <p:txBody>
          <a:bodyPr anchor="t" rtlCol="false" tIns="0" lIns="0" bIns="0" rIns="0">
            <a:spAutoFit/>
          </a:bodyPr>
          <a:lstStyle/>
          <a:p>
            <a:pPr algn="ctr">
              <a:lnSpc>
                <a:spcPts val="9659"/>
              </a:lnSpc>
            </a:pPr>
            <a:r>
              <a:rPr lang="en-US" sz="6899">
                <a:solidFill>
                  <a:srgbClr val="FFFFFF"/>
                </a:solidFill>
                <a:latin typeface="Eastman Grotesque Bold"/>
              </a:rPr>
              <a:t>DISCLAIMER</a:t>
            </a:r>
          </a:p>
        </p:txBody>
      </p:sp>
      <p:grpSp>
        <p:nvGrpSpPr>
          <p:cNvPr name="Group 12" id="12"/>
          <p:cNvGrpSpPr/>
          <p:nvPr/>
        </p:nvGrpSpPr>
        <p:grpSpPr>
          <a:xfrm rot="0">
            <a:off x="1879715" y="2778288"/>
            <a:ext cx="14528569" cy="5969714"/>
            <a:chOff x="0" y="0"/>
            <a:chExt cx="3826454" cy="1572270"/>
          </a:xfrm>
        </p:grpSpPr>
        <p:sp>
          <p:nvSpPr>
            <p:cNvPr name="Freeform 13" id="13"/>
            <p:cNvSpPr/>
            <p:nvPr/>
          </p:nvSpPr>
          <p:spPr>
            <a:xfrm flipH="false" flipV="false" rot="0">
              <a:off x="0" y="0"/>
              <a:ext cx="3826454" cy="1572270"/>
            </a:xfrm>
            <a:custGeom>
              <a:avLst/>
              <a:gdLst/>
              <a:ahLst/>
              <a:cxnLst/>
              <a:rect r="r" b="b" t="t" l="l"/>
              <a:pathLst>
                <a:path h="1572270" w="3826454">
                  <a:moveTo>
                    <a:pt x="0" y="0"/>
                  </a:moveTo>
                  <a:lnTo>
                    <a:pt x="3826454" y="0"/>
                  </a:lnTo>
                  <a:lnTo>
                    <a:pt x="3826454" y="1572270"/>
                  </a:lnTo>
                  <a:lnTo>
                    <a:pt x="0" y="1572270"/>
                  </a:lnTo>
                  <a:close/>
                </a:path>
              </a:pathLst>
            </a:custGeom>
            <a:solidFill>
              <a:srgbClr val="000000">
                <a:alpha val="22745"/>
              </a:srgbClr>
            </a:solidFill>
          </p:spPr>
        </p:sp>
        <p:sp>
          <p:nvSpPr>
            <p:cNvPr name="TextBox 14" id="1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2665881" y="3211406"/>
            <a:ext cx="12956238" cy="5254569"/>
          </a:xfrm>
          <a:prstGeom prst="rect">
            <a:avLst/>
          </a:prstGeom>
        </p:spPr>
        <p:txBody>
          <a:bodyPr anchor="t" rtlCol="false" tIns="0" lIns="0" bIns="0" rIns="0">
            <a:spAutoFit/>
          </a:bodyPr>
          <a:lstStyle/>
          <a:p>
            <a:pPr algn="ctr">
              <a:lnSpc>
                <a:spcPts val="4165"/>
              </a:lnSpc>
            </a:pPr>
            <a:r>
              <a:rPr lang="en-US" sz="2975">
                <a:solidFill>
                  <a:srgbClr val="FFFFFF"/>
                </a:solidFill>
                <a:latin typeface="Eastman Grotesque"/>
              </a:rPr>
              <a:t>Invest for Better Climate EU is a non-profit initiaitive dedicated to education without providing financial advice. The information and materials provided in this course are offered for general educational purposes only and are not intended to provide financial planning, legal, tax, accounting, or investment advisory services. Strategies or descriptions of any investments do not suggest an endorsement. Always do your own research and/or confer with professionals before making any investment decisions. You should also be sure that you understand any potential tax implications before you sell existing investments.</a:t>
            </a:r>
          </a:p>
          <a:p>
            <a:pPr algn="ctr">
              <a:lnSpc>
                <a:spcPts val="4165"/>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786" r="0" b="7786"/>
          <a:stretch>
            <a:fillRect/>
          </a:stretch>
        </p:blipFill>
        <p:spPr>
          <a:xfrm flipH="false" flipV="false">
            <a:off x="0" y="0"/>
            <a:ext cx="18288000" cy="10287000"/>
          </a:xfrm>
          <a:prstGeom prst="rect">
            <a:avLst/>
          </a:prstGeom>
        </p:spPr>
      </p:pic>
      <p:grpSp>
        <p:nvGrpSpPr>
          <p:cNvPr name="Group 3" id="3"/>
          <p:cNvGrpSpPr/>
          <p:nvPr/>
        </p:nvGrpSpPr>
        <p:grpSpPr>
          <a:xfrm rot="0">
            <a:off x="0" y="-213098"/>
            <a:ext cx="18288000" cy="10395820"/>
            <a:chOff x="0" y="0"/>
            <a:chExt cx="4816593" cy="2737994"/>
          </a:xfrm>
        </p:grpSpPr>
        <p:sp>
          <p:nvSpPr>
            <p:cNvPr name="Freeform 4" id="4"/>
            <p:cNvSpPr/>
            <p:nvPr/>
          </p:nvSpPr>
          <p:spPr>
            <a:xfrm flipH="false" flipV="false" rot="0">
              <a:off x="0" y="0"/>
              <a:ext cx="4816592" cy="2737994"/>
            </a:xfrm>
            <a:custGeom>
              <a:avLst/>
              <a:gdLst/>
              <a:ahLst/>
              <a:cxnLst/>
              <a:rect r="r" b="b" t="t" l="l"/>
              <a:pathLst>
                <a:path h="2737994" w="4816592">
                  <a:moveTo>
                    <a:pt x="0" y="0"/>
                  </a:moveTo>
                  <a:lnTo>
                    <a:pt x="4816592" y="0"/>
                  </a:lnTo>
                  <a:lnTo>
                    <a:pt x="4816592" y="2737994"/>
                  </a:lnTo>
                  <a:lnTo>
                    <a:pt x="0" y="2737994"/>
                  </a:lnTo>
                  <a:close/>
                </a:path>
              </a:pathLst>
            </a:custGeom>
            <a:solidFill>
              <a:srgbClr val="000000">
                <a:alpha val="26667"/>
              </a:srgbClr>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0" y="9436511"/>
            <a:ext cx="18288000" cy="850489"/>
            <a:chOff x="0" y="0"/>
            <a:chExt cx="4816593" cy="223997"/>
          </a:xfrm>
        </p:grpSpPr>
        <p:sp>
          <p:nvSpPr>
            <p:cNvPr name="Freeform 7" id="7"/>
            <p:cNvSpPr/>
            <p:nvPr/>
          </p:nvSpPr>
          <p:spPr>
            <a:xfrm flipH="false" flipV="false" rot="0">
              <a:off x="0" y="0"/>
              <a:ext cx="4816592" cy="223997"/>
            </a:xfrm>
            <a:custGeom>
              <a:avLst/>
              <a:gdLst/>
              <a:ahLst/>
              <a:cxnLst/>
              <a:rect r="r" b="b" t="t" l="l"/>
              <a:pathLst>
                <a:path h="223997" w="4816592">
                  <a:moveTo>
                    <a:pt x="0" y="0"/>
                  </a:moveTo>
                  <a:lnTo>
                    <a:pt x="4816592" y="0"/>
                  </a:lnTo>
                  <a:lnTo>
                    <a:pt x="4816592" y="223997"/>
                  </a:lnTo>
                  <a:lnTo>
                    <a:pt x="0" y="223997"/>
                  </a:lnTo>
                  <a:close/>
                </a:path>
              </a:pathLst>
            </a:custGeom>
            <a:solidFill>
              <a:srgbClr val="000000">
                <a:alpha val="22745"/>
              </a:srgbClr>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4253359" y="6150098"/>
            <a:ext cx="12838548" cy="1320291"/>
            <a:chOff x="0" y="0"/>
            <a:chExt cx="3381346" cy="347731"/>
          </a:xfrm>
        </p:grpSpPr>
        <p:sp>
          <p:nvSpPr>
            <p:cNvPr name="Freeform 10" id="10"/>
            <p:cNvSpPr/>
            <p:nvPr/>
          </p:nvSpPr>
          <p:spPr>
            <a:xfrm flipH="false" flipV="false" rot="0">
              <a:off x="0" y="0"/>
              <a:ext cx="3381346" cy="347731"/>
            </a:xfrm>
            <a:custGeom>
              <a:avLst/>
              <a:gdLst/>
              <a:ahLst/>
              <a:cxnLst/>
              <a:rect r="r" b="b" t="t" l="l"/>
              <a:pathLst>
                <a:path h="347731" w="3381346">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sp>
        <p:sp>
          <p:nvSpPr>
            <p:cNvPr name="TextBox 11" id="11"/>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AutoShape 12" id="12"/>
          <p:cNvSpPr/>
          <p:nvPr/>
        </p:nvSpPr>
        <p:spPr>
          <a:xfrm flipV="true">
            <a:off x="5735841" y="2221820"/>
            <a:ext cx="6816319" cy="0"/>
          </a:xfrm>
          <a:prstGeom prst="line">
            <a:avLst/>
          </a:prstGeom>
          <a:ln cap="flat" w="171450">
            <a:solidFill>
              <a:srgbClr val="FFFFFF"/>
            </a:solidFill>
            <a:prstDash val="solid"/>
            <a:headEnd type="none" len="sm" w="sm"/>
            <a:tailEnd type="none" len="sm" w="sm"/>
          </a:ln>
        </p:spPr>
      </p:sp>
      <p:grpSp>
        <p:nvGrpSpPr>
          <p:cNvPr name="Group 13" id="13"/>
          <p:cNvGrpSpPr/>
          <p:nvPr/>
        </p:nvGrpSpPr>
        <p:grpSpPr>
          <a:xfrm rot="0">
            <a:off x="4166533" y="4537764"/>
            <a:ext cx="12838548" cy="1320291"/>
            <a:chOff x="0" y="0"/>
            <a:chExt cx="3381346" cy="347731"/>
          </a:xfrm>
        </p:grpSpPr>
        <p:sp>
          <p:nvSpPr>
            <p:cNvPr name="Freeform 14" id="14"/>
            <p:cNvSpPr/>
            <p:nvPr/>
          </p:nvSpPr>
          <p:spPr>
            <a:xfrm flipH="false" flipV="false" rot="0">
              <a:off x="0" y="0"/>
              <a:ext cx="3381346" cy="347731"/>
            </a:xfrm>
            <a:custGeom>
              <a:avLst/>
              <a:gdLst/>
              <a:ahLst/>
              <a:cxnLst/>
              <a:rect r="r" b="b" t="t" l="l"/>
              <a:pathLst>
                <a:path h="347731" w="3381346">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sp>
        <p:sp>
          <p:nvSpPr>
            <p:cNvPr name="TextBox 15" id="1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4166533" y="2985640"/>
            <a:ext cx="12838548" cy="1320291"/>
            <a:chOff x="0" y="0"/>
            <a:chExt cx="3381346" cy="347731"/>
          </a:xfrm>
        </p:grpSpPr>
        <p:sp>
          <p:nvSpPr>
            <p:cNvPr name="Freeform 17" id="17"/>
            <p:cNvSpPr/>
            <p:nvPr/>
          </p:nvSpPr>
          <p:spPr>
            <a:xfrm flipH="false" flipV="false" rot="0">
              <a:off x="0" y="0"/>
              <a:ext cx="3381346" cy="347731"/>
            </a:xfrm>
            <a:custGeom>
              <a:avLst/>
              <a:gdLst/>
              <a:ahLst/>
              <a:cxnLst/>
              <a:rect r="r" b="b" t="t" l="l"/>
              <a:pathLst>
                <a:path h="347731" w="3381346">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sp>
        <p:sp>
          <p:nvSpPr>
            <p:cNvPr name="TextBox 18" id="1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19" id="19"/>
          <p:cNvSpPr/>
          <p:nvPr/>
        </p:nvSpPr>
        <p:spPr>
          <a:xfrm flipH="false" flipV="false" rot="0">
            <a:off x="1576796" y="2971578"/>
            <a:ext cx="1268530" cy="1470760"/>
          </a:xfrm>
          <a:custGeom>
            <a:avLst/>
            <a:gdLst/>
            <a:ahLst/>
            <a:cxnLst/>
            <a:rect r="r" b="b" t="t" l="l"/>
            <a:pathLst>
              <a:path h="1470760" w="1268530">
                <a:moveTo>
                  <a:pt x="0" y="0"/>
                </a:moveTo>
                <a:lnTo>
                  <a:pt x="1268530" y="0"/>
                </a:lnTo>
                <a:lnTo>
                  <a:pt x="1268530" y="1470760"/>
                </a:lnTo>
                <a:lnTo>
                  <a:pt x="0" y="14707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0" id="20"/>
          <p:cNvSpPr txBox="true"/>
          <p:nvPr/>
        </p:nvSpPr>
        <p:spPr>
          <a:xfrm rot="0">
            <a:off x="4522878" y="6280745"/>
            <a:ext cx="12220369" cy="1536761"/>
          </a:xfrm>
          <a:prstGeom prst="rect">
            <a:avLst/>
          </a:prstGeom>
        </p:spPr>
        <p:txBody>
          <a:bodyPr anchor="t" rtlCol="false" tIns="0" lIns="0" bIns="0" rIns="0">
            <a:spAutoFit/>
          </a:bodyPr>
          <a:lstStyle/>
          <a:p>
            <a:pPr algn="just">
              <a:lnSpc>
                <a:spcPts val="4262"/>
              </a:lnSpc>
            </a:pPr>
            <a:r>
              <a:rPr lang="en-US" sz="3044">
                <a:solidFill>
                  <a:srgbClr val="FFFFFF"/>
                </a:solidFill>
                <a:latin typeface="Eastman Grotesque Bold"/>
              </a:rPr>
              <a:t>Share your own personal preferences in writing to help trigger action</a:t>
            </a:r>
          </a:p>
          <a:p>
            <a:pPr algn="just">
              <a:lnSpc>
                <a:spcPts val="3780"/>
              </a:lnSpc>
            </a:pPr>
          </a:p>
        </p:txBody>
      </p:sp>
      <p:grpSp>
        <p:nvGrpSpPr>
          <p:cNvPr name="Group 21" id="21"/>
          <p:cNvGrpSpPr/>
          <p:nvPr/>
        </p:nvGrpSpPr>
        <p:grpSpPr>
          <a:xfrm rot="0">
            <a:off x="4166533" y="7698989"/>
            <a:ext cx="12838548" cy="1320291"/>
            <a:chOff x="0" y="0"/>
            <a:chExt cx="3381346" cy="347731"/>
          </a:xfrm>
        </p:grpSpPr>
        <p:sp>
          <p:nvSpPr>
            <p:cNvPr name="Freeform 22" id="22"/>
            <p:cNvSpPr/>
            <p:nvPr/>
          </p:nvSpPr>
          <p:spPr>
            <a:xfrm flipH="false" flipV="false" rot="0">
              <a:off x="0" y="0"/>
              <a:ext cx="3381346" cy="347731"/>
            </a:xfrm>
            <a:custGeom>
              <a:avLst/>
              <a:gdLst/>
              <a:ahLst/>
              <a:cxnLst/>
              <a:rect r="r" b="b" t="t" l="l"/>
              <a:pathLst>
                <a:path h="347731" w="3381346">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sp>
        <p:sp>
          <p:nvSpPr>
            <p:cNvPr name="TextBox 23" id="23"/>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24" id="24"/>
          <p:cNvSpPr/>
          <p:nvPr/>
        </p:nvSpPr>
        <p:spPr>
          <a:xfrm flipH="false" flipV="false" rot="0">
            <a:off x="1525035" y="4537764"/>
            <a:ext cx="1320291" cy="1320291"/>
          </a:xfrm>
          <a:custGeom>
            <a:avLst/>
            <a:gdLst/>
            <a:ahLst/>
            <a:cxnLst/>
            <a:rect r="r" b="b" t="t" l="l"/>
            <a:pathLst>
              <a:path h="1320291" w="1320291">
                <a:moveTo>
                  <a:pt x="0" y="0"/>
                </a:moveTo>
                <a:lnTo>
                  <a:pt x="1320291" y="0"/>
                </a:lnTo>
                <a:lnTo>
                  <a:pt x="1320291" y="1320291"/>
                </a:lnTo>
                <a:lnTo>
                  <a:pt x="0" y="132029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false" rot="0">
            <a:off x="1749188" y="6150098"/>
            <a:ext cx="1096138" cy="1114245"/>
          </a:xfrm>
          <a:custGeom>
            <a:avLst/>
            <a:gdLst/>
            <a:ahLst/>
            <a:cxnLst/>
            <a:rect r="r" b="b" t="t" l="l"/>
            <a:pathLst>
              <a:path h="1114245" w="1096138">
                <a:moveTo>
                  <a:pt x="0" y="0"/>
                </a:moveTo>
                <a:lnTo>
                  <a:pt x="1096138" y="0"/>
                </a:lnTo>
                <a:lnTo>
                  <a:pt x="1096138" y="1114244"/>
                </a:lnTo>
                <a:lnTo>
                  <a:pt x="0" y="11142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6" id="26"/>
          <p:cNvSpPr/>
          <p:nvPr/>
        </p:nvSpPr>
        <p:spPr>
          <a:xfrm flipH="false" flipV="false" rot="0">
            <a:off x="1749188" y="7698989"/>
            <a:ext cx="1198943" cy="1121012"/>
          </a:xfrm>
          <a:custGeom>
            <a:avLst/>
            <a:gdLst/>
            <a:ahLst/>
            <a:cxnLst/>
            <a:rect r="r" b="b" t="t" l="l"/>
            <a:pathLst>
              <a:path h="1121012" w="1198943">
                <a:moveTo>
                  <a:pt x="0" y="0"/>
                </a:moveTo>
                <a:lnTo>
                  <a:pt x="1198943" y="0"/>
                </a:lnTo>
                <a:lnTo>
                  <a:pt x="1198943" y="1121012"/>
                </a:lnTo>
                <a:lnTo>
                  <a:pt x="0" y="11210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7" id="27"/>
          <p:cNvSpPr txBox="true"/>
          <p:nvPr/>
        </p:nvSpPr>
        <p:spPr>
          <a:xfrm rot="0">
            <a:off x="14675859" y="8988384"/>
            <a:ext cx="4050957" cy="1532890"/>
          </a:xfrm>
          <a:prstGeom prst="rect">
            <a:avLst/>
          </a:prstGeom>
        </p:spPr>
        <p:txBody>
          <a:bodyPr anchor="t" rtlCol="false" tIns="0" lIns="0" bIns="0" rIns="0">
            <a:spAutoFit/>
          </a:bodyPr>
          <a:lstStyle/>
          <a:p>
            <a:pPr algn="ctr">
              <a:lnSpc>
                <a:spcPts val="4759"/>
              </a:lnSpc>
            </a:pPr>
          </a:p>
          <a:p>
            <a:pPr algn="ctr">
              <a:lnSpc>
                <a:spcPts val="2800"/>
              </a:lnSpc>
            </a:pPr>
            <a:r>
              <a:rPr lang="en-US" sz="2000">
                <a:solidFill>
                  <a:srgbClr val="FFFFFF"/>
                </a:solidFill>
                <a:latin typeface="Canva Sans"/>
              </a:rPr>
              <a:t>©BETTER FINANCE 2023</a:t>
            </a:r>
          </a:p>
          <a:p>
            <a:pPr algn="ctr">
              <a:lnSpc>
                <a:spcPts val="4759"/>
              </a:lnSpc>
            </a:pPr>
          </a:p>
        </p:txBody>
      </p:sp>
      <p:sp>
        <p:nvSpPr>
          <p:cNvPr name="TextBox 28" id="28"/>
          <p:cNvSpPr txBox="true"/>
          <p:nvPr/>
        </p:nvSpPr>
        <p:spPr>
          <a:xfrm rot="0">
            <a:off x="1390493" y="885825"/>
            <a:ext cx="15701414" cy="1191421"/>
          </a:xfrm>
          <a:prstGeom prst="rect">
            <a:avLst/>
          </a:prstGeom>
        </p:spPr>
        <p:txBody>
          <a:bodyPr anchor="t" rtlCol="false" tIns="0" lIns="0" bIns="0" rIns="0">
            <a:spAutoFit/>
          </a:bodyPr>
          <a:lstStyle/>
          <a:p>
            <a:pPr algn="ctr">
              <a:lnSpc>
                <a:spcPts val="9659"/>
              </a:lnSpc>
            </a:pPr>
            <a:r>
              <a:rPr lang="en-US" sz="6899">
                <a:solidFill>
                  <a:srgbClr val="FFFFFF"/>
                </a:solidFill>
                <a:latin typeface="Eastman Grotesque Bold"/>
              </a:rPr>
              <a:t>Learning Objectives</a:t>
            </a:r>
          </a:p>
        </p:txBody>
      </p:sp>
      <p:sp>
        <p:nvSpPr>
          <p:cNvPr name="TextBox 29" id="29"/>
          <p:cNvSpPr txBox="true"/>
          <p:nvPr/>
        </p:nvSpPr>
        <p:spPr>
          <a:xfrm rot="0">
            <a:off x="4522878" y="3123900"/>
            <a:ext cx="12122398" cy="1536761"/>
          </a:xfrm>
          <a:prstGeom prst="rect">
            <a:avLst/>
          </a:prstGeom>
        </p:spPr>
        <p:txBody>
          <a:bodyPr anchor="t" rtlCol="false" tIns="0" lIns="0" bIns="0" rIns="0">
            <a:spAutoFit/>
          </a:bodyPr>
          <a:lstStyle/>
          <a:p>
            <a:pPr algn="just">
              <a:lnSpc>
                <a:spcPts val="4262"/>
              </a:lnSpc>
            </a:pPr>
            <a:r>
              <a:rPr lang="en-US" sz="3044">
                <a:solidFill>
                  <a:srgbClr val="FFFFFF"/>
                </a:solidFill>
                <a:latin typeface="Eastman Grotesque Bold"/>
              </a:rPr>
              <a:t>EU regulations now require the financial industry to take your personal sustainability preferences into account</a:t>
            </a:r>
          </a:p>
          <a:p>
            <a:pPr algn="just">
              <a:lnSpc>
                <a:spcPts val="3780"/>
              </a:lnSpc>
            </a:pPr>
          </a:p>
        </p:txBody>
      </p:sp>
      <p:sp>
        <p:nvSpPr>
          <p:cNvPr name="TextBox 30" id="30"/>
          <p:cNvSpPr txBox="true"/>
          <p:nvPr/>
        </p:nvSpPr>
        <p:spPr>
          <a:xfrm rot="0">
            <a:off x="4522878" y="4680031"/>
            <a:ext cx="12282288" cy="1536761"/>
          </a:xfrm>
          <a:prstGeom prst="rect">
            <a:avLst/>
          </a:prstGeom>
        </p:spPr>
        <p:txBody>
          <a:bodyPr anchor="t" rtlCol="false" tIns="0" lIns="0" bIns="0" rIns="0">
            <a:spAutoFit/>
          </a:bodyPr>
          <a:lstStyle/>
          <a:p>
            <a:pPr algn="just">
              <a:lnSpc>
                <a:spcPts val="4262"/>
              </a:lnSpc>
            </a:pPr>
            <a:r>
              <a:rPr lang="en-US" sz="3044">
                <a:solidFill>
                  <a:srgbClr val="FFFFFF"/>
                </a:solidFill>
                <a:latin typeface="Eastman Grotesque Bold"/>
              </a:rPr>
              <a:t>Sustainability preferences are personal and it helps to think about them in advance</a:t>
            </a:r>
          </a:p>
          <a:p>
            <a:pPr algn="just">
              <a:lnSpc>
                <a:spcPts val="3780"/>
              </a:lnSpc>
            </a:pPr>
          </a:p>
        </p:txBody>
      </p:sp>
      <p:sp>
        <p:nvSpPr>
          <p:cNvPr name="TextBox 31" id="31"/>
          <p:cNvSpPr txBox="true"/>
          <p:nvPr/>
        </p:nvSpPr>
        <p:spPr>
          <a:xfrm rot="0">
            <a:off x="4522878" y="7836556"/>
            <a:ext cx="12220369" cy="1536761"/>
          </a:xfrm>
          <a:prstGeom prst="rect">
            <a:avLst/>
          </a:prstGeom>
        </p:spPr>
        <p:txBody>
          <a:bodyPr anchor="t" rtlCol="false" tIns="0" lIns="0" bIns="0" rIns="0">
            <a:spAutoFit/>
          </a:bodyPr>
          <a:lstStyle/>
          <a:p>
            <a:pPr algn="just">
              <a:lnSpc>
                <a:spcPts val="4262"/>
              </a:lnSpc>
            </a:pPr>
            <a:r>
              <a:rPr lang="en-US" sz="3044">
                <a:solidFill>
                  <a:srgbClr val="FFFFFF"/>
                </a:solidFill>
                <a:latin typeface="Eastman Grotesque Bold"/>
              </a:rPr>
              <a:t>Poor or incorrect advice should be reported to the financial regulator</a:t>
            </a:r>
          </a:p>
          <a:p>
            <a:pPr algn="just">
              <a:lnSpc>
                <a:spcPts val="3780"/>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786" r="0" b="7786"/>
          <a:stretch>
            <a:fillRect/>
          </a:stretch>
        </p:blipFill>
        <p:spPr>
          <a:xfrm flipH="false" flipV="false">
            <a:off x="0" y="0"/>
            <a:ext cx="18288000" cy="10287000"/>
          </a:xfrm>
          <a:prstGeom prst="rect">
            <a:avLst/>
          </a:prstGeom>
        </p:spPr>
      </p:pic>
      <p:grpSp>
        <p:nvGrpSpPr>
          <p:cNvPr name="Group 3" id="3"/>
          <p:cNvGrpSpPr/>
          <p:nvPr/>
        </p:nvGrpSpPr>
        <p:grpSpPr>
          <a:xfrm rot="0">
            <a:off x="0" y="0"/>
            <a:ext cx="18288000" cy="10395820"/>
            <a:chOff x="0" y="0"/>
            <a:chExt cx="4816593" cy="2737994"/>
          </a:xfrm>
        </p:grpSpPr>
        <p:sp>
          <p:nvSpPr>
            <p:cNvPr name="Freeform 4" id="4"/>
            <p:cNvSpPr/>
            <p:nvPr/>
          </p:nvSpPr>
          <p:spPr>
            <a:xfrm flipH="false" flipV="false" rot="0">
              <a:off x="0" y="0"/>
              <a:ext cx="4816592" cy="2737994"/>
            </a:xfrm>
            <a:custGeom>
              <a:avLst/>
              <a:gdLst/>
              <a:ahLst/>
              <a:cxnLst/>
              <a:rect r="r" b="b" t="t" l="l"/>
              <a:pathLst>
                <a:path h="2737994" w="4816592">
                  <a:moveTo>
                    <a:pt x="0" y="0"/>
                  </a:moveTo>
                  <a:lnTo>
                    <a:pt x="4816592" y="0"/>
                  </a:lnTo>
                  <a:lnTo>
                    <a:pt x="4816592" y="2737994"/>
                  </a:lnTo>
                  <a:lnTo>
                    <a:pt x="0" y="2737994"/>
                  </a:lnTo>
                  <a:close/>
                </a:path>
              </a:pathLst>
            </a:custGeom>
            <a:solidFill>
              <a:srgbClr val="000000">
                <a:alpha val="26667"/>
              </a:srgbClr>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2724726" y="6072135"/>
            <a:ext cx="12838548" cy="1990106"/>
            <a:chOff x="0" y="0"/>
            <a:chExt cx="3381346" cy="524143"/>
          </a:xfrm>
        </p:grpSpPr>
        <p:sp>
          <p:nvSpPr>
            <p:cNvPr name="Freeform 7" id="7"/>
            <p:cNvSpPr/>
            <p:nvPr/>
          </p:nvSpPr>
          <p:spPr>
            <a:xfrm flipH="false" flipV="false" rot="0">
              <a:off x="0" y="0"/>
              <a:ext cx="3381346" cy="524143"/>
            </a:xfrm>
            <a:custGeom>
              <a:avLst/>
              <a:gdLst/>
              <a:ahLst/>
              <a:cxnLst/>
              <a:rect r="r" b="b" t="t" l="l"/>
              <a:pathLst>
                <a:path h="524143" w="3381346">
                  <a:moveTo>
                    <a:pt x="30754" y="0"/>
                  </a:moveTo>
                  <a:lnTo>
                    <a:pt x="3350592" y="0"/>
                  </a:lnTo>
                  <a:cubicBezTo>
                    <a:pt x="3358748" y="0"/>
                    <a:pt x="3366571" y="3240"/>
                    <a:pt x="3372338" y="9008"/>
                  </a:cubicBezTo>
                  <a:cubicBezTo>
                    <a:pt x="3378106" y="14775"/>
                    <a:pt x="3381346" y="22598"/>
                    <a:pt x="3381346" y="30754"/>
                  </a:cubicBezTo>
                  <a:lnTo>
                    <a:pt x="3381346" y="493389"/>
                  </a:lnTo>
                  <a:cubicBezTo>
                    <a:pt x="3381346" y="510374"/>
                    <a:pt x="3367577" y="524143"/>
                    <a:pt x="3350592" y="524143"/>
                  </a:cubicBezTo>
                  <a:lnTo>
                    <a:pt x="30754" y="524143"/>
                  </a:lnTo>
                  <a:cubicBezTo>
                    <a:pt x="22598" y="524143"/>
                    <a:pt x="14775" y="520903"/>
                    <a:pt x="9008" y="515135"/>
                  </a:cubicBezTo>
                  <a:cubicBezTo>
                    <a:pt x="3240" y="509368"/>
                    <a:pt x="0" y="501546"/>
                    <a:pt x="0" y="493389"/>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2724726" y="3138600"/>
            <a:ext cx="12838548" cy="1671699"/>
            <a:chOff x="0" y="0"/>
            <a:chExt cx="3381346" cy="440283"/>
          </a:xfrm>
        </p:grpSpPr>
        <p:sp>
          <p:nvSpPr>
            <p:cNvPr name="Freeform 10" id="10"/>
            <p:cNvSpPr/>
            <p:nvPr/>
          </p:nvSpPr>
          <p:spPr>
            <a:xfrm flipH="false" flipV="false" rot="0">
              <a:off x="0" y="0"/>
              <a:ext cx="3381346" cy="440283"/>
            </a:xfrm>
            <a:custGeom>
              <a:avLst/>
              <a:gdLst/>
              <a:ahLst/>
              <a:cxnLst/>
              <a:rect r="r" b="b" t="t" l="l"/>
              <a:pathLst>
                <a:path h="440283" w="3381346">
                  <a:moveTo>
                    <a:pt x="30754" y="0"/>
                  </a:moveTo>
                  <a:lnTo>
                    <a:pt x="3350592" y="0"/>
                  </a:lnTo>
                  <a:cubicBezTo>
                    <a:pt x="3358748" y="0"/>
                    <a:pt x="3366571" y="3240"/>
                    <a:pt x="3372338" y="9008"/>
                  </a:cubicBezTo>
                  <a:cubicBezTo>
                    <a:pt x="3378106" y="14775"/>
                    <a:pt x="3381346" y="22598"/>
                    <a:pt x="3381346" y="30754"/>
                  </a:cubicBezTo>
                  <a:lnTo>
                    <a:pt x="3381346" y="409529"/>
                  </a:lnTo>
                  <a:cubicBezTo>
                    <a:pt x="3381346" y="417685"/>
                    <a:pt x="3378106" y="425508"/>
                    <a:pt x="3372338" y="431275"/>
                  </a:cubicBezTo>
                  <a:cubicBezTo>
                    <a:pt x="3366571" y="437043"/>
                    <a:pt x="3358748" y="440283"/>
                    <a:pt x="3350592" y="440283"/>
                  </a:cubicBezTo>
                  <a:lnTo>
                    <a:pt x="30754" y="440283"/>
                  </a:lnTo>
                  <a:cubicBezTo>
                    <a:pt x="13769" y="440283"/>
                    <a:pt x="0" y="426514"/>
                    <a:pt x="0" y="409529"/>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sp>
        <p:sp>
          <p:nvSpPr>
            <p:cNvPr name="TextBox 11" id="11"/>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0" y="9436511"/>
            <a:ext cx="18288000" cy="850489"/>
            <a:chOff x="0" y="0"/>
            <a:chExt cx="4816593" cy="223997"/>
          </a:xfrm>
        </p:grpSpPr>
        <p:sp>
          <p:nvSpPr>
            <p:cNvPr name="Freeform 13" id="13"/>
            <p:cNvSpPr/>
            <p:nvPr/>
          </p:nvSpPr>
          <p:spPr>
            <a:xfrm flipH="false" flipV="false" rot="0">
              <a:off x="0" y="0"/>
              <a:ext cx="4816592" cy="223997"/>
            </a:xfrm>
            <a:custGeom>
              <a:avLst/>
              <a:gdLst/>
              <a:ahLst/>
              <a:cxnLst/>
              <a:rect r="r" b="b" t="t" l="l"/>
              <a:pathLst>
                <a:path h="223997" w="4816592">
                  <a:moveTo>
                    <a:pt x="0" y="0"/>
                  </a:moveTo>
                  <a:lnTo>
                    <a:pt x="4816592" y="0"/>
                  </a:lnTo>
                  <a:lnTo>
                    <a:pt x="4816592" y="223997"/>
                  </a:lnTo>
                  <a:lnTo>
                    <a:pt x="0" y="223997"/>
                  </a:lnTo>
                  <a:close/>
                </a:path>
              </a:pathLst>
            </a:custGeom>
            <a:solidFill>
              <a:srgbClr val="000000">
                <a:alpha val="22745"/>
              </a:srgbClr>
            </a:solidFill>
          </p:spPr>
        </p:sp>
        <p:sp>
          <p:nvSpPr>
            <p:cNvPr name="TextBox 14" id="1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AutoShape 15" id="15"/>
          <p:cNvSpPr/>
          <p:nvPr/>
        </p:nvSpPr>
        <p:spPr>
          <a:xfrm flipV="true">
            <a:off x="5735841" y="2221820"/>
            <a:ext cx="6816319" cy="0"/>
          </a:xfrm>
          <a:prstGeom prst="line">
            <a:avLst/>
          </a:prstGeom>
          <a:ln cap="flat" w="171450">
            <a:solidFill>
              <a:srgbClr val="FFFFFF"/>
            </a:solidFill>
            <a:prstDash val="solid"/>
            <a:headEnd type="none" len="sm" w="sm"/>
            <a:tailEnd type="none" len="sm" w="sm"/>
          </a:ln>
        </p:spPr>
      </p:sp>
      <p:sp>
        <p:nvSpPr>
          <p:cNvPr name="TextBox 16" id="16"/>
          <p:cNvSpPr txBox="true"/>
          <p:nvPr/>
        </p:nvSpPr>
        <p:spPr>
          <a:xfrm rot="0">
            <a:off x="14675859" y="8988384"/>
            <a:ext cx="4050957" cy="1532890"/>
          </a:xfrm>
          <a:prstGeom prst="rect">
            <a:avLst/>
          </a:prstGeom>
        </p:spPr>
        <p:txBody>
          <a:bodyPr anchor="t" rtlCol="false" tIns="0" lIns="0" bIns="0" rIns="0">
            <a:spAutoFit/>
          </a:bodyPr>
          <a:lstStyle/>
          <a:p>
            <a:pPr algn="ctr">
              <a:lnSpc>
                <a:spcPts val="4759"/>
              </a:lnSpc>
            </a:pPr>
          </a:p>
          <a:p>
            <a:pPr algn="ctr">
              <a:lnSpc>
                <a:spcPts val="2800"/>
              </a:lnSpc>
            </a:pPr>
            <a:r>
              <a:rPr lang="en-US" sz="2000">
                <a:solidFill>
                  <a:srgbClr val="FFFFFF"/>
                </a:solidFill>
                <a:latin typeface="Canva Sans"/>
              </a:rPr>
              <a:t>©BETTER FINANCE 2023</a:t>
            </a:r>
          </a:p>
          <a:p>
            <a:pPr algn="ctr">
              <a:lnSpc>
                <a:spcPts val="4759"/>
              </a:lnSpc>
            </a:pPr>
          </a:p>
        </p:txBody>
      </p:sp>
      <p:sp>
        <p:nvSpPr>
          <p:cNvPr name="TextBox 17" id="17"/>
          <p:cNvSpPr txBox="true"/>
          <p:nvPr/>
        </p:nvSpPr>
        <p:spPr>
          <a:xfrm rot="0">
            <a:off x="1390493" y="885825"/>
            <a:ext cx="15701414" cy="1190468"/>
          </a:xfrm>
          <a:prstGeom prst="rect">
            <a:avLst/>
          </a:prstGeom>
        </p:spPr>
        <p:txBody>
          <a:bodyPr anchor="t" rtlCol="false" tIns="0" lIns="0" bIns="0" rIns="0">
            <a:spAutoFit/>
          </a:bodyPr>
          <a:lstStyle/>
          <a:p>
            <a:pPr algn="ctr">
              <a:lnSpc>
                <a:spcPts val="9659"/>
              </a:lnSpc>
            </a:pPr>
            <a:r>
              <a:rPr lang="en-US" sz="6899">
                <a:solidFill>
                  <a:srgbClr val="FFFFFF"/>
                </a:solidFill>
                <a:latin typeface="Eastman Grotesque Bold"/>
              </a:rPr>
              <a:t>European Green Deal</a:t>
            </a:r>
          </a:p>
        </p:txBody>
      </p:sp>
      <p:sp>
        <p:nvSpPr>
          <p:cNvPr name="TextBox 18" id="18"/>
          <p:cNvSpPr txBox="true"/>
          <p:nvPr/>
        </p:nvSpPr>
        <p:spPr>
          <a:xfrm rot="0">
            <a:off x="2905247" y="3350040"/>
            <a:ext cx="12671907" cy="1703846"/>
          </a:xfrm>
          <a:prstGeom prst="rect">
            <a:avLst/>
          </a:prstGeom>
        </p:spPr>
        <p:txBody>
          <a:bodyPr anchor="t" rtlCol="false" tIns="0" lIns="0" bIns="0" rIns="0">
            <a:spAutoFit/>
          </a:bodyPr>
          <a:lstStyle/>
          <a:p>
            <a:pPr>
              <a:lnSpc>
                <a:spcPts val="4525"/>
              </a:lnSpc>
            </a:pPr>
            <a:r>
              <a:rPr lang="en-US" sz="3232">
                <a:solidFill>
                  <a:srgbClr val="FFFFFF"/>
                </a:solidFill>
                <a:latin typeface="Eastman Grotesque"/>
              </a:rPr>
              <a:t>The </a:t>
            </a:r>
            <a:r>
              <a:rPr lang="en-US" sz="3232">
                <a:solidFill>
                  <a:srgbClr val="FFFFFF"/>
                </a:solidFill>
                <a:latin typeface="Eastman Grotesque Bold"/>
              </a:rPr>
              <a:t>European Green Deal</a:t>
            </a:r>
            <a:r>
              <a:rPr lang="en-US" sz="3232">
                <a:solidFill>
                  <a:srgbClr val="FFFFFF"/>
                </a:solidFill>
                <a:latin typeface="Eastman Grotesque"/>
              </a:rPr>
              <a:t> is a plan to modernise the economy and make Europe the world's first </a:t>
            </a:r>
            <a:r>
              <a:rPr lang="en-US" sz="3232">
                <a:solidFill>
                  <a:srgbClr val="FFFFFF"/>
                </a:solidFill>
                <a:latin typeface="Eastman Grotesque Bold"/>
              </a:rPr>
              <a:t>climate-neutral continent by 2050</a:t>
            </a:r>
            <a:r>
              <a:rPr lang="en-US" sz="3232">
                <a:solidFill>
                  <a:srgbClr val="FFFFFF"/>
                </a:solidFill>
                <a:latin typeface="Eastman Grotesque"/>
              </a:rPr>
              <a:t>. </a:t>
            </a:r>
          </a:p>
          <a:p>
            <a:pPr>
              <a:lnSpc>
                <a:spcPts val="4525"/>
              </a:lnSpc>
            </a:pPr>
          </a:p>
        </p:txBody>
      </p:sp>
      <p:sp>
        <p:nvSpPr>
          <p:cNvPr name="TextBox 19" id="19"/>
          <p:cNvSpPr txBox="true"/>
          <p:nvPr/>
        </p:nvSpPr>
        <p:spPr>
          <a:xfrm rot="0">
            <a:off x="3096811" y="6141097"/>
            <a:ext cx="12143363" cy="2349538"/>
          </a:xfrm>
          <a:prstGeom prst="rect">
            <a:avLst/>
          </a:prstGeom>
        </p:spPr>
        <p:txBody>
          <a:bodyPr anchor="t" rtlCol="false" tIns="0" lIns="0" bIns="0" rIns="0">
            <a:spAutoFit/>
          </a:bodyPr>
          <a:lstStyle/>
          <a:p>
            <a:pPr>
              <a:lnSpc>
                <a:spcPts val="4521"/>
              </a:lnSpc>
            </a:pPr>
            <a:r>
              <a:rPr lang="en-US" sz="3229">
                <a:solidFill>
                  <a:srgbClr val="FFFFFF"/>
                </a:solidFill>
                <a:latin typeface="Eastman Grotesque"/>
              </a:rPr>
              <a:t>As part of the European Green Deal, the EU has been updating the </a:t>
            </a:r>
            <a:r>
              <a:rPr lang="en-US" sz="3229">
                <a:solidFill>
                  <a:srgbClr val="FFFFFF"/>
                </a:solidFill>
                <a:latin typeface="Eastman Grotesque Bold"/>
              </a:rPr>
              <a:t>laws and regulations</a:t>
            </a:r>
            <a:r>
              <a:rPr lang="en-US" sz="3229">
                <a:solidFill>
                  <a:srgbClr val="FFFFFF"/>
                </a:solidFill>
                <a:latin typeface="Eastman Grotesque"/>
              </a:rPr>
              <a:t> that apply to </a:t>
            </a:r>
            <a:r>
              <a:rPr lang="en-US" sz="3229">
                <a:solidFill>
                  <a:srgbClr val="FFFFFF"/>
                </a:solidFill>
                <a:latin typeface="Eastman Grotesque Bold"/>
              </a:rPr>
              <a:t>Banks, Insurers and Investment Companies</a:t>
            </a:r>
          </a:p>
          <a:p>
            <a:pPr>
              <a:lnSpc>
                <a:spcPts val="5063"/>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786" r="0" b="7786"/>
          <a:stretch>
            <a:fillRect/>
          </a:stretch>
        </p:blipFill>
        <p:spPr>
          <a:xfrm flipH="false" flipV="false">
            <a:off x="0" y="0"/>
            <a:ext cx="18288000" cy="10287000"/>
          </a:xfrm>
          <a:prstGeom prst="rect">
            <a:avLst/>
          </a:prstGeom>
        </p:spPr>
      </p:pic>
      <p:grpSp>
        <p:nvGrpSpPr>
          <p:cNvPr name="Group 3" id="3"/>
          <p:cNvGrpSpPr/>
          <p:nvPr/>
        </p:nvGrpSpPr>
        <p:grpSpPr>
          <a:xfrm rot="0">
            <a:off x="0" y="0"/>
            <a:ext cx="18288000" cy="10395820"/>
            <a:chOff x="0" y="0"/>
            <a:chExt cx="4816593" cy="2737994"/>
          </a:xfrm>
        </p:grpSpPr>
        <p:sp>
          <p:nvSpPr>
            <p:cNvPr name="Freeform 4" id="4"/>
            <p:cNvSpPr/>
            <p:nvPr/>
          </p:nvSpPr>
          <p:spPr>
            <a:xfrm flipH="false" flipV="false" rot="0">
              <a:off x="0" y="0"/>
              <a:ext cx="4816592" cy="2737994"/>
            </a:xfrm>
            <a:custGeom>
              <a:avLst/>
              <a:gdLst/>
              <a:ahLst/>
              <a:cxnLst/>
              <a:rect r="r" b="b" t="t" l="l"/>
              <a:pathLst>
                <a:path h="2737994" w="4816592">
                  <a:moveTo>
                    <a:pt x="0" y="0"/>
                  </a:moveTo>
                  <a:lnTo>
                    <a:pt x="4816592" y="0"/>
                  </a:lnTo>
                  <a:lnTo>
                    <a:pt x="4816592" y="2737994"/>
                  </a:lnTo>
                  <a:lnTo>
                    <a:pt x="0" y="2737994"/>
                  </a:lnTo>
                  <a:close/>
                </a:path>
              </a:pathLst>
            </a:custGeom>
            <a:solidFill>
              <a:srgbClr val="000000">
                <a:alpha val="26667"/>
              </a:srgbClr>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0" y="9471749"/>
            <a:ext cx="18288000" cy="815251"/>
            <a:chOff x="0" y="0"/>
            <a:chExt cx="4816593" cy="214716"/>
          </a:xfrm>
        </p:grpSpPr>
        <p:sp>
          <p:nvSpPr>
            <p:cNvPr name="Freeform 7" id="7"/>
            <p:cNvSpPr/>
            <p:nvPr/>
          </p:nvSpPr>
          <p:spPr>
            <a:xfrm flipH="false" flipV="false" rot="0">
              <a:off x="0" y="0"/>
              <a:ext cx="4816592" cy="214716"/>
            </a:xfrm>
            <a:custGeom>
              <a:avLst/>
              <a:gdLst/>
              <a:ahLst/>
              <a:cxnLst/>
              <a:rect r="r" b="b" t="t" l="l"/>
              <a:pathLst>
                <a:path h="214716" w="4816592">
                  <a:moveTo>
                    <a:pt x="0" y="0"/>
                  </a:moveTo>
                  <a:lnTo>
                    <a:pt x="4816592" y="0"/>
                  </a:lnTo>
                  <a:lnTo>
                    <a:pt x="4816592" y="214716"/>
                  </a:lnTo>
                  <a:lnTo>
                    <a:pt x="0" y="214716"/>
                  </a:lnTo>
                  <a:close/>
                </a:path>
              </a:pathLst>
            </a:custGeom>
            <a:solidFill>
              <a:srgbClr val="000000">
                <a:alpha val="22745"/>
              </a:srgbClr>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AutoShape 9" id="9"/>
          <p:cNvSpPr/>
          <p:nvPr/>
        </p:nvSpPr>
        <p:spPr>
          <a:xfrm flipV="true">
            <a:off x="6843626" y="1793645"/>
            <a:ext cx="4600748" cy="0"/>
          </a:xfrm>
          <a:prstGeom prst="line">
            <a:avLst/>
          </a:prstGeom>
          <a:ln cap="flat" w="114300">
            <a:solidFill>
              <a:srgbClr val="FFFFFF"/>
            </a:solidFill>
            <a:prstDash val="solid"/>
            <a:headEnd type="none" len="sm" w="sm"/>
            <a:tailEnd type="none" len="sm" w="sm"/>
          </a:ln>
        </p:spPr>
      </p:sp>
      <p:sp>
        <p:nvSpPr>
          <p:cNvPr name="TextBox 10" id="10"/>
          <p:cNvSpPr txBox="true"/>
          <p:nvPr/>
        </p:nvSpPr>
        <p:spPr>
          <a:xfrm rot="0">
            <a:off x="14675859" y="8988384"/>
            <a:ext cx="4050957" cy="1532890"/>
          </a:xfrm>
          <a:prstGeom prst="rect">
            <a:avLst/>
          </a:prstGeom>
        </p:spPr>
        <p:txBody>
          <a:bodyPr anchor="t" rtlCol="false" tIns="0" lIns="0" bIns="0" rIns="0">
            <a:spAutoFit/>
          </a:bodyPr>
          <a:lstStyle/>
          <a:p>
            <a:pPr algn="ctr">
              <a:lnSpc>
                <a:spcPts val="4759"/>
              </a:lnSpc>
            </a:pPr>
          </a:p>
          <a:p>
            <a:pPr algn="ctr">
              <a:lnSpc>
                <a:spcPts val="2800"/>
              </a:lnSpc>
            </a:pPr>
            <a:r>
              <a:rPr lang="en-US" sz="2000">
                <a:solidFill>
                  <a:srgbClr val="FFFFFF"/>
                </a:solidFill>
                <a:latin typeface="Canva Sans"/>
              </a:rPr>
              <a:t>©BETTER FINANCE 2023</a:t>
            </a:r>
          </a:p>
          <a:p>
            <a:pPr algn="ctr">
              <a:lnSpc>
                <a:spcPts val="4759"/>
              </a:lnSpc>
            </a:pPr>
          </a:p>
        </p:txBody>
      </p:sp>
      <p:sp>
        <p:nvSpPr>
          <p:cNvPr name="TextBox 11" id="11"/>
          <p:cNvSpPr txBox="true"/>
          <p:nvPr/>
        </p:nvSpPr>
        <p:spPr>
          <a:xfrm rot="0">
            <a:off x="3845080" y="923925"/>
            <a:ext cx="10597839" cy="805633"/>
          </a:xfrm>
          <a:prstGeom prst="rect">
            <a:avLst/>
          </a:prstGeom>
        </p:spPr>
        <p:txBody>
          <a:bodyPr anchor="t" rtlCol="false" tIns="0" lIns="0" bIns="0" rIns="0">
            <a:spAutoFit/>
          </a:bodyPr>
          <a:lstStyle/>
          <a:p>
            <a:pPr algn="ctr">
              <a:lnSpc>
                <a:spcPts val="6520"/>
              </a:lnSpc>
            </a:pPr>
            <a:r>
              <a:rPr lang="en-US" sz="4657">
                <a:solidFill>
                  <a:srgbClr val="FFFFFF"/>
                </a:solidFill>
                <a:latin typeface="Eastman Grotesque Bold"/>
              </a:rPr>
              <a:t>E</a:t>
            </a:r>
            <a:r>
              <a:rPr lang="en-US" sz="4657">
                <a:solidFill>
                  <a:srgbClr val="FFFFFF"/>
                </a:solidFill>
                <a:latin typeface="Eastman Grotesque"/>
              </a:rPr>
              <a:t>nvironmental</a:t>
            </a:r>
          </a:p>
        </p:txBody>
      </p:sp>
      <p:sp>
        <p:nvSpPr>
          <p:cNvPr name="TextBox 12" id="12"/>
          <p:cNvSpPr txBox="true"/>
          <p:nvPr/>
        </p:nvSpPr>
        <p:spPr>
          <a:xfrm rot="0">
            <a:off x="3845080" y="3544664"/>
            <a:ext cx="10597839" cy="805633"/>
          </a:xfrm>
          <a:prstGeom prst="rect">
            <a:avLst/>
          </a:prstGeom>
        </p:spPr>
        <p:txBody>
          <a:bodyPr anchor="t" rtlCol="false" tIns="0" lIns="0" bIns="0" rIns="0">
            <a:spAutoFit/>
          </a:bodyPr>
          <a:lstStyle/>
          <a:p>
            <a:pPr algn="ctr">
              <a:lnSpc>
                <a:spcPts val="6520"/>
              </a:lnSpc>
            </a:pPr>
            <a:r>
              <a:rPr lang="en-US" sz="4657">
                <a:solidFill>
                  <a:srgbClr val="FFFFFF"/>
                </a:solidFill>
                <a:latin typeface="Eastman Grotesque Bold"/>
              </a:rPr>
              <a:t>S</a:t>
            </a:r>
            <a:r>
              <a:rPr lang="en-US" sz="4657">
                <a:solidFill>
                  <a:srgbClr val="FFFFFF"/>
                </a:solidFill>
                <a:latin typeface="Eastman Grotesque"/>
              </a:rPr>
              <a:t>ocial</a:t>
            </a:r>
          </a:p>
        </p:txBody>
      </p:sp>
      <p:sp>
        <p:nvSpPr>
          <p:cNvPr name="TextBox 13" id="13"/>
          <p:cNvSpPr txBox="true"/>
          <p:nvPr/>
        </p:nvSpPr>
        <p:spPr>
          <a:xfrm rot="0">
            <a:off x="3845080" y="6277929"/>
            <a:ext cx="10597839" cy="805633"/>
          </a:xfrm>
          <a:prstGeom prst="rect">
            <a:avLst/>
          </a:prstGeom>
        </p:spPr>
        <p:txBody>
          <a:bodyPr anchor="t" rtlCol="false" tIns="0" lIns="0" bIns="0" rIns="0">
            <a:spAutoFit/>
          </a:bodyPr>
          <a:lstStyle/>
          <a:p>
            <a:pPr algn="ctr">
              <a:lnSpc>
                <a:spcPts val="6520"/>
              </a:lnSpc>
            </a:pPr>
            <a:r>
              <a:rPr lang="en-US" sz="4657">
                <a:solidFill>
                  <a:srgbClr val="FFFFFF"/>
                </a:solidFill>
                <a:latin typeface="Eastman Grotesque Bold"/>
              </a:rPr>
              <a:t>G</a:t>
            </a:r>
            <a:r>
              <a:rPr lang="en-US" sz="4657">
                <a:solidFill>
                  <a:srgbClr val="FFFFFF"/>
                </a:solidFill>
                <a:latin typeface="Eastman Grotesque"/>
              </a:rPr>
              <a:t>overnance</a:t>
            </a:r>
          </a:p>
        </p:txBody>
      </p:sp>
      <p:sp>
        <p:nvSpPr>
          <p:cNvPr name="AutoShape 14" id="14"/>
          <p:cNvSpPr/>
          <p:nvPr/>
        </p:nvSpPr>
        <p:spPr>
          <a:xfrm flipV="true">
            <a:off x="6843626" y="4414384"/>
            <a:ext cx="4600748" cy="0"/>
          </a:xfrm>
          <a:prstGeom prst="line">
            <a:avLst/>
          </a:prstGeom>
          <a:ln cap="flat" w="114300">
            <a:solidFill>
              <a:srgbClr val="FFFFFF"/>
            </a:solidFill>
            <a:prstDash val="solid"/>
            <a:headEnd type="none" len="sm" w="sm"/>
            <a:tailEnd type="none" len="sm" w="sm"/>
          </a:ln>
        </p:spPr>
      </p:sp>
      <p:sp>
        <p:nvSpPr>
          <p:cNvPr name="AutoShape 15" id="15"/>
          <p:cNvSpPr/>
          <p:nvPr/>
        </p:nvSpPr>
        <p:spPr>
          <a:xfrm flipV="true">
            <a:off x="6843626" y="7147649"/>
            <a:ext cx="4600748" cy="0"/>
          </a:xfrm>
          <a:prstGeom prst="line">
            <a:avLst/>
          </a:prstGeom>
          <a:ln cap="flat" w="114300">
            <a:solidFill>
              <a:srgbClr val="FFFFFF"/>
            </a:solidFill>
            <a:prstDash val="solid"/>
            <a:headEnd type="none" len="sm" w="sm"/>
            <a:tailEnd type="none" len="sm" w="sm"/>
          </a:ln>
        </p:spPr>
      </p:sp>
      <p:sp>
        <p:nvSpPr>
          <p:cNvPr name="TextBox 16" id="16"/>
          <p:cNvSpPr txBox="true"/>
          <p:nvPr/>
        </p:nvSpPr>
        <p:spPr>
          <a:xfrm rot="0">
            <a:off x="1313548" y="2455402"/>
            <a:ext cx="15945752" cy="532281"/>
          </a:xfrm>
          <a:prstGeom prst="rect">
            <a:avLst/>
          </a:prstGeom>
        </p:spPr>
        <p:txBody>
          <a:bodyPr anchor="t" rtlCol="false" tIns="0" lIns="0" bIns="0" rIns="0">
            <a:spAutoFit/>
          </a:bodyPr>
          <a:lstStyle/>
          <a:p>
            <a:pPr algn="ctr">
              <a:lnSpc>
                <a:spcPts val="4370"/>
              </a:lnSpc>
            </a:pPr>
            <a:r>
              <a:rPr lang="en-US" sz="3122">
                <a:solidFill>
                  <a:srgbClr val="FFFFFF"/>
                </a:solidFill>
                <a:latin typeface="Eastman Grotesque"/>
              </a:rPr>
              <a:t>Looks at the company's impact on the environment i.e. GHG emissions</a:t>
            </a:r>
          </a:p>
        </p:txBody>
      </p:sp>
      <p:sp>
        <p:nvSpPr>
          <p:cNvPr name="TextBox 17" id="17"/>
          <p:cNvSpPr txBox="true"/>
          <p:nvPr/>
        </p:nvSpPr>
        <p:spPr>
          <a:xfrm rot="0">
            <a:off x="1313548" y="5195434"/>
            <a:ext cx="15945752" cy="532281"/>
          </a:xfrm>
          <a:prstGeom prst="rect">
            <a:avLst/>
          </a:prstGeom>
        </p:spPr>
        <p:txBody>
          <a:bodyPr anchor="t" rtlCol="false" tIns="0" lIns="0" bIns="0" rIns="0">
            <a:spAutoFit/>
          </a:bodyPr>
          <a:lstStyle/>
          <a:p>
            <a:pPr algn="ctr">
              <a:lnSpc>
                <a:spcPts val="4370"/>
              </a:lnSpc>
            </a:pPr>
            <a:r>
              <a:rPr lang="en-US" sz="3122">
                <a:solidFill>
                  <a:srgbClr val="FFFFFF"/>
                </a:solidFill>
                <a:latin typeface="Eastman Grotesque"/>
              </a:rPr>
              <a:t>Looks at the company's relationship with internal and external stakeholders</a:t>
            </a:r>
          </a:p>
        </p:txBody>
      </p:sp>
      <p:sp>
        <p:nvSpPr>
          <p:cNvPr name="TextBox 18" id="18"/>
          <p:cNvSpPr txBox="true"/>
          <p:nvPr/>
        </p:nvSpPr>
        <p:spPr>
          <a:xfrm rot="0">
            <a:off x="1313548" y="7804874"/>
            <a:ext cx="15945752" cy="532281"/>
          </a:xfrm>
          <a:prstGeom prst="rect">
            <a:avLst/>
          </a:prstGeom>
        </p:spPr>
        <p:txBody>
          <a:bodyPr anchor="t" rtlCol="false" tIns="0" lIns="0" bIns="0" rIns="0">
            <a:spAutoFit/>
          </a:bodyPr>
          <a:lstStyle/>
          <a:p>
            <a:pPr algn="ctr">
              <a:lnSpc>
                <a:spcPts val="4370"/>
              </a:lnSpc>
            </a:pPr>
          </a:p>
        </p:txBody>
      </p:sp>
      <p:sp>
        <p:nvSpPr>
          <p:cNvPr name="TextBox 19" id="19"/>
          <p:cNvSpPr txBox="true"/>
          <p:nvPr/>
        </p:nvSpPr>
        <p:spPr>
          <a:xfrm rot="0">
            <a:off x="1215577" y="7835214"/>
            <a:ext cx="16141695" cy="532281"/>
          </a:xfrm>
          <a:prstGeom prst="rect">
            <a:avLst/>
          </a:prstGeom>
        </p:spPr>
        <p:txBody>
          <a:bodyPr anchor="t" rtlCol="false" tIns="0" lIns="0" bIns="0" rIns="0">
            <a:spAutoFit/>
          </a:bodyPr>
          <a:lstStyle/>
          <a:p>
            <a:pPr algn="ctr">
              <a:lnSpc>
                <a:spcPts val="4370"/>
              </a:lnSpc>
            </a:pPr>
            <a:r>
              <a:rPr lang="en-US" sz="3122">
                <a:solidFill>
                  <a:srgbClr val="FFFFFF"/>
                </a:solidFill>
                <a:latin typeface="Eastman Grotesque"/>
              </a:rPr>
              <a:t>Looks at the company's transparency and integrity and its accountability to its shareholders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786" r="0" b="7786"/>
          <a:stretch>
            <a:fillRect/>
          </a:stretch>
        </p:blipFill>
        <p:spPr>
          <a:xfrm flipH="false" flipV="false">
            <a:off x="0" y="0"/>
            <a:ext cx="18288000" cy="10287000"/>
          </a:xfrm>
          <a:prstGeom prst="rect">
            <a:avLst/>
          </a:prstGeom>
        </p:spPr>
      </p:pic>
      <p:grpSp>
        <p:nvGrpSpPr>
          <p:cNvPr name="Group 3" id="3"/>
          <p:cNvGrpSpPr/>
          <p:nvPr/>
        </p:nvGrpSpPr>
        <p:grpSpPr>
          <a:xfrm rot="0">
            <a:off x="0" y="0"/>
            <a:ext cx="18288000" cy="10395820"/>
            <a:chOff x="0" y="0"/>
            <a:chExt cx="4816593" cy="2737994"/>
          </a:xfrm>
        </p:grpSpPr>
        <p:sp>
          <p:nvSpPr>
            <p:cNvPr name="Freeform 4" id="4"/>
            <p:cNvSpPr/>
            <p:nvPr/>
          </p:nvSpPr>
          <p:spPr>
            <a:xfrm flipH="false" flipV="false" rot="0">
              <a:off x="0" y="0"/>
              <a:ext cx="4816592" cy="2737994"/>
            </a:xfrm>
            <a:custGeom>
              <a:avLst/>
              <a:gdLst/>
              <a:ahLst/>
              <a:cxnLst/>
              <a:rect r="r" b="b" t="t" l="l"/>
              <a:pathLst>
                <a:path h="2737994" w="4816592">
                  <a:moveTo>
                    <a:pt x="0" y="0"/>
                  </a:moveTo>
                  <a:lnTo>
                    <a:pt x="4816592" y="0"/>
                  </a:lnTo>
                  <a:lnTo>
                    <a:pt x="4816592" y="2737994"/>
                  </a:lnTo>
                  <a:lnTo>
                    <a:pt x="0" y="2737994"/>
                  </a:lnTo>
                  <a:close/>
                </a:path>
              </a:pathLst>
            </a:custGeom>
            <a:solidFill>
              <a:srgbClr val="000000">
                <a:alpha val="26667"/>
              </a:srgbClr>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0" y="9436511"/>
            <a:ext cx="18288000" cy="850489"/>
            <a:chOff x="0" y="0"/>
            <a:chExt cx="4816593" cy="223997"/>
          </a:xfrm>
        </p:grpSpPr>
        <p:sp>
          <p:nvSpPr>
            <p:cNvPr name="Freeform 7" id="7"/>
            <p:cNvSpPr/>
            <p:nvPr/>
          </p:nvSpPr>
          <p:spPr>
            <a:xfrm flipH="false" flipV="false" rot="0">
              <a:off x="0" y="0"/>
              <a:ext cx="4816592" cy="223997"/>
            </a:xfrm>
            <a:custGeom>
              <a:avLst/>
              <a:gdLst/>
              <a:ahLst/>
              <a:cxnLst/>
              <a:rect r="r" b="b" t="t" l="l"/>
              <a:pathLst>
                <a:path h="223997" w="4816592">
                  <a:moveTo>
                    <a:pt x="0" y="0"/>
                  </a:moveTo>
                  <a:lnTo>
                    <a:pt x="4816592" y="0"/>
                  </a:lnTo>
                  <a:lnTo>
                    <a:pt x="4816592" y="223997"/>
                  </a:lnTo>
                  <a:lnTo>
                    <a:pt x="0" y="223997"/>
                  </a:lnTo>
                  <a:close/>
                </a:path>
              </a:pathLst>
            </a:custGeom>
            <a:solidFill>
              <a:srgbClr val="000000">
                <a:alpha val="22745"/>
              </a:srgbClr>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AutoShape 9" id="9"/>
          <p:cNvSpPr/>
          <p:nvPr/>
        </p:nvSpPr>
        <p:spPr>
          <a:xfrm flipV="true">
            <a:off x="5735841" y="2221820"/>
            <a:ext cx="6816319" cy="0"/>
          </a:xfrm>
          <a:prstGeom prst="line">
            <a:avLst/>
          </a:prstGeom>
          <a:ln cap="flat" w="171450">
            <a:solidFill>
              <a:srgbClr val="FFFFFF"/>
            </a:solidFill>
            <a:prstDash val="solid"/>
            <a:headEnd type="none" len="sm" w="sm"/>
            <a:tailEnd type="none" len="sm" w="sm"/>
          </a:ln>
        </p:spPr>
      </p:sp>
      <p:sp>
        <p:nvSpPr>
          <p:cNvPr name="TextBox 10" id="10"/>
          <p:cNvSpPr txBox="true"/>
          <p:nvPr/>
        </p:nvSpPr>
        <p:spPr>
          <a:xfrm rot="0">
            <a:off x="14675859" y="8988384"/>
            <a:ext cx="4050957" cy="1532890"/>
          </a:xfrm>
          <a:prstGeom prst="rect">
            <a:avLst/>
          </a:prstGeom>
        </p:spPr>
        <p:txBody>
          <a:bodyPr anchor="t" rtlCol="false" tIns="0" lIns="0" bIns="0" rIns="0">
            <a:spAutoFit/>
          </a:bodyPr>
          <a:lstStyle/>
          <a:p>
            <a:pPr algn="ctr">
              <a:lnSpc>
                <a:spcPts val="4759"/>
              </a:lnSpc>
            </a:pPr>
          </a:p>
          <a:p>
            <a:pPr algn="ctr">
              <a:lnSpc>
                <a:spcPts val="2800"/>
              </a:lnSpc>
            </a:pPr>
            <a:r>
              <a:rPr lang="en-US" sz="2000">
                <a:solidFill>
                  <a:srgbClr val="FFFFFF"/>
                </a:solidFill>
                <a:latin typeface="Canva Sans"/>
              </a:rPr>
              <a:t>©BETTER FINANCE 2023</a:t>
            </a:r>
          </a:p>
          <a:p>
            <a:pPr algn="ctr">
              <a:lnSpc>
                <a:spcPts val="4759"/>
              </a:lnSpc>
            </a:pPr>
          </a:p>
        </p:txBody>
      </p:sp>
      <p:grpSp>
        <p:nvGrpSpPr>
          <p:cNvPr name="Group 11" id="11"/>
          <p:cNvGrpSpPr/>
          <p:nvPr/>
        </p:nvGrpSpPr>
        <p:grpSpPr>
          <a:xfrm rot="0">
            <a:off x="12772816" y="3699040"/>
            <a:ext cx="4486484" cy="5356018"/>
            <a:chOff x="0" y="0"/>
            <a:chExt cx="1181625" cy="1410639"/>
          </a:xfrm>
        </p:grpSpPr>
        <p:sp>
          <p:nvSpPr>
            <p:cNvPr name="Freeform 12" id="12"/>
            <p:cNvSpPr/>
            <p:nvPr/>
          </p:nvSpPr>
          <p:spPr>
            <a:xfrm flipH="false" flipV="false" rot="0">
              <a:off x="0" y="0"/>
              <a:ext cx="1181625" cy="1410639"/>
            </a:xfrm>
            <a:custGeom>
              <a:avLst/>
              <a:gdLst/>
              <a:ahLst/>
              <a:cxnLst/>
              <a:rect r="r" b="b" t="t" l="l"/>
              <a:pathLst>
                <a:path h="1410639" w="1181625">
                  <a:moveTo>
                    <a:pt x="88006" y="0"/>
                  </a:moveTo>
                  <a:lnTo>
                    <a:pt x="1093619" y="0"/>
                  </a:lnTo>
                  <a:cubicBezTo>
                    <a:pt x="1116960" y="0"/>
                    <a:pt x="1139345" y="9272"/>
                    <a:pt x="1155849" y="25776"/>
                  </a:cubicBezTo>
                  <a:cubicBezTo>
                    <a:pt x="1172353" y="42281"/>
                    <a:pt x="1181625" y="64665"/>
                    <a:pt x="1181625" y="88006"/>
                  </a:cubicBezTo>
                  <a:lnTo>
                    <a:pt x="1181625" y="1322633"/>
                  </a:lnTo>
                  <a:cubicBezTo>
                    <a:pt x="1181625" y="1371237"/>
                    <a:pt x="1142224" y="1410639"/>
                    <a:pt x="1093619" y="1410639"/>
                  </a:cubicBezTo>
                  <a:lnTo>
                    <a:pt x="88006" y="1410639"/>
                  </a:lnTo>
                  <a:cubicBezTo>
                    <a:pt x="39402" y="1410639"/>
                    <a:pt x="0" y="1371237"/>
                    <a:pt x="0" y="1322633"/>
                  </a:cubicBezTo>
                  <a:lnTo>
                    <a:pt x="0" y="88006"/>
                  </a:lnTo>
                  <a:cubicBezTo>
                    <a:pt x="0" y="39402"/>
                    <a:pt x="39402" y="0"/>
                    <a:pt x="88006" y="0"/>
                  </a:cubicBezTo>
                  <a:close/>
                </a:path>
              </a:pathLst>
            </a:custGeom>
            <a:solidFill>
              <a:srgbClr val="000000">
                <a:alpha val="35686"/>
              </a:srgbClr>
            </a:solidFill>
          </p:spPr>
        </p:sp>
        <p:sp>
          <p:nvSpPr>
            <p:cNvPr name="TextBox 13" id="13"/>
            <p:cNvSpPr txBox="true"/>
            <p:nvPr/>
          </p:nvSpPr>
          <p:spPr>
            <a:xfrm>
              <a:off x="0" y="-66675"/>
              <a:ext cx="812800" cy="879475"/>
            </a:xfrm>
            <a:prstGeom prst="rect">
              <a:avLst/>
            </a:prstGeom>
          </p:spPr>
          <p:txBody>
            <a:bodyPr anchor="ctr" rtlCol="false" tIns="50800" lIns="50800" bIns="50800" rIns="50800"/>
            <a:lstStyle/>
            <a:p>
              <a:pPr algn="ctr">
                <a:lnSpc>
                  <a:spcPts val="4900"/>
                </a:lnSpc>
              </a:pPr>
            </a:p>
          </p:txBody>
        </p:sp>
      </p:grpSp>
      <p:grpSp>
        <p:nvGrpSpPr>
          <p:cNvPr name="Group 14" id="14"/>
          <p:cNvGrpSpPr/>
          <p:nvPr/>
        </p:nvGrpSpPr>
        <p:grpSpPr>
          <a:xfrm rot="0">
            <a:off x="6900758" y="3699040"/>
            <a:ext cx="4486484" cy="5356018"/>
            <a:chOff x="0" y="0"/>
            <a:chExt cx="1181625" cy="1410639"/>
          </a:xfrm>
        </p:grpSpPr>
        <p:sp>
          <p:nvSpPr>
            <p:cNvPr name="Freeform 15" id="15"/>
            <p:cNvSpPr/>
            <p:nvPr/>
          </p:nvSpPr>
          <p:spPr>
            <a:xfrm flipH="false" flipV="false" rot="0">
              <a:off x="0" y="0"/>
              <a:ext cx="1181625" cy="1410639"/>
            </a:xfrm>
            <a:custGeom>
              <a:avLst/>
              <a:gdLst/>
              <a:ahLst/>
              <a:cxnLst/>
              <a:rect r="r" b="b" t="t" l="l"/>
              <a:pathLst>
                <a:path h="1410639" w="1181625">
                  <a:moveTo>
                    <a:pt x="88006" y="0"/>
                  </a:moveTo>
                  <a:lnTo>
                    <a:pt x="1093619" y="0"/>
                  </a:lnTo>
                  <a:cubicBezTo>
                    <a:pt x="1116960" y="0"/>
                    <a:pt x="1139345" y="9272"/>
                    <a:pt x="1155849" y="25776"/>
                  </a:cubicBezTo>
                  <a:cubicBezTo>
                    <a:pt x="1172353" y="42281"/>
                    <a:pt x="1181625" y="64665"/>
                    <a:pt x="1181625" y="88006"/>
                  </a:cubicBezTo>
                  <a:lnTo>
                    <a:pt x="1181625" y="1322633"/>
                  </a:lnTo>
                  <a:cubicBezTo>
                    <a:pt x="1181625" y="1371237"/>
                    <a:pt x="1142224" y="1410639"/>
                    <a:pt x="1093619" y="1410639"/>
                  </a:cubicBezTo>
                  <a:lnTo>
                    <a:pt x="88006" y="1410639"/>
                  </a:lnTo>
                  <a:cubicBezTo>
                    <a:pt x="39402" y="1410639"/>
                    <a:pt x="0" y="1371237"/>
                    <a:pt x="0" y="1322633"/>
                  </a:cubicBezTo>
                  <a:lnTo>
                    <a:pt x="0" y="88006"/>
                  </a:lnTo>
                  <a:cubicBezTo>
                    <a:pt x="0" y="39402"/>
                    <a:pt x="39402" y="0"/>
                    <a:pt x="88006" y="0"/>
                  </a:cubicBezTo>
                  <a:close/>
                </a:path>
              </a:pathLst>
            </a:custGeom>
            <a:solidFill>
              <a:srgbClr val="000000">
                <a:alpha val="35686"/>
              </a:srgbClr>
            </a:solidFill>
          </p:spPr>
        </p:sp>
        <p:sp>
          <p:nvSpPr>
            <p:cNvPr name="TextBox 16" id="16"/>
            <p:cNvSpPr txBox="true"/>
            <p:nvPr/>
          </p:nvSpPr>
          <p:spPr>
            <a:xfrm>
              <a:off x="0" y="-66675"/>
              <a:ext cx="812800" cy="879475"/>
            </a:xfrm>
            <a:prstGeom prst="rect">
              <a:avLst/>
            </a:prstGeom>
          </p:spPr>
          <p:txBody>
            <a:bodyPr anchor="ctr" rtlCol="false" tIns="50800" lIns="50800" bIns="50800" rIns="50800"/>
            <a:lstStyle/>
            <a:p>
              <a:pPr algn="ctr">
                <a:lnSpc>
                  <a:spcPts val="4900"/>
                </a:lnSpc>
              </a:pPr>
            </a:p>
          </p:txBody>
        </p:sp>
      </p:grpSp>
      <p:grpSp>
        <p:nvGrpSpPr>
          <p:cNvPr name="Group 17" id="17"/>
          <p:cNvGrpSpPr/>
          <p:nvPr/>
        </p:nvGrpSpPr>
        <p:grpSpPr>
          <a:xfrm rot="0">
            <a:off x="1028700" y="3699040"/>
            <a:ext cx="4486484" cy="5356018"/>
            <a:chOff x="0" y="0"/>
            <a:chExt cx="1181625" cy="1410639"/>
          </a:xfrm>
        </p:grpSpPr>
        <p:sp>
          <p:nvSpPr>
            <p:cNvPr name="Freeform 18" id="18"/>
            <p:cNvSpPr/>
            <p:nvPr/>
          </p:nvSpPr>
          <p:spPr>
            <a:xfrm flipH="false" flipV="false" rot="0">
              <a:off x="0" y="0"/>
              <a:ext cx="1181625" cy="1410639"/>
            </a:xfrm>
            <a:custGeom>
              <a:avLst/>
              <a:gdLst/>
              <a:ahLst/>
              <a:cxnLst/>
              <a:rect r="r" b="b" t="t" l="l"/>
              <a:pathLst>
                <a:path h="1410639" w="1181625">
                  <a:moveTo>
                    <a:pt x="88006" y="0"/>
                  </a:moveTo>
                  <a:lnTo>
                    <a:pt x="1093619" y="0"/>
                  </a:lnTo>
                  <a:cubicBezTo>
                    <a:pt x="1116960" y="0"/>
                    <a:pt x="1139345" y="9272"/>
                    <a:pt x="1155849" y="25776"/>
                  </a:cubicBezTo>
                  <a:cubicBezTo>
                    <a:pt x="1172353" y="42281"/>
                    <a:pt x="1181625" y="64665"/>
                    <a:pt x="1181625" y="88006"/>
                  </a:cubicBezTo>
                  <a:lnTo>
                    <a:pt x="1181625" y="1322633"/>
                  </a:lnTo>
                  <a:cubicBezTo>
                    <a:pt x="1181625" y="1371237"/>
                    <a:pt x="1142224" y="1410639"/>
                    <a:pt x="1093619" y="1410639"/>
                  </a:cubicBezTo>
                  <a:lnTo>
                    <a:pt x="88006" y="1410639"/>
                  </a:lnTo>
                  <a:cubicBezTo>
                    <a:pt x="39402" y="1410639"/>
                    <a:pt x="0" y="1371237"/>
                    <a:pt x="0" y="1322633"/>
                  </a:cubicBezTo>
                  <a:lnTo>
                    <a:pt x="0" y="88006"/>
                  </a:lnTo>
                  <a:cubicBezTo>
                    <a:pt x="0" y="39402"/>
                    <a:pt x="39402" y="0"/>
                    <a:pt x="88006" y="0"/>
                  </a:cubicBezTo>
                  <a:close/>
                </a:path>
              </a:pathLst>
            </a:custGeom>
            <a:solidFill>
              <a:srgbClr val="000000">
                <a:alpha val="35686"/>
              </a:srgbClr>
            </a:solidFill>
          </p:spPr>
        </p:sp>
        <p:sp>
          <p:nvSpPr>
            <p:cNvPr name="TextBox 19" id="19"/>
            <p:cNvSpPr txBox="true"/>
            <p:nvPr/>
          </p:nvSpPr>
          <p:spPr>
            <a:xfrm>
              <a:off x="0" y="-66675"/>
              <a:ext cx="812800" cy="879475"/>
            </a:xfrm>
            <a:prstGeom prst="rect">
              <a:avLst/>
            </a:prstGeom>
          </p:spPr>
          <p:txBody>
            <a:bodyPr anchor="ctr" rtlCol="false" tIns="50800" lIns="50800" bIns="50800" rIns="50800"/>
            <a:lstStyle/>
            <a:p>
              <a:pPr algn="ctr">
                <a:lnSpc>
                  <a:spcPts val="4900"/>
                </a:lnSpc>
              </a:pPr>
            </a:p>
          </p:txBody>
        </p:sp>
      </p:grpSp>
      <p:sp>
        <p:nvSpPr>
          <p:cNvPr name="Freeform 20" id="20"/>
          <p:cNvSpPr/>
          <p:nvPr/>
        </p:nvSpPr>
        <p:spPr>
          <a:xfrm flipH="false" flipV="false" rot="0">
            <a:off x="5587836" y="5998868"/>
            <a:ext cx="1247608" cy="756362"/>
          </a:xfrm>
          <a:custGeom>
            <a:avLst/>
            <a:gdLst/>
            <a:ahLst/>
            <a:cxnLst/>
            <a:rect r="r" b="b" t="t" l="l"/>
            <a:pathLst>
              <a:path h="756362" w="1247608">
                <a:moveTo>
                  <a:pt x="0" y="0"/>
                </a:moveTo>
                <a:lnTo>
                  <a:pt x="1247608" y="0"/>
                </a:lnTo>
                <a:lnTo>
                  <a:pt x="1247608" y="756363"/>
                </a:lnTo>
                <a:lnTo>
                  <a:pt x="0" y="75636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1" id="21"/>
          <p:cNvSpPr/>
          <p:nvPr/>
        </p:nvSpPr>
        <p:spPr>
          <a:xfrm flipH="false" flipV="false" rot="0">
            <a:off x="11431347" y="5974375"/>
            <a:ext cx="1247608" cy="756362"/>
          </a:xfrm>
          <a:custGeom>
            <a:avLst/>
            <a:gdLst/>
            <a:ahLst/>
            <a:cxnLst/>
            <a:rect r="r" b="b" t="t" l="l"/>
            <a:pathLst>
              <a:path h="756362" w="1247608">
                <a:moveTo>
                  <a:pt x="0" y="0"/>
                </a:moveTo>
                <a:lnTo>
                  <a:pt x="1247608" y="0"/>
                </a:lnTo>
                <a:lnTo>
                  <a:pt x="1247608" y="756363"/>
                </a:lnTo>
                <a:lnTo>
                  <a:pt x="0" y="75636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2" id="22"/>
          <p:cNvSpPr txBox="true"/>
          <p:nvPr/>
        </p:nvSpPr>
        <p:spPr>
          <a:xfrm rot="0">
            <a:off x="7098676" y="3786305"/>
            <a:ext cx="4090647" cy="725646"/>
          </a:xfrm>
          <a:prstGeom prst="rect">
            <a:avLst/>
          </a:prstGeom>
        </p:spPr>
        <p:txBody>
          <a:bodyPr anchor="t" rtlCol="false" tIns="0" lIns="0" bIns="0" rIns="0">
            <a:spAutoFit/>
          </a:bodyPr>
          <a:lstStyle/>
          <a:p>
            <a:pPr algn="ctr">
              <a:lnSpc>
                <a:spcPts val="5880"/>
              </a:lnSpc>
            </a:pPr>
            <a:r>
              <a:rPr lang="en-US" sz="4200">
                <a:solidFill>
                  <a:srgbClr val="FFFFFF"/>
                </a:solidFill>
                <a:latin typeface="Eastman Grotesque Bold"/>
              </a:rPr>
              <a:t>Matching</a:t>
            </a:r>
          </a:p>
        </p:txBody>
      </p:sp>
      <p:sp>
        <p:nvSpPr>
          <p:cNvPr name="AutoShape 23" id="23"/>
          <p:cNvSpPr/>
          <p:nvPr/>
        </p:nvSpPr>
        <p:spPr>
          <a:xfrm>
            <a:off x="2217648" y="4603550"/>
            <a:ext cx="2108587" cy="0"/>
          </a:xfrm>
          <a:prstGeom prst="line">
            <a:avLst/>
          </a:prstGeom>
          <a:ln cap="flat" w="38100">
            <a:solidFill>
              <a:srgbClr val="FFFFFF"/>
            </a:solidFill>
            <a:prstDash val="solid"/>
            <a:headEnd type="none" len="sm" w="sm"/>
            <a:tailEnd type="none" len="sm" w="sm"/>
          </a:ln>
        </p:spPr>
      </p:sp>
      <p:sp>
        <p:nvSpPr>
          <p:cNvPr name="AutoShape 24" id="24"/>
          <p:cNvSpPr/>
          <p:nvPr/>
        </p:nvSpPr>
        <p:spPr>
          <a:xfrm>
            <a:off x="8089706" y="4527350"/>
            <a:ext cx="2108587" cy="0"/>
          </a:xfrm>
          <a:prstGeom prst="line">
            <a:avLst/>
          </a:prstGeom>
          <a:ln cap="flat" w="38100">
            <a:solidFill>
              <a:srgbClr val="FFFFFF"/>
            </a:solidFill>
            <a:prstDash val="solid"/>
            <a:headEnd type="none" len="sm" w="sm"/>
            <a:tailEnd type="none" len="sm" w="sm"/>
          </a:ln>
        </p:spPr>
      </p:sp>
      <p:sp>
        <p:nvSpPr>
          <p:cNvPr name="AutoShape 25" id="25"/>
          <p:cNvSpPr/>
          <p:nvPr/>
        </p:nvSpPr>
        <p:spPr>
          <a:xfrm>
            <a:off x="13961765" y="4565450"/>
            <a:ext cx="2108587" cy="0"/>
          </a:xfrm>
          <a:prstGeom prst="line">
            <a:avLst/>
          </a:prstGeom>
          <a:ln cap="flat" w="38100">
            <a:solidFill>
              <a:srgbClr val="FFFFFF"/>
            </a:solidFill>
            <a:prstDash val="solid"/>
            <a:headEnd type="none" len="sm" w="sm"/>
            <a:tailEnd type="none" len="sm" w="sm"/>
          </a:ln>
        </p:spPr>
      </p:sp>
      <p:sp>
        <p:nvSpPr>
          <p:cNvPr name="TextBox 26" id="26"/>
          <p:cNvSpPr txBox="true"/>
          <p:nvPr/>
        </p:nvSpPr>
        <p:spPr>
          <a:xfrm rot="0">
            <a:off x="1390493" y="885825"/>
            <a:ext cx="15701414" cy="1190468"/>
          </a:xfrm>
          <a:prstGeom prst="rect">
            <a:avLst/>
          </a:prstGeom>
        </p:spPr>
        <p:txBody>
          <a:bodyPr anchor="t" rtlCol="false" tIns="0" lIns="0" bIns="0" rIns="0">
            <a:spAutoFit/>
          </a:bodyPr>
          <a:lstStyle/>
          <a:p>
            <a:pPr algn="ctr">
              <a:lnSpc>
                <a:spcPts val="9659"/>
              </a:lnSpc>
            </a:pPr>
            <a:r>
              <a:rPr lang="en-US" sz="6899">
                <a:solidFill>
                  <a:srgbClr val="FFFFFF"/>
                </a:solidFill>
                <a:latin typeface="Eastman Grotesque Bold"/>
              </a:rPr>
              <a:t>Sustainability Preferences</a:t>
            </a:r>
          </a:p>
        </p:txBody>
      </p:sp>
      <p:sp>
        <p:nvSpPr>
          <p:cNvPr name="TextBox 27" id="27"/>
          <p:cNvSpPr txBox="true"/>
          <p:nvPr/>
        </p:nvSpPr>
        <p:spPr>
          <a:xfrm rot="0">
            <a:off x="1226618" y="3858854"/>
            <a:ext cx="4090647" cy="725646"/>
          </a:xfrm>
          <a:prstGeom prst="rect">
            <a:avLst/>
          </a:prstGeom>
        </p:spPr>
        <p:txBody>
          <a:bodyPr anchor="t" rtlCol="false" tIns="0" lIns="0" bIns="0" rIns="0">
            <a:spAutoFit/>
          </a:bodyPr>
          <a:lstStyle/>
          <a:p>
            <a:pPr algn="ctr">
              <a:lnSpc>
                <a:spcPts val="5880"/>
              </a:lnSpc>
            </a:pPr>
            <a:r>
              <a:rPr lang="en-US" sz="4200">
                <a:solidFill>
                  <a:srgbClr val="FFFFFF"/>
                </a:solidFill>
                <a:latin typeface="Eastman Grotesque Bold"/>
              </a:rPr>
              <a:t>Communicate</a:t>
            </a:r>
          </a:p>
        </p:txBody>
      </p:sp>
      <p:sp>
        <p:nvSpPr>
          <p:cNvPr name="TextBox 28" id="28"/>
          <p:cNvSpPr txBox="true"/>
          <p:nvPr/>
        </p:nvSpPr>
        <p:spPr>
          <a:xfrm rot="0">
            <a:off x="12970735" y="3801704"/>
            <a:ext cx="4090647" cy="725646"/>
          </a:xfrm>
          <a:prstGeom prst="rect">
            <a:avLst/>
          </a:prstGeom>
        </p:spPr>
        <p:txBody>
          <a:bodyPr anchor="t" rtlCol="false" tIns="0" lIns="0" bIns="0" rIns="0">
            <a:spAutoFit/>
          </a:bodyPr>
          <a:lstStyle/>
          <a:p>
            <a:pPr algn="ctr">
              <a:lnSpc>
                <a:spcPts val="5880"/>
              </a:lnSpc>
            </a:pPr>
            <a:r>
              <a:rPr lang="en-US" sz="4200">
                <a:solidFill>
                  <a:srgbClr val="FFFFFF"/>
                </a:solidFill>
                <a:latin typeface="Eastman Grotesque Bold"/>
              </a:rPr>
              <a:t>Compliance</a:t>
            </a:r>
          </a:p>
        </p:txBody>
      </p:sp>
      <p:sp>
        <p:nvSpPr>
          <p:cNvPr name="TextBox 29" id="29"/>
          <p:cNvSpPr txBox="true"/>
          <p:nvPr/>
        </p:nvSpPr>
        <p:spPr>
          <a:xfrm rot="0">
            <a:off x="1083714" y="4806138"/>
            <a:ext cx="4275522" cy="1366519"/>
          </a:xfrm>
          <a:prstGeom prst="rect">
            <a:avLst/>
          </a:prstGeom>
        </p:spPr>
        <p:txBody>
          <a:bodyPr anchor="t" rtlCol="false" tIns="0" lIns="0" bIns="0" rIns="0">
            <a:spAutoFit/>
          </a:bodyPr>
          <a:lstStyle/>
          <a:p>
            <a:pPr marL="561344" indent="-280672" lvl="1">
              <a:lnSpc>
                <a:spcPts val="3640"/>
              </a:lnSpc>
              <a:buFont typeface="Arial"/>
              <a:buChar char="•"/>
            </a:pPr>
            <a:r>
              <a:rPr lang="en-US" sz="2600">
                <a:solidFill>
                  <a:srgbClr val="FFFFFF"/>
                </a:solidFill>
                <a:latin typeface="Canva Sans"/>
              </a:rPr>
              <a:t>Communicate the ESG preferences you have in writing</a:t>
            </a:r>
          </a:p>
        </p:txBody>
      </p:sp>
      <p:sp>
        <p:nvSpPr>
          <p:cNvPr name="TextBox 30" id="30"/>
          <p:cNvSpPr txBox="true"/>
          <p:nvPr/>
        </p:nvSpPr>
        <p:spPr>
          <a:xfrm rot="0">
            <a:off x="1028700" y="6603823"/>
            <a:ext cx="4275522" cy="1823719"/>
          </a:xfrm>
          <a:prstGeom prst="rect">
            <a:avLst/>
          </a:prstGeom>
        </p:spPr>
        <p:txBody>
          <a:bodyPr anchor="t" rtlCol="false" tIns="0" lIns="0" bIns="0" rIns="0">
            <a:spAutoFit/>
          </a:bodyPr>
          <a:lstStyle/>
          <a:p>
            <a:pPr marL="561344" indent="-280672" lvl="1">
              <a:lnSpc>
                <a:spcPts val="3640"/>
              </a:lnSpc>
              <a:buFont typeface="Arial"/>
              <a:buChar char="•"/>
            </a:pPr>
            <a:r>
              <a:rPr lang="en-US" sz="2600">
                <a:solidFill>
                  <a:srgbClr val="FFFFFF"/>
                </a:solidFill>
                <a:latin typeface="Canva Sans"/>
              </a:rPr>
              <a:t>When you receive formal financial advice your advisor must ask for your preferences</a:t>
            </a:r>
          </a:p>
        </p:txBody>
      </p:sp>
      <p:sp>
        <p:nvSpPr>
          <p:cNvPr name="TextBox 31" id="31"/>
          <p:cNvSpPr txBox="true"/>
          <p:nvPr/>
        </p:nvSpPr>
        <p:spPr>
          <a:xfrm rot="0">
            <a:off x="6995634" y="4806138"/>
            <a:ext cx="4275522" cy="3652519"/>
          </a:xfrm>
          <a:prstGeom prst="rect">
            <a:avLst/>
          </a:prstGeom>
        </p:spPr>
        <p:txBody>
          <a:bodyPr anchor="t" rtlCol="false" tIns="0" lIns="0" bIns="0" rIns="0">
            <a:spAutoFit/>
          </a:bodyPr>
          <a:lstStyle/>
          <a:p>
            <a:pPr marL="561344" indent="-280672" lvl="1">
              <a:lnSpc>
                <a:spcPts val="3640"/>
              </a:lnSpc>
              <a:buFont typeface="Arial"/>
              <a:buChar char="•"/>
            </a:pPr>
            <a:r>
              <a:rPr lang="en-US" sz="2600">
                <a:solidFill>
                  <a:srgbClr val="FFFFFF"/>
                </a:solidFill>
                <a:latin typeface="Canva Sans"/>
              </a:rPr>
              <a:t>Financial services companies are required to take your sustainability preferences into account and guide you to products that match your ESG priorities</a:t>
            </a:r>
          </a:p>
        </p:txBody>
      </p:sp>
      <p:sp>
        <p:nvSpPr>
          <p:cNvPr name="TextBox 32" id="32"/>
          <p:cNvSpPr txBox="true"/>
          <p:nvPr/>
        </p:nvSpPr>
        <p:spPr>
          <a:xfrm rot="0">
            <a:off x="12908823" y="4806138"/>
            <a:ext cx="4275522" cy="4109719"/>
          </a:xfrm>
          <a:prstGeom prst="rect">
            <a:avLst/>
          </a:prstGeom>
        </p:spPr>
        <p:txBody>
          <a:bodyPr anchor="t" rtlCol="false" tIns="0" lIns="0" bIns="0" rIns="0">
            <a:spAutoFit/>
          </a:bodyPr>
          <a:lstStyle/>
          <a:p>
            <a:pPr marL="561344" indent="-280672" lvl="1">
              <a:lnSpc>
                <a:spcPts val="3640"/>
              </a:lnSpc>
              <a:buFont typeface="Arial"/>
              <a:buChar char="•"/>
            </a:pPr>
            <a:r>
              <a:rPr lang="en-US" sz="2600">
                <a:solidFill>
                  <a:srgbClr val="FFFFFF"/>
                </a:solidFill>
                <a:latin typeface="Canva Sans"/>
              </a:rPr>
              <a:t>In case you encounter an issue then you should make a formal complaint to the company, and if you're not satisfied with their response, report the issue to the banking regulator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308A9776426D41840A8C2CCB15B3F3" ma:contentTypeVersion="18" ma:contentTypeDescription="Create a new document." ma:contentTypeScope="" ma:versionID="484d0e7fe09fe8de3466b246621db11c">
  <xsd:schema xmlns:xsd="http://www.w3.org/2001/XMLSchema" xmlns:xs="http://www.w3.org/2001/XMLSchema" xmlns:p="http://schemas.microsoft.com/office/2006/metadata/properties" xmlns:ns2="fd160c09-1844-45b0-b4f1-cf53e6c3c76a" xmlns:ns3="8e72f4a7-cae9-4e97-b541-2580a12d1989" targetNamespace="http://schemas.microsoft.com/office/2006/metadata/properties" ma:root="true" ma:fieldsID="e2ff8ef15423d4f21e0a799f7012675e" ns2:_="" ns3:_="">
    <xsd:import namespace="fd160c09-1844-45b0-b4f1-cf53e6c3c76a"/>
    <xsd:import namespace="8e72f4a7-cae9-4e97-b541-2580a12d19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60c09-1844-45b0-b4f1-cf53e6c3c7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1fe506b-8ef3-4252-9ac8-4ea0dfba28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72f4a7-cae9-4e97-b541-2580a12d198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4153eb-2901-4474-b3ae-28ce23b8bb52}" ma:internalName="TaxCatchAll" ma:showField="CatchAllData" ma:web="8e72f4a7-cae9-4e97-b541-2580a12d19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d160c09-1844-45b0-b4f1-cf53e6c3c76a">
      <Terms xmlns="http://schemas.microsoft.com/office/infopath/2007/PartnerControls"/>
    </lcf76f155ced4ddcb4097134ff3c332f>
    <TaxCatchAll xmlns="8e72f4a7-cae9-4e97-b541-2580a12d1989" xsi:nil="true"/>
  </documentManagement>
</p:properties>
</file>

<file path=customXml/itemProps1.xml><?xml version="1.0" encoding="utf-8"?>
<ds:datastoreItem xmlns:ds="http://schemas.openxmlformats.org/officeDocument/2006/customXml" ds:itemID="{0DBB1A32-1C8A-4870-B088-92B0E936297A}"/>
</file>

<file path=customXml/itemProps2.xml><?xml version="1.0" encoding="utf-8"?>
<ds:datastoreItem xmlns:ds="http://schemas.openxmlformats.org/officeDocument/2006/customXml" ds:itemID="{C1316DD8-A654-4F48-96C9-0EA8BDB4EC2D}"/>
</file>

<file path=customXml/itemProps3.xml><?xml version="1.0" encoding="utf-8"?>
<ds:datastoreItem xmlns:ds="http://schemas.openxmlformats.org/officeDocument/2006/customXml" ds:itemID="{5E45E291-7C00-4F49-82F4-93FA990E9733}"/>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dc:title>
  <cp:revision>1</cp:revision>
  <dcterms:created xsi:type="dcterms:W3CDTF">2006-08-16T00:00:00Z</dcterms:created>
  <dcterms:modified xsi:type="dcterms:W3CDTF">2011-08-01T06:04:30Z</dcterms:modified>
  <dc:identifier>DAFpjRzsu30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0x010100B5308A9776426D41840A8C2CCB15B3F3</vt:lpwstr>
  </property>
</Properties>
</file>