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9"/>
  </p:notesMasterIdLst>
  <p:sldIdLst>
    <p:sldId id="263" r:id="rId5"/>
    <p:sldId id="257" r:id="rId6"/>
    <p:sldId id="258" r:id="rId7"/>
    <p:sldId id="270" r:id="rId8"/>
    <p:sldId id="1677" r:id="rId9"/>
    <p:sldId id="1683" r:id="rId10"/>
    <p:sldId id="259" r:id="rId11"/>
    <p:sldId id="260" r:id="rId12"/>
    <p:sldId id="617" r:id="rId13"/>
    <p:sldId id="269" r:id="rId14"/>
    <p:sldId id="1682" r:id="rId15"/>
    <p:sldId id="1684" r:id="rId16"/>
    <p:sldId id="1678" r:id="rId17"/>
    <p:sldId id="264" r:id="rId18"/>
    <p:sldId id="1687" r:id="rId19"/>
    <p:sldId id="1686" r:id="rId20"/>
    <p:sldId id="1680" r:id="rId21"/>
    <p:sldId id="266" r:id="rId22"/>
    <p:sldId id="265" r:id="rId23"/>
    <p:sldId id="261" r:id="rId24"/>
    <p:sldId id="267" r:id="rId25"/>
    <p:sldId id="1688" r:id="rId26"/>
    <p:sldId id="1663" r:id="rId27"/>
    <p:sldId id="603" r:id="rId28"/>
  </p:sldIdLst>
  <p:sldSz cx="18288000" cy="10287000"/>
  <p:notesSz cx="6858000" cy="9144000"/>
  <p:embeddedFontLst>
    <p:embeddedFont>
      <p:font typeface="Canva Sans" panose="020B0604020202020204" charset="0"/>
      <p:regular r:id="rId30"/>
    </p:embeddedFont>
    <p:embeddedFont>
      <p:font typeface="Eastman Grotesque" panose="020B0604020202020204" charset="0"/>
      <p:regular r:id="rId31"/>
    </p:embeddedFont>
    <p:embeddedFont>
      <p:font typeface="Eastman Grotesque Bold" panose="020B0604020202020204" charset="0"/>
      <p:regular r:id="rId32"/>
      <p:bold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7B150D8-5CFB-3E33-70B4-2887D9DA329B}" name="Frederik Beckendorff" initials="FB" userId="S::frederik.beckendorff@dsw-info.de::a8a72558-f3b4-4bed-9ec1-4aa291ba057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59874" autoAdjust="0"/>
  </p:normalViewPr>
  <p:slideViewPr>
    <p:cSldViewPr>
      <p:cViewPr varScale="1">
        <p:scale>
          <a:sx n="41" d="100"/>
          <a:sy n="41" d="100"/>
        </p:scale>
        <p:origin x="2376" y="6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4.fntdata"/><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3.fntdata"/><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1.fntdata"/><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aïs Baudrier" userId="16f8b94e-2e34-4628-9484-c639cb79be88" providerId="ADAL" clId="{E55B1A70-E121-49BE-AAAF-E6BC530CAEBE}"/>
    <pc:docChg chg="custSel modSld">
      <pc:chgData name="Anaïs Baudrier" userId="16f8b94e-2e34-4628-9484-c639cb79be88" providerId="ADAL" clId="{E55B1A70-E121-49BE-AAAF-E6BC530CAEBE}" dt="2024-05-17T09:05:05.964" v="0" actId="478"/>
      <pc:docMkLst>
        <pc:docMk/>
      </pc:docMkLst>
      <pc:sldChg chg="delSp mod">
        <pc:chgData name="Anaïs Baudrier" userId="16f8b94e-2e34-4628-9484-c639cb79be88" providerId="ADAL" clId="{E55B1A70-E121-49BE-AAAF-E6BC530CAEBE}" dt="2024-05-17T09:05:05.964" v="0" actId="478"/>
        <pc:sldMkLst>
          <pc:docMk/>
          <pc:sldMk cId="3503874412" sldId="1663"/>
        </pc:sldMkLst>
        <pc:picChg chg="del">
          <ac:chgData name="Anaïs Baudrier" userId="16f8b94e-2e34-4628-9484-c639cb79be88" providerId="ADAL" clId="{E55B1A70-E121-49BE-AAAF-E6BC530CAEBE}" dt="2024-05-17T09:05:05.964" v="0" actId="478"/>
          <ac:picMkLst>
            <pc:docMk/>
            <pc:sldMk cId="3503874412" sldId="1663"/>
            <ac:picMk id="24" creationId="{379D7479-1EDB-D6B6-7788-EA93085B313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94E2E8-AB8A-4767-B42D-92AC18C2D895}" type="datetimeFigureOut">
              <a:rPr lang="de-DE" smtClean="0"/>
              <a:t>17.05.2024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90A921-6572-451E-A840-1F5E58A637A0}" type="slidenum">
              <a:rPr lang="de-DE" smtClean="0"/>
              <a:t>‹#›</a:t>
            </a:fld>
            <a:endParaRPr lang="de-DE"/>
          </a:p>
        </p:txBody>
      </p:sp>
    </p:spTree>
    <p:extLst>
      <p:ext uri="{BB962C8B-B14F-4D97-AF65-F5344CB8AC3E}">
        <p14:creationId xmlns:p14="http://schemas.microsoft.com/office/powerpoint/2010/main" val="2970014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youtube.com/watch?v=D_KiOxiMn_Y"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verbraucherzentrale-bawue.de/pressemeldungen/presse-bw/nachhaltig-irrefuehrend-59299"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verbraucherzentrale-bawue.de/pressemeldungen/presse-bw/werbung-mit-klimaneutralitaet-63576"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latin typeface="Eastman Grotesque" panose="020B0604020202020204" charset="0"/>
              </a:rPr>
              <a:t>Quelle: Shutterstock</a:t>
            </a:r>
          </a:p>
          <a:p>
            <a:endParaRPr lang="de-DE" dirty="0">
              <a:latin typeface="Eastman Grotesque" panose="020B0604020202020204" charset="0"/>
            </a:endParaRPr>
          </a:p>
          <a:p>
            <a:r>
              <a:rPr lang="de-DE" dirty="0">
                <a:latin typeface="Eastman Grotesque" panose="020B0604020202020204" charset="0"/>
              </a:rPr>
              <a:t>Die Greenwashing-Definition von ESMA (übernommen von der BaFin)</a:t>
            </a:r>
          </a:p>
        </p:txBody>
      </p:sp>
      <p:sp>
        <p:nvSpPr>
          <p:cNvPr id="4" name="Foliennummernplatzhalter 3"/>
          <p:cNvSpPr>
            <a:spLocks noGrp="1"/>
          </p:cNvSpPr>
          <p:nvPr>
            <p:ph type="sldNum" sz="quarter" idx="5"/>
          </p:nvPr>
        </p:nvSpPr>
        <p:spPr/>
        <p:txBody>
          <a:bodyPr/>
          <a:lstStyle/>
          <a:p>
            <a:fld id="{EF90A921-6572-451E-A840-1F5E58A637A0}" type="slidenum">
              <a:rPr lang="de-DE" smtClean="0"/>
              <a:t>4</a:t>
            </a:fld>
            <a:endParaRPr lang="de-DE"/>
          </a:p>
        </p:txBody>
      </p:sp>
    </p:spTree>
    <p:extLst>
      <p:ext uri="{BB962C8B-B14F-4D97-AF65-F5344CB8AC3E}">
        <p14:creationId xmlns:p14="http://schemas.microsoft.com/office/powerpoint/2010/main" val="21622273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fontAlgn="base"/>
            <a:r>
              <a:rPr lang="de-DE" b="0" i="0" dirty="0">
                <a:solidFill>
                  <a:srgbClr val="212121"/>
                </a:solidFill>
                <a:effectLst/>
                <a:latin typeface="Eastman Grotesque" panose="020B0604020202020204" charset="0"/>
              </a:rPr>
              <a:t>DWS: Die DWS bekennt sich als Investment-Unternehmen öffentlich zu den Pariser Klimazielen und zur Einhaltung des 1,5-Grad-Ziels. Gleichzeitig investiert das Unternehmen jedoch massiv in die Fossilbranche. </a:t>
            </a:r>
            <a:r>
              <a:rPr lang="de-DE" b="0" i="0" u="sng" dirty="0">
                <a:solidFill>
                  <a:srgbClr val="000000"/>
                </a:solidFill>
                <a:effectLst/>
                <a:latin typeface="Eastman Grotesque" panose="020B0604020202020204" charset="0"/>
              </a:rPr>
              <a:t>Greenpeace</a:t>
            </a:r>
            <a:r>
              <a:rPr lang="de-DE" b="0" i="0" dirty="0">
                <a:solidFill>
                  <a:srgbClr val="212121"/>
                </a:solidFill>
                <a:effectLst/>
                <a:latin typeface="Eastman Grotesque" panose="020B0604020202020204" charset="0"/>
              </a:rPr>
              <a:t> zufolge belaufen sich die Investments auf 7,8 Milliarden Euro. Eine ebenfalls von Greenpeace in Auftrag gegebene Studie bescheinigt dem Unternehmen mit der derzeitigen Investmentpolitik einen 2,6-Grad-Kurs. Aktuell läuft außerdem ein Klageverfahren der Verbraucherzentrale Baden-Württemberg gegen die DWS wegen unlauterem Wettbewerb, da sie fälschlicherweise mit nachhaltigen Geldanlagen wirbt. M</a:t>
            </a:r>
            <a:r>
              <a:rPr lang="de-DE" b="0" i="0" dirty="0">
                <a:solidFill>
                  <a:srgbClr val="29293A"/>
                </a:solidFill>
                <a:effectLst/>
                <a:latin typeface="Eastman Grotesque" panose="020B0604020202020204" charset="0"/>
              </a:rPr>
              <a:t>it der US-amerikanischen SEC hat jetzt eine erste Behörde ihre Untersuchung abgeschlossen und eine Strafe von insges. 25 Millionen Dollar gegen die DWS verhängt. Die DWS aber damit geworben, "Nachhaltigkeit" in der DNA zu haben, was der SEC zufolge nicht der Fall gewesen sei: Vielmehr hätten Anlageexperten der DWS die von ihr vermarkteten nachhaltigen Anlageprozesse nicht befolgt, was die Börsenaufsicht als "irreführende Aussagen" wertete. </a:t>
            </a:r>
            <a:r>
              <a:rPr lang="de-DE" b="0" i="0" dirty="0">
                <a:solidFill>
                  <a:srgbClr val="000000"/>
                </a:solidFill>
                <a:effectLst/>
                <a:latin typeface="Eastman Grotesque" panose="020B0604020202020204" charset="0"/>
              </a:rPr>
              <a:t>Die Strafe für die DWS ist deutlich höher als die vier Millionen Dollar, die Goldman Sachs wegen Greenwashing-Vorwürfen im vergangenen Jahr hatte zahlen müssen. Auslöser der Ermittlungen waren Vorwürfe der ehemaligen Nachhaltigkeitschefin der DWS, Desiree </a:t>
            </a:r>
            <a:r>
              <a:rPr lang="de-DE" b="0" i="0" dirty="0" err="1">
                <a:solidFill>
                  <a:srgbClr val="000000"/>
                </a:solidFill>
                <a:effectLst/>
                <a:latin typeface="Eastman Grotesque" panose="020B0604020202020204" charset="0"/>
              </a:rPr>
              <a:t>Fixler</a:t>
            </a:r>
            <a:r>
              <a:rPr lang="de-DE" b="0" i="0" dirty="0">
                <a:solidFill>
                  <a:srgbClr val="000000"/>
                </a:solidFill>
                <a:effectLst/>
                <a:latin typeface="Eastman Grotesque" panose="020B0604020202020204" charset="0"/>
              </a:rPr>
              <a:t>. Sie hatte ihrem ehemaligen Arbeitgeber im August 2021 erstmals öffentlich vorgeworfen, sich in Bezug auf sogenannte ESG-Investments öffentlich deutlich engagierter dargestellt zu haben, als es in der Realität der Fall war. </a:t>
            </a:r>
            <a:endParaRPr lang="de-DE" b="0" i="0" dirty="0">
              <a:solidFill>
                <a:srgbClr val="212121"/>
              </a:solidFill>
              <a:effectLst/>
              <a:latin typeface="Eastman Grotesque" panose="020B0604020202020204" charset="0"/>
            </a:endParaRPr>
          </a:p>
          <a:p>
            <a:endParaRPr lang="de-DE" dirty="0">
              <a:latin typeface="Eastman Grotesque" panose="020B0604020202020204" charset="0"/>
            </a:endParaRPr>
          </a:p>
          <a:p>
            <a:pPr algn="l" fontAlgn="base">
              <a:buFont typeface="Arial" panose="020B0604020202020204" pitchFamily="34" charset="0"/>
              <a:buNone/>
            </a:pPr>
            <a:r>
              <a:rPr lang="de-DE" dirty="0">
                <a:latin typeface="Eastman Grotesque" panose="020B0604020202020204" charset="0"/>
              </a:rPr>
              <a:t>DekaBank: https://www.verbraucherzentrale-bawue.de/pressemeldungen/presse-bw/nachhaltig-irrefuehrend-59299 </a:t>
            </a:r>
          </a:p>
          <a:p>
            <a:pPr algn="l" fontAlgn="base">
              <a:buFont typeface="Arial" panose="020B0604020202020204" pitchFamily="34" charset="0"/>
              <a:buNone/>
            </a:pPr>
            <a:r>
              <a:rPr lang="de-DE" b="0" i="0" dirty="0">
                <a:solidFill>
                  <a:srgbClr val="333333"/>
                </a:solidFill>
                <a:effectLst/>
                <a:latin typeface="Eastman Grotesque" panose="020B0604020202020204" charset="0"/>
              </a:rPr>
              <a:t>Die DekaBank warb auf ihrer Homepage mit einem Impact-Rechner für den Investmentfonds Deka-Nachhaltigkeit Impact Aktien. Dabei stellte sie den Anlegerinnen und Anlegern in Aussicht, dass sie mit ihrer Geldanlage eine konkrete Wirkung auf verschiedene Nachhaltigkeitskriterien hätten.</a:t>
            </a:r>
          </a:p>
          <a:p>
            <a:pPr algn="l" fontAlgn="base">
              <a:buFont typeface="Arial" panose="020B0604020202020204" pitchFamily="34" charset="0"/>
              <a:buNone/>
            </a:pPr>
            <a:r>
              <a:rPr lang="de-DE" b="0" i="0" dirty="0">
                <a:solidFill>
                  <a:srgbClr val="333333"/>
                </a:solidFill>
                <a:effectLst/>
                <a:latin typeface="Eastman Grotesque" panose="020B0604020202020204" charset="0"/>
              </a:rPr>
              <a:t>Nach Klage der Verbraucherzentrale nahm die DekaBank den Rechner vom Netz und hat die Unterlassungsansprüche der Verbraucherzentrale vollumfänglich anerkannt.</a:t>
            </a:r>
          </a:p>
          <a:p>
            <a:pPr algn="l" fontAlgn="base"/>
            <a:r>
              <a:rPr lang="de-DE" b="0" i="0" dirty="0">
                <a:solidFill>
                  <a:srgbClr val="333333"/>
                </a:solidFill>
                <a:effectLst/>
                <a:latin typeface="Eastman Grotesque" panose="020B0604020202020204" charset="0"/>
              </a:rPr>
              <a:t>Das Angebot der DekaBank klang vielversprechend und bediente einen wachsenden Bedarf vieler </a:t>
            </a:r>
            <a:r>
              <a:rPr lang="de-DE" b="0" i="0" dirty="0" err="1">
                <a:solidFill>
                  <a:srgbClr val="333333"/>
                </a:solidFill>
                <a:effectLst/>
                <a:latin typeface="Eastman Grotesque" panose="020B0604020202020204" charset="0"/>
              </a:rPr>
              <a:t>Verbraucher:innen</a:t>
            </a:r>
            <a:r>
              <a:rPr lang="de-DE" b="0" i="0" dirty="0">
                <a:solidFill>
                  <a:srgbClr val="333333"/>
                </a:solidFill>
                <a:effectLst/>
                <a:latin typeface="Eastman Grotesque" panose="020B0604020202020204" charset="0"/>
              </a:rPr>
              <a:t>: Mit ihrer Geldanlage sollten sie einen konkreten, messbar positiven ökologischen Effekt erzielen. Um diesen Effekt für eine Anlagesumme auszurechnen, bot die Bank einen „Impact Rechner“ an. Sie warb hierbei auf ihrer Internetseite unter anderem mit folgender Aussage:</a:t>
            </a:r>
            <a:r>
              <a:rPr lang="de-DE" b="0" i="1" dirty="0">
                <a:solidFill>
                  <a:srgbClr val="333333"/>
                </a:solidFill>
                <a:effectLst/>
                <a:latin typeface="Eastman Grotesque" panose="020B0604020202020204" charset="0"/>
              </a:rPr>
              <a:t> „Mit Ihrer Geldanlage von 10.000 Euro haben Sie eine Wirkung auf die folgenden nachhaltigen Kriterien: 830 kWh erneuerbare Energien werden produziert, 6,71 Tonnen Abfall werden eingespart, 575 kg Co2 werden eingespart (...).“</a:t>
            </a:r>
            <a:endParaRPr lang="de-DE" b="0" i="0" dirty="0">
              <a:solidFill>
                <a:srgbClr val="333333"/>
              </a:solidFill>
              <a:effectLst/>
              <a:latin typeface="Eastman Grotesque" panose="020B0604020202020204" charset="0"/>
            </a:endParaRPr>
          </a:p>
          <a:p>
            <a:pPr algn="l" fontAlgn="base"/>
            <a:r>
              <a:rPr lang="de-DE" b="0" i="0" dirty="0">
                <a:solidFill>
                  <a:srgbClr val="333333"/>
                </a:solidFill>
                <a:effectLst/>
                <a:latin typeface="Eastman Grotesque" panose="020B0604020202020204" charset="0"/>
              </a:rPr>
              <a:t>Eine derartige von </a:t>
            </a:r>
            <a:r>
              <a:rPr lang="de-DE" b="0" i="0" dirty="0" err="1">
                <a:solidFill>
                  <a:srgbClr val="333333"/>
                </a:solidFill>
                <a:effectLst/>
                <a:latin typeface="Eastman Grotesque" panose="020B0604020202020204" charset="0"/>
              </a:rPr>
              <a:t>Anleger:innen</a:t>
            </a:r>
            <a:r>
              <a:rPr lang="de-DE" b="0" i="0" dirty="0">
                <a:solidFill>
                  <a:srgbClr val="333333"/>
                </a:solidFill>
                <a:effectLst/>
                <a:latin typeface="Eastman Grotesque" panose="020B0604020202020204" charset="0"/>
              </a:rPr>
              <a:t> verursachte Wirkung wird als Investor Impact bezeichnet. Im konkreten Fall beruhte sie aber lediglich auf Schätzungen, wobei nicht einmal die Wirkung aller in den Fonds einbezogenen Unternehmen berücksichtigt wurde. </a:t>
            </a:r>
          </a:p>
          <a:p>
            <a:endParaRPr lang="de-DE" dirty="0">
              <a:latin typeface="Eastman Grotesque" panose="020B0604020202020204" charset="0"/>
            </a:endParaRPr>
          </a:p>
        </p:txBody>
      </p:sp>
      <p:sp>
        <p:nvSpPr>
          <p:cNvPr id="4" name="Foliennummernplatzhalter 3"/>
          <p:cNvSpPr>
            <a:spLocks noGrp="1"/>
          </p:cNvSpPr>
          <p:nvPr>
            <p:ph type="sldNum" sz="quarter" idx="5"/>
          </p:nvPr>
        </p:nvSpPr>
        <p:spPr/>
        <p:txBody>
          <a:bodyPr/>
          <a:lstStyle/>
          <a:p>
            <a:fld id="{EF90A921-6572-451E-A840-1F5E58A637A0}" type="slidenum">
              <a:rPr lang="de-DE" smtClean="0"/>
              <a:t>16</a:t>
            </a:fld>
            <a:endParaRPr lang="de-DE"/>
          </a:p>
        </p:txBody>
      </p:sp>
    </p:spTree>
    <p:extLst>
      <p:ext uri="{BB962C8B-B14F-4D97-AF65-F5344CB8AC3E}">
        <p14:creationId xmlns:p14="http://schemas.microsoft.com/office/powerpoint/2010/main" val="2981187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F90A921-6572-451E-A840-1F5E58A637A0}" type="slidenum">
              <a:rPr lang="de-DE" smtClean="0"/>
              <a:t>17</a:t>
            </a:fld>
            <a:endParaRPr lang="de-DE"/>
          </a:p>
        </p:txBody>
      </p:sp>
    </p:spTree>
    <p:extLst>
      <p:ext uri="{BB962C8B-B14F-4D97-AF65-F5344CB8AC3E}">
        <p14:creationId xmlns:p14="http://schemas.microsoft.com/office/powerpoint/2010/main" val="37092986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rgbClr val="FFFFFF"/>
                </a:solidFill>
                <a:latin typeface="Eastman Grotesque"/>
                <a:hlinkClick r:id="rId3"/>
              </a:rPr>
              <a:t>https://www.youtube.com/watch?v=D_KiOxiMn_Y</a:t>
            </a:r>
            <a:r>
              <a:rPr lang="de-DE" sz="1200" dirty="0">
                <a:solidFill>
                  <a:srgbClr val="FFFFFF"/>
                </a:solidFill>
                <a:latin typeface="Eastman Grotesque"/>
              </a:rPr>
              <a:t>: Video von BETTER FINANCE: Engagieren Sie sich gegen Greenwashing: Klimawandel anpacken! | Investieren und engagieren, um #greenwashing  zu vermeiden</a:t>
            </a:r>
          </a:p>
          <a:p>
            <a:endParaRPr lang="de-DE" dirty="0"/>
          </a:p>
        </p:txBody>
      </p:sp>
      <p:sp>
        <p:nvSpPr>
          <p:cNvPr id="4" name="Foliennummernplatzhalter 3"/>
          <p:cNvSpPr>
            <a:spLocks noGrp="1"/>
          </p:cNvSpPr>
          <p:nvPr>
            <p:ph type="sldNum" sz="quarter" idx="5"/>
          </p:nvPr>
        </p:nvSpPr>
        <p:spPr/>
        <p:txBody>
          <a:bodyPr/>
          <a:lstStyle/>
          <a:p>
            <a:fld id="{EF90A921-6572-451E-A840-1F5E58A637A0}" type="slidenum">
              <a:rPr lang="de-DE" smtClean="0"/>
              <a:t>18</a:t>
            </a:fld>
            <a:endParaRPr lang="de-DE"/>
          </a:p>
        </p:txBody>
      </p:sp>
    </p:spTree>
    <p:extLst>
      <p:ext uri="{BB962C8B-B14F-4D97-AF65-F5344CB8AC3E}">
        <p14:creationId xmlns:p14="http://schemas.microsoft.com/office/powerpoint/2010/main" val="21806888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Gutes Marketing, Greenwashing oder ein echter Statusreport? </a:t>
            </a:r>
          </a:p>
        </p:txBody>
      </p:sp>
      <p:sp>
        <p:nvSpPr>
          <p:cNvPr id="4" name="Foliennummernplatzhalter 3"/>
          <p:cNvSpPr>
            <a:spLocks noGrp="1"/>
          </p:cNvSpPr>
          <p:nvPr>
            <p:ph type="sldNum" sz="quarter" idx="5"/>
          </p:nvPr>
        </p:nvSpPr>
        <p:spPr/>
        <p:txBody>
          <a:bodyPr/>
          <a:lstStyle/>
          <a:p>
            <a:fld id="{46D6DD27-62B5-4189-B548-DDB30222E69C}" type="slidenum">
              <a:rPr lang="de-DE" smtClean="0"/>
              <a:t>22</a:t>
            </a:fld>
            <a:endParaRPr lang="de-DE"/>
          </a:p>
        </p:txBody>
      </p:sp>
    </p:spTree>
    <p:extLst>
      <p:ext uri="{BB962C8B-B14F-4D97-AF65-F5344CB8AC3E}">
        <p14:creationId xmlns:p14="http://schemas.microsoft.com/office/powerpoint/2010/main" val="18652911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Hier erhält jeder Circle Leader einen eigenen QR-Code für die Umfrage seines eigenen Seminars. Seminar 6: https://forms.office.com/e/7P1uCxjmuL</a:t>
            </a:r>
          </a:p>
        </p:txBody>
      </p:sp>
      <p:sp>
        <p:nvSpPr>
          <p:cNvPr id="4" name="Foliennummernplatzhalter 3"/>
          <p:cNvSpPr>
            <a:spLocks noGrp="1"/>
          </p:cNvSpPr>
          <p:nvPr>
            <p:ph type="sldNum" sz="quarter" idx="5"/>
          </p:nvPr>
        </p:nvSpPr>
        <p:spPr/>
        <p:txBody>
          <a:bodyPr/>
          <a:lstStyle/>
          <a:p>
            <a:fld id="{46D6DD27-62B5-4189-B548-DDB30222E69C}" type="slidenum">
              <a:rPr lang="de-DE" smtClean="0"/>
              <a:t>23</a:t>
            </a:fld>
            <a:endParaRPr lang="de-DE"/>
          </a:p>
        </p:txBody>
      </p:sp>
    </p:spTree>
    <p:extLst>
      <p:ext uri="{BB962C8B-B14F-4D97-AF65-F5344CB8AC3E}">
        <p14:creationId xmlns:p14="http://schemas.microsoft.com/office/powerpoint/2010/main" val="18652911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Hier erhält jeder Circle Leader einen eigenen Link zu den Ergebnissen seines/ihres Seminars. Seminar 6: https://forms.office.com/Pages/DesignPageV2.aspx?subpage=design&amp;FormId=g8BxcDdgDkakRwPTIqLN2GEj-238SeRDm3KpB8WX2hRUNkVKMFNCN1AwM1JYR0swRDJOM1pUSVhKWi4u&amp;Token=6b7edaeb457740599366b3645903d988</a:t>
            </a:r>
          </a:p>
          <a:p>
            <a:r>
              <a:rPr lang="de-DE" dirty="0"/>
              <a:t>Dann oben rechts auf „Präsentieren“ klicken.</a:t>
            </a:r>
          </a:p>
          <a:p>
            <a:endParaRPr lang="de-DE" dirty="0"/>
          </a:p>
        </p:txBody>
      </p:sp>
      <p:sp>
        <p:nvSpPr>
          <p:cNvPr id="4" name="Foliennummernplatzhalter 3"/>
          <p:cNvSpPr>
            <a:spLocks noGrp="1"/>
          </p:cNvSpPr>
          <p:nvPr>
            <p:ph type="sldNum" sz="quarter" idx="5"/>
          </p:nvPr>
        </p:nvSpPr>
        <p:spPr/>
        <p:txBody>
          <a:bodyPr/>
          <a:lstStyle/>
          <a:p>
            <a:fld id="{46D6DD27-62B5-4189-B548-DDB30222E69C}" type="slidenum">
              <a:rPr lang="de-DE" smtClean="0"/>
              <a:t>24</a:t>
            </a:fld>
            <a:endParaRPr lang="de-DE"/>
          </a:p>
        </p:txBody>
      </p:sp>
    </p:spTree>
    <p:extLst>
      <p:ext uri="{BB962C8B-B14F-4D97-AF65-F5344CB8AC3E}">
        <p14:creationId xmlns:p14="http://schemas.microsoft.com/office/powerpoint/2010/main" val="50114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r>
              <a:rPr lang="de-DE" b="1" dirty="0">
                <a:latin typeface="Eastman Grotesque" panose="020B0604020202020204" charset="0"/>
              </a:rPr>
              <a:t>T</a:t>
            </a:r>
            <a:r>
              <a:rPr lang="de-DE" b="1" i="0" dirty="0">
                <a:solidFill>
                  <a:srgbClr val="374151"/>
                </a:solidFill>
                <a:effectLst/>
                <a:latin typeface="Eastman Grotesque" panose="020B0604020202020204" charset="0"/>
              </a:rPr>
              <a:t>äuschung der Anleger:</a:t>
            </a:r>
            <a:endParaRPr lang="de-DE" b="0" i="0" dirty="0">
              <a:solidFill>
                <a:srgbClr val="374151"/>
              </a:solidFill>
              <a:effectLst/>
              <a:latin typeface="Eastman Grotesque" panose="020B0604020202020204" charset="0"/>
            </a:endParaRPr>
          </a:p>
          <a:p>
            <a:pPr algn="l">
              <a:buFont typeface="Arial" panose="020B0604020202020204" pitchFamily="34" charset="0"/>
              <a:buChar char="•"/>
            </a:pPr>
            <a:r>
              <a:rPr lang="de-DE" b="0" i="0" dirty="0">
                <a:solidFill>
                  <a:srgbClr val="374151"/>
                </a:solidFill>
                <a:effectLst/>
                <a:latin typeface="Eastman Grotesque" panose="020B0604020202020204" charset="0"/>
              </a:rPr>
              <a:t>Greenwashing täuscht Privatanleger und verleitet sie dazu, zu glauben, dass ihre Investitionen ökologisch und ethisch verantwortlich sind, obwohl dies möglicherweise nicht der Fall ist.</a:t>
            </a:r>
          </a:p>
          <a:p>
            <a:pPr algn="l">
              <a:buFont typeface="Arial" panose="020B0604020202020204" pitchFamily="34" charset="0"/>
              <a:buChar char="•"/>
            </a:pPr>
            <a:r>
              <a:rPr lang="de-DE" b="0" i="0" dirty="0">
                <a:solidFill>
                  <a:srgbClr val="374151"/>
                </a:solidFill>
                <a:effectLst/>
                <a:latin typeface="Eastman Grotesque" panose="020B0604020202020204" charset="0"/>
              </a:rPr>
              <a:t>Dies führt zu einer falschen Vorstellung darüber, wie nachhaltig ihr Portfolio wirklich ist und kann zu Enttäuschungen führen, wenn sie später erfahren, dass ihre Investitionen nicht den erwarteten ESG-Standards entsprechen.</a:t>
            </a:r>
          </a:p>
          <a:p>
            <a:r>
              <a:rPr lang="de-DE" b="1" i="0" dirty="0">
                <a:effectLst/>
                <a:latin typeface="Eastman Grotesque" panose="020B0604020202020204" charset="0"/>
              </a:rPr>
              <a:t>Schädigung des Anlegervertrauens:</a:t>
            </a:r>
          </a:p>
          <a:p>
            <a:pPr algn="l">
              <a:buFont typeface="Arial" panose="020B0604020202020204" pitchFamily="34" charset="0"/>
              <a:buChar char="•"/>
            </a:pPr>
            <a:r>
              <a:rPr lang="de-DE" b="0" i="0" dirty="0">
                <a:solidFill>
                  <a:srgbClr val="374151"/>
                </a:solidFill>
                <a:effectLst/>
                <a:latin typeface="Eastman Grotesque" panose="020B0604020202020204" charset="0"/>
              </a:rPr>
              <a:t>Greenwashing untergräbt das Vertrauen der Anleger in die Finanzbranche und ihre Fähigkeit, nachhaltige und ethische Investitionsmöglichkeiten anzubieten.</a:t>
            </a:r>
          </a:p>
          <a:p>
            <a:pPr algn="l">
              <a:buFont typeface="Arial" panose="020B0604020202020204" pitchFamily="34" charset="0"/>
              <a:buChar char="•"/>
            </a:pPr>
            <a:r>
              <a:rPr lang="de-DE" b="0" i="0" dirty="0">
                <a:solidFill>
                  <a:srgbClr val="374151"/>
                </a:solidFill>
                <a:effectLst/>
                <a:latin typeface="Eastman Grotesque" panose="020B0604020202020204" charset="0"/>
              </a:rPr>
              <a:t>Dies kann langfristig dazu führen, dass Anleger das Interesse an nachhaltigen Investitionen verlieren und skeptischer gegenüber entsprechenden Produkten werden.</a:t>
            </a:r>
          </a:p>
          <a:p>
            <a:r>
              <a:rPr lang="de-DE" b="1" i="0" dirty="0">
                <a:effectLst/>
                <a:latin typeface="Eastman Grotesque" panose="020B0604020202020204" charset="0"/>
              </a:rPr>
              <a:t>Gesellschaftliche und ökologische Auswirkungen:</a:t>
            </a:r>
          </a:p>
          <a:p>
            <a:pPr algn="l">
              <a:buFont typeface="Arial" panose="020B0604020202020204" pitchFamily="34" charset="0"/>
              <a:buChar char="•"/>
            </a:pPr>
            <a:r>
              <a:rPr lang="de-DE" b="0" i="0" dirty="0">
                <a:solidFill>
                  <a:srgbClr val="374151"/>
                </a:solidFill>
                <a:effectLst/>
                <a:latin typeface="Eastman Grotesque" panose="020B0604020202020204" charset="0"/>
              </a:rPr>
              <a:t>Das Fortbestehen von Greenwashing hat Konsequenzen für die Umwelt und die Gesellschaft, da es die Umsetzung nachhaltiger Praktiken in der Wirtschaft behindert.</a:t>
            </a:r>
          </a:p>
          <a:p>
            <a:pPr algn="l">
              <a:buFont typeface="Arial" panose="020B0604020202020204" pitchFamily="34" charset="0"/>
              <a:buChar char="•"/>
            </a:pPr>
            <a:r>
              <a:rPr lang="de-DE" b="0" i="0" dirty="0">
                <a:solidFill>
                  <a:srgbClr val="374151"/>
                </a:solidFill>
                <a:effectLst/>
                <a:latin typeface="Eastman Grotesque" panose="020B0604020202020204" charset="0"/>
              </a:rPr>
              <a:t>Dies kann den Klimawandel verschärfen und soziale Ungerechtigkeiten verstärken.</a:t>
            </a:r>
          </a:p>
          <a:p>
            <a:pPr algn="l">
              <a:buFont typeface="Arial" panose="020B0604020202020204" pitchFamily="34" charset="0"/>
              <a:buChar char="•"/>
            </a:pPr>
            <a:r>
              <a:rPr lang="de-DE" b="0" i="0" dirty="0">
                <a:solidFill>
                  <a:srgbClr val="374151"/>
                </a:solidFill>
                <a:effectLst/>
                <a:latin typeface="Eastman Grotesque" panose="020B0604020202020204" charset="0"/>
              </a:rPr>
              <a:t>Wenn Greenwashing dazu führt, dass Investitionen in nicht nachhaltige Projekte fließen, werden die Ziele im Bereich Umwelt- und Sozialverantwortlichkeit nicht erreicht.</a:t>
            </a:r>
          </a:p>
          <a:p>
            <a:pPr algn="l">
              <a:buFont typeface="Arial" panose="020B0604020202020204" pitchFamily="34" charset="0"/>
              <a:buChar char="•"/>
            </a:pPr>
            <a:r>
              <a:rPr lang="de-DE" b="0" i="0" dirty="0">
                <a:solidFill>
                  <a:srgbClr val="374151"/>
                </a:solidFill>
                <a:effectLst/>
                <a:latin typeface="Eastman Grotesque" panose="020B0604020202020204" charset="0"/>
              </a:rPr>
              <a:t>Es hat potenziell katastrophale Auswirkungen auf Umwelt und Gesellschaft, wenn dringend benötigte Mittel an falsche Orte gelenkt werden.</a:t>
            </a:r>
          </a:p>
          <a:p>
            <a:r>
              <a:rPr lang="de-DE" b="1" i="0" dirty="0">
                <a:effectLst/>
                <a:latin typeface="Eastman Grotesque" panose="020B0604020202020204" charset="0"/>
              </a:rPr>
              <a:t>Regulatorische Konsequenzen:</a:t>
            </a:r>
          </a:p>
          <a:p>
            <a:pPr algn="l">
              <a:buFont typeface="Arial" panose="020B0604020202020204" pitchFamily="34" charset="0"/>
              <a:buChar char="•"/>
            </a:pPr>
            <a:r>
              <a:rPr lang="de-DE" b="0" i="0" dirty="0">
                <a:solidFill>
                  <a:srgbClr val="374151"/>
                </a:solidFill>
                <a:effectLst/>
                <a:latin typeface="Eastman Grotesque" panose="020B0604020202020204" charset="0"/>
              </a:rPr>
              <a:t>Regulierungsbehörden haben begonnen, Greenwashing genauer zu überwachen und zu sanktionieren.</a:t>
            </a:r>
          </a:p>
          <a:p>
            <a:pPr algn="l">
              <a:buFont typeface="Arial" panose="020B0604020202020204" pitchFamily="34" charset="0"/>
              <a:buChar char="•"/>
            </a:pPr>
            <a:r>
              <a:rPr lang="de-DE" b="0" i="0" dirty="0">
                <a:solidFill>
                  <a:srgbClr val="374151"/>
                </a:solidFill>
                <a:effectLst/>
                <a:latin typeface="Eastman Grotesque" panose="020B0604020202020204" charset="0"/>
              </a:rPr>
              <a:t>Finanzinstitute, die Greenwashing betreiben, riskieren rechtliche Konsequenzen und Reputationsschäden.</a:t>
            </a:r>
          </a:p>
          <a:p>
            <a:endParaRPr lang="de-DE" dirty="0">
              <a:latin typeface="Eastman Grotesque" panose="020B0604020202020204" charset="0"/>
            </a:endParaRPr>
          </a:p>
        </p:txBody>
      </p:sp>
      <p:sp>
        <p:nvSpPr>
          <p:cNvPr id="4" name="Foliennummernplatzhalter 3"/>
          <p:cNvSpPr>
            <a:spLocks noGrp="1"/>
          </p:cNvSpPr>
          <p:nvPr>
            <p:ph type="sldNum" sz="quarter" idx="5"/>
          </p:nvPr>
        </p:nvSpPr>
        <p:spPr/>
        <p:txBody>
          <a:bodyPr/>
          <a:lstStyle/>
          <a:p>
            <a:fld id="{EF90A921-6572-451E-A840-1F5E58A637A0}" type="slidenum">
              <a:rPr lang="de-DE" smtClean="0"/>
              <a:t>6</a:t>
            </a:fld>
            <a:endParaRPr lang="de-DE"/>
          </a:p>
        </p:txBody>
      </p:sp>
    </p:spTree>
    <p:extLst>
      <p:ext uri="{BB962C8B-B14F-4D97-AF65-F5344CB8AC3E}">
        <p14:creationId xmlns:p14="http://schemas.microsoft.com/office/powerpoint/2010/main" val="4047115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https://www.portfolio-institutionell.de/fifty-shades-of-green/ </a:t>
            </a:r>
          </a:p>
        </p:txBody>
      </p:sp>
      <p:sp>
        <p:nvSpPr>
          <p:cNvPr id="4" name="Foliennummernplatzhalter 3"/>
          <p:cNvSpPr>
            <a:spLocks noGrp="1"/>
          </p:cNvSpPr>
          <p:nvPr>
            <p:ph type="sldNum" sz="quarter" idx="5"/>
          </p:nvPr>
        </p:nvSpPr>
        <p:spPr/>
        <p:txBody>
          <a:bodyPr/>
          <a:lstStyle/>
          <a:p>
            <a:fld id="{64F59F4E-D1AD-4BFE-B07C-41BB67DBE830}" type="slidenum">
              <a:rPr lang="de-DE" smtClean="0"/>
              <a:t>9</a:t>
            </a:fld>
            <a:endParaRPr lang="de-DE"/>
          </a:p>
        </p:txBody>
      </p:sp>
    </p:spTree>
    <p:extLst>
      <p:ext uri="{BB962C8B-B14F-4D97-AF65-F5344CB8AC3E}">
        <p14:creationId xmlns:p14="http://schemas.microsoft.com/office/powerpoint/2010/main" val="2586689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latin typeface="Eastman Grotesque" panose="020B0604020202020204" charset="0"/>
              </a:rPr>
              <a:t>https://www.fundresearch.de/fundresearch-wAssets/docs/ScopeESGQuarterlyQ3-2022.pdf</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latin typeface="Eastman Grotesque" panose="020B0604020202020204" charset="0"/>
              </a:rPr>
              <a:t>https://www.fundresearch.de/nachhaltigkeit/nachhaltige-fonds-und-die-artikel-9-waschmaschine.php</a:t>
            </a:r>
          </a:p>
          <a:p>
            <a:r>
              <a:rPr lang="de-DE" dirty="0">
                <a:latin typeface="Eastman Grotesque" panose="020B0604020202020204" charset="0"/>
              </a:rPr>
              <a:t>Zwar befinden sich keine Unternehmen „schmutziger“ Branchen wie Ölkonzerne unter den am höchsten gewichteten Positionen, doch die Rangliste liest sich wie eine Ansammlung konventioneller Konzerne, die auf den ersten Blick nicht als besonders nachhaltig wirken und die der Anleger seit Jahren von traditionellen Portfolios kennt.</a:t>
            </a:r>
          </a:p>
        </p:txBody>
      </p:sp>
      <p:sp>
        <p:nvSpPr>
          <p:cNvPr id="4" name="Foliennummernplatzhalter 3"/>
          <p:cNvSpPr>
            <a:spLocks noGrp="1"/>
          </p:cNvSpPr>
          <p:nvPr>
            <p:ph type="sldNum" sz="quarter" idx="5"/>
          </p:nvPr>
        </p:nvSpPr>
        <p:spPr/>
        <p:txBody>
          <a:bodyPr/>
          <a:lstStyle/>
          <a:p>
            <a:fld id="{EF90A921-6572-451E-A840-1F5E58A637A0}" type="slidenum">
              <a:rPr lang="de-DE" smtClean="0"/>
              <a:t>10</a:t>
            </a:fld>
            <a:endParaRPr lang="de-DE"/>
          </a:p>
        </p:txBody>
      </p:sp>
    </p:spTree>
    <p:extLst>
      <p:ext uri="{BB962C8B-B14F-4D97-AF65-F5344CB8AC3E}">
        <p14:creationId xmlns:p14="http://schemas.microsoft.com/office/powerpoint/2010/main" val="1938092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latin typeface="Eastman Grotesque" panose="020B0604020202020204" charset="0"/>
              </a:rPr>
              <a:t>https://clarity.ai/research-and-insights/ und https://www.spglobal.com/esg/insights/featured/special-editorial/green-funds-have-a-paris-alignment-problem</a:t>
            </a:r>
          </a:p>
          <a:p>
            <a:endParaRPr lang="de-DE" dirty="0">
              <a:latin typeface="Eastman Grotesque" panose="020B0604020202020204" charset="0"/>
            </a:endParaRPr>
          </a:p>
        </p:txBody>
      </p:sp>
      <p:sp>
        <p:nvSpPr>
          <p:cNvPr id="4" name="Foliennummernplatzhalter 3"/>
          <p:cNvSpPr>
            <a:spLocks noGrp="1"/>
          </p:cNvSpPr>
          <p:nvPr>
            <p:ph type="sldNum" sz="quarter" idx="5"/>
          </p:nvPr>
        </p:nvSpPr>
        <p:spPr/>
        <p:txBody>
          <a:bodyPr/>
          <a:lstStyle/>
          <a:p>
            <a:fld id="{EF90A921-6572-451E-A840-1F5E58A637A0}" type="slidenum">
              <a:rPr lang="de-DE" smtClean="0"/>
              <a:t>11</a:t>
            </a:fld>
            <a:endParaRPr lang="de-DE"/>
          </a:p>
        </p:txBody>
      </p:sp>
    </p:spTree>
    <p:extLst>
      <p:ext uri="{BB962C8B-B14F-4D97-AF65-F5344CB8AC3E}">
        <p14:creationId xmlns:p14="http://schemas.microsoft.com/office/powerpoint/2010/main" val="1812806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latin typeface="Eastman Grotesque" panose="020B0604020202020204" charset="0"/>
              </a:rPr>
              <a:t>36% der Top-Positionen sind im ESG-ETF identisch mit 36% der Unternehmen im „konventionellen“ EuroStoxx 50 ETF.</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latin typeface="Eastman Grotesque" panose="020B0604020202020204" charset="0"/>
              </a:rPr>
              <a:t>https://www.justetf.com/de/etf-profile.html?isin=IE000LXEN6X4#zusammensetzung</a:t>
            </a:r>
          </a:p>
          <a:p>
            <a:endParaRPr lang="de-DE" dirty="0">
              <a:latin typeface="Eastman Grotesque" panose="020B0604020202020204" charset="0"/>
            </a:endParaRPr>
          </a:p>
        </p:txBody>
      </p:sp>
      <p:sp>
        <p:nvSpPr>
          <p:cNvPr id="4" name="Foliennummernplatzhalter 3"/>
          <p:cNvSpPr>
            <a:spLocks noGrp="1"/>
          </p:cNvSpPr>
          <p:nvPr>
            <p:ph type="sldNum" sz="quarter" idx="5"/>
          </p:nvPr>
        </p:nvSpPr>
        <p:spPr/>
        <p:txBody>
          <a:bodyPr/>
          <a:lstStyle/>
          <a:p>
            <a:fld id="{EF90A921-6572-451E-A840-1F5E58A637A0}" type="slidenum">
              <a:rPr lang="de-DE" smtClean="0"/>
              <a:t>12</a:t>
            </a:fld>
            <a:endParaRPr lang="de-DE"/>
          </a:p>
        </p:txBody>
      </p:sp>
    </p:spTree>
    <p:extLst>
      <p:ext uri="{BB962C8B-B14F-4D97-AF65-F5344CB8AC3E}">
        <p14:creationId xmlns:p14="http://schemas.microsoft.com/office/powerpoint/2010/main" val="29613187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latin typeface="Eastman Grotesque" panose="020B0604020202020204" charset="0"/>
              </a:rPr>
              <a:t>https://www.spglobal.com/esg/insights/featured/special-editorial/green-funds-have-a-paris-alignment-problem</a:t>
            </a:r>
          </a:p>
        </p:txBody>
      </p:sp>
      <p:sp>
        <p:nvSpPr>
          <p:cNvPr id="4" name="Foliennummernplatzhalter 3"/>
          <p:cNvSpPr>
            <a:spLocks noGrp="1"/>
          </p:cNvSpPr>
          <p:nvPr>
            <p:ph type="sldNum" sz="quarter" idx="5"/>
          </p:nvPr>
        </p:nvSpPr>
        <p:spPr/>
        <p:txBody>
          <a:bodyPr/>
          <a:lstStyle/>
          <a:p>
            <a:fld id="{EF90A921-6572-451E-A840-1F5E58A637A0}" type="slidenum">
              <a:rPr lang="de-DE" smtClean="0"/>
              <a:t>13</a:t>
            </a:fld>
            <a:endParaRPr lang="de-DE"/>
          </a:p>
        </p:txBody>
      </p:sp>
    </p:spTree>
    <p:extLst>
      <p:ext uri="{BB962C8B-B14F-4D97-AF65-F5344CB8AC3E}">
        <p14:creationId xmlns:p14="http://schemas.microsoft.com/office/powerpoint/2010/main" val="28608294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07000"/>
              </a:lnSpc>
              <a:spcAft>
                <a:spcPts val="800"/>
              </a:spcAft>
            </a:pPr>
            <a:r>
              <a:rPr lang="de-DE" sz="1800" kern="100" dirty="0">
                <a:effectLst/>
                <a:latin typeface="Eastman Grotesque" panose="020B0604020202020204" charset="0"/>
                <a:ea typeface="Calibri" panose="020F0502020204030204" pitchFamily="34" charset="0"/>
                <a:cs typeface="Times New Roman" panose="02020603050405020304" pitchFamily="18" charset="0"/>
              </a:rPr>
              <a:t>Die LIQID Asset Management GmbH hat eine Unterlassungserklärung unterzeichnet. Sie hatte für ihr Produkt „LIQID Impact“ damit geworben, dass Verbraucher mit dem angebotenen Investment ihr Vermögen in ein Portfolio investieren würden, das ausschließlich aus Unternehmen bestehe, die strengsten ökologischen, sozialen und ethischen Wertmaßstäben gerecht würden. Tatsächlich wurde das Geld laut Verbraucherzentrale (VZ) aber auch in Gold, Anleihen und Hedgefonds investiert. Überdies hat der Anbieter in seiner Werbung Testsiegel und Bewertungen der Zeitschrift Capital, des Instituts für Vermögensaufbau (IVA) und der </a:t>
            </a:r>
            <a:r>
              <a:rPr lang="de-DE" sz="1800" kern="100" dirty="0" err="1">
                <a:effectLst/>
                <a:latin typeface="Eastman Grotesque" panose="020B0604020202020204" charset="0"/>
                <a:ea typeface="Calibri" panose="020F0502020204030204" pitchFamily="34" charset="0"/>
                <a:cs typeface="Times New Roman" panose="02020603050405020304" pitchFamily="18" charset="0"/>
              </a:rPr>
              <a:t>firstfive</a:t>
            </a:r>
            <a:r>
              <a:rPr lang="de-DE" sz="1800" kern="100" dirty="0">
                <a:effectLst/>
                <a:latin typeface="Eastman Grotesque" panose="020B0604020202020204" charset="0"/>
                <a:ea typeface="Calibri" panose="020F0502020204030204" pitchFamily="34" charset="0"/>
                <a:cs typeface="Times New Roman" panose="02020603050405020304" pitchFamily="18" charset="0"/>
              </a:rPr>
              <a:t> AG verwendet, ohne, wie vorgeschrieben, den Umfang der Bewertung, deren Rahmenbedingungen und die Quelle zu nennen, unter der sich Verbraucher hinsichtlich der Richtigkeit des Testergebnisses informieren können, moniert die VZ, (</a:t>
            </a:r>
            <a:r>
              <a:rPr lang="de-DE" sz="1800" u="sng" kern="100" dirty="0">
                <a:solidFill>
                  <a:srgbClr val="0563C1"/>
                </a:solidFill>
                <a:effectLst/>
                <a:latin typeface="Eastman Grotesque" panose="020B0604020202020204" charset="0"/>
                <a:ea typeface="Calibri" panose="020F0502020204030204" pitchFamily="34" charset="0"/>
                <a:cs typeface="Times New Roman" panose="02020603050405020304" pitchFamily="18" charset="0"/>
                <a:hlinkClick r:id="rId3"/>
              </a:rPr>
              <a:t>weitere Informationen</a:t>
            </a:r>
            <a:r>
              <a:rPr lang="de-DE" sz="1800" kern="100" dirty="0">
                <a:effectLst/>
                <a:latin typeface="Eastman Grotesque" panose="020B0604020202020204" charset="0"/>
                <a:ea typeface="Calibri" panose="020F0502020204030204" pitchFamily="34" charset="0"/>
                <a:cs typeface="Times New Roman" panose="02020603050405020304" pitchFamily="18" charset="0"/>
              </a:rPr>
              <a:t>).</a:t>
            </a:r>
          </a:p>
          <a:p>
            <a:pPr>
              <a:lnSpc>
                <a:spcPct val="107000"/>
              </a:lnSpc>
              <a:spcAft>
                <a:spcPts val="800"/>
              </a:spcAft>
            </a:pPr>
            <a:r>
              <a:rPr lang="de-DE" sz="1800" kern="100" dirty="0">
                <a:effectLst/>
                <a:latin typeface="Eastman Grotesque" panose="020B0604020202020204" charset="0"/>
                <a:ea typeface="Calibri" panose="020F0502020204030204" pitchFamily="34" charset="0"/>
                <a:cs typeface="Times New Roman" panose="02020603050405020304" pitchFamily="18" charset="0"/>
              </a:rPr>
              <a:t>Auch gegen die Tomorrow GmbH ist die Verbraucherzentrale Baden-Württemberg rechtlich erfolgreich vorgegangen. Die Tomorrow GmbH hat auf die Abmahnung der Verbraucherzentrale Baden-Württemberg eine strafbewehrte Unterlassungserklärung abgegeben und sich verpflichtet, künftig nicht mehr mit einer Aussage „Dein CO</a:t>
            </a:r>
            <a:r>
              <a:rPr lang="de-DE" sz="1800" kern="100" baseline="-25000" dirty="0">
                <a:effectLst/>
                <a:latin typeface="Eastman Grotesque" panose="020B0604020202020204" charset="0"/>
                <a:ea typeface="Calibri" panose="020F0502020204030204" pitchFamily="34" charset="0"/>
                <a:cs typeface="Times New Roman" panose="02020603050405020304" pitchFamily="18" charset="0"/>
              </a:rPr>
              <a:t>2</a:t>
            </a:r>
            <a:r>
              <a:rPr lang="de-DE" sz="1800" kern="100" dirty="0">
                <a:effectLst/>
                <a:latin typeface="Eastman Grotesque" panose="020B0604020202020204" charset="0"/>
                <a:ea typeface="Calibri" panose="020F0502020204030204" pitchFamily="34" charset="0"/>
                <a:cs typeface="Times New Roman" panose="02020603050405020304" pitchFamily="18" charset="0"/>
              </a:rPr>
              <a:t>- Fußabdruck kompensiert“ zu werben, wenn nicht zugleich näher erläutert wird, was die Anbieterin mit dieser Aussage sagen möchte. Natürlich ist es äußerst attraktiv den eigenen CO</a:t>
            </a:r>
            <a:r>
              <a:rPr lang="de-DE" sz="1800" kern="100" baseline="-25000" dirty="0">
                <a:effectLst/>
                <a:latin typeface="Eastman Grotesque" panose="020B0604020202020204" charset="0"/>
                <a:ea typeface="Calibri" panose="020F0502020204030204" pitchFamily="34" charset="0"/>
                <a:cs typeface="Times New Roman" panose="02020603050405020304" pitchFamily="18" charset="0"/>
              </a:rPr>
              <a:t>2 </a:t>
            </a:r>
            <a:r>
              <a:rPr lang="de-DE" sz="1800" kern="100" dirty="0">
                <a:effectLst/>
                <a:latin typeface="Eastman Grotesque" panose="020B0604020202020204" charset="0"/>
                <a:ea typeface="Calibri" panose="020F0502020204030204" pitchFamily="34" charset="0"/>
                <a:cs typeface="Times New Roman" panose="02020603050405020304" pitchFamily="18" charset="0"/>
              </a:rPr>
              <a:t>Fußabdruck zu kompensieren – Aber woher soll das Unternehmen diesen denn kennen und exakt kompensieren können? Jeder Mensch hat einen individuellen CO</a:t>
            </a:r>
            <a:r>
              <a:rPr lang="de-DE" sz="1800" kern="100" baseline="-25000" dirty="0">
                <a:effectLst/>
                <a:latin typeface="Eastman Grotesque" panose="020B0604020202020204" charset="0"/>
                <a:ea typeface="Calibri" panose="020F0502020204030204" pitchFamily="34" charset="0"/>
                <a:cs typeface="Times New Roman" panose="02020603050405020304" pitchFamily="18" charset="0"/>
              </a:rPr>
              <a:t>² </a:t>
            </a:r>
            <a:r>
              <a:rPr lang="de-DE" sz="1800" kern="100" dirty="0">
                <a:effectLst/>
                <a:latin typeface="Eastman Grotesque" panose="020B0604020202020204" charset="0"/>
                <a:ea typeface="Calibri" panose="020F0502020204030204" pitchFamily="34" charset="0"/>
                <a:cs typeface="Times New Roman" panose="02020603050405020304" pitchFamily="18" charset="0"/>
              </a:rPr>
              <a:t>Fußabdruck, der auch stetigen Veränderungen unterworfen ist – solche ultimativen Werbeaussagen halten wir deshalb für schlicht irreführend. Abgesehen davon ist die Nachhaltigkeitswirkung von Ausgleichszahlungen zur Kompensation des CO</a:t>
            </a:r>
            <a:r>
              <a:rPr lang="de-DE" sz="1800" kern="100" baseline="-25000" dirty="0">
                <a:effectLst/>
                <a:latin typeface="Eastman Grotesque" panose="020B0604020202020204" charset="0"/>
                <a:ea typeface="Calibri" panose="020F0502020204030204" pitchFamily="34" charset="0"/>
                <a:cs typeface="Times New Roman" panose="02020603050405020304" pitchFamily="18" charset="0"/>
              </a:rPr>
              <a:t>2</a:t>
            </a:r>
            <a:r>
              <a:rPr lang="de-DE" sz="1800" kern="100" dirty="0">
                <a:effectLst/>
                <a:latin typeface="Eastman Grotesque" panose="020B0604020202020204" charset="0"/>
                <a:ea typeface="Calibri" panose="020F0502020204030204" pitchFamily="34" charset="0"/>
                <a:cs typeface="Times New Roman" panose="02020603050405020304" pitchFamily="18" charset="0"/>
              </a:rPr>
              <a:t> Ausstoßes durchaus umstritten (</a:t>
            </a:r>
            <a:r>
              <a:rPr lang="de-DE" sz="1800" u="sng" kern="100" dirty="0">
                <a:solidFill>
                  <a:srgbClr val="0563C1"/>
                </a:solidFill>
                <a:effectLst/>
                <a:latin typeface="Eastman Grotesque" panose="020B0604020202020204" charset="0"/>
                <a:ea typeface="Calibri" panose="020F0502020204030204" pitchFamily="34" charset="0"/>
                <a:cs typeface="Times New Roman" panose="02020603050405020304" pitchFamily="18" charset="0"/>
                <a:hlinkClick r:id="rId4"/>
              </a:rPr>
              <a:t>weitere Informationen</a:t>
            </a:r>
            <a:r>
              <a:rPr lang="de-DE" sz="1800" kern="100" dirty="0">
                <a:effectLst/>
                <a:latin typeface="Eastman Grotesque" panose="020B0604020202020204" charset="0"/>
                <a:ea typeface="Calibri" panose="020F0502020204030204" pitchFamily="34" charset="0"/>
                <a:cs typeface="Times New Roman" panose="02020603050405020304" pitchFamily="18" charset="0"/>
              </a:rPr>
              <a:t>).</a:t>
            </a:r>
          </a:p>
          <a:p>
            <a:pPr>
              <a:lnSpc>
                <a:spcPct val="107000"/>
              </a:lnSpc>
              <a:spcAft>
                <a:spcPts val="800"/>
              </a:spcAft>
            </a:pPr>
            <a:endParaRPr lang="de-DE" sz="1800" kern="100" dirty="0">
              <a:effectLst/>
              <a:latin typeface="Eastman Grotesque" panose="020B0604020202020204" charset="0"/>
              <a:ea typeface="Calibri" panose="020F0502020204030204" pitchFamily="34" charset="0"/>
              <a:cs typeface="Times New Roman" panose="02020603050405020304" pitchFamily="18" charset="0"/>
            </a:endParaRPr>
          </a:p>
        </p:txBody>
      </p:sp>
      <p:sp>
        <p:nvSpPr>
          <p:cNvPr id="4" name="Foliennummernplatzhalter 3"/>
          <p:cNvSpPr>
            <a:spLocks noGrp="1"/>
          </p:cNvSpPr>
          <p:nvPr>
            <p:ph type="sldNum" sz="quarter" idx="5"/>
          </p:nvPr>
        </p:nvSpPr>
        <p:spPr/>
        <p:txBody>
          <a:bodyPr/>
          <a:lstStyle/>
          <a:p>
            <a:fld id="{EF90A921-6572-451E-A840-1F5E58A637A0}" type="slidenum">
              <a:rPr lang="de-DE" smtClean="0"/>
              <a:t>14</a:t>
            </a:fld>
            <a:endParaRPr lang="de-DE"/>
          </a:p>
        </p:txBody>
      </p:sp>
    </p:spTree>
    <p:extLst>
      <p:ext uri="{BB962C8B-B14F-4D97-AF65-F5344CB8AC3E}">
        <p14:creationId xmlns:p14="http://schemas.microsoft.com/office/powerpoint/2010/main" val="1645406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fontAlgn="base"/>
            <a:r>
              <a:rPr lang="de-DE" b="0" i="0" dirty="0">
                <a:solidFill>
                  <a:srgbClr val="212121"/>
                </a:solidFill>
                <a:effectLst/>
                <a:latin typeface="Eastman Grotesque" panose="020B0604020202020204" charset="0"/>
              </a:rPr>
              <a:t>Diesel-Skandal: Der VW-Konzern hat vor allem in den USA seine Dieselfahrzeuge als schadstoffarm und sauber beworben und dadurch seine Verkaufszahlen nachhaltig gesteigert. Untersuchungen ergaben jedoch, dass VW seine Fahrzeuge mit manipulativer Software ausgerüstet hatte, um die Emissionswerte der Abgasvorschriften einzuhalten. Der tatsächliche Ausstoß, wenn die Fahrzeuge nicht auf der Teststrecke waren, war jedoch 40-mal höher als in den USA zulässig.</a:t>
            </a:r>
          </a:p>
          <a:p>
            <a:pPr algn="l" fontAlgn="base"/>
            <a:r>
              <a:rPr lang="de-DE" b="0" i="0" dirty="0">
                <a:solidFill>
                  <a:srgbClr val="212121"/>
                </a:solidFill>
                <a:effectLst/>
                <a:latin typeface="Eastman Grotesque" panose="020B0604020202020204" charset="0"/>
              </a:rPr>
              <a:t>Dieser Fall ist deswegen besonders, weil es einer der wenigen Fälle ist, in denen ein Unternehmen öffentlich Greenwashing zugeben musste. Auch erste BGH-Urteile zum Schadensersatz für Verbraucher zum Dieselskandal gibt es bereits.  </a:t>
            </a:r>
          </a:p>
          <a:p>
            <a:pPr algn="l" fontAlgn="base"/>
            <a:endParaRPr lang="de-DE" b="0" i="0" dirty="0">
              <a:solidFill>
                <a:srgbClr val="212121"/>
              </a:solidFill>
              <a:effectLst/>
              <a:latin typeface="Eastman Grotesque" panose="020B0604020202020204" charset="0"/>
            </a:endParaRPr>
          </a:p>
        </p:txBody>
      </p:sp>
      <p:sp>
        <p:nvSpPr>
          <p:cNvPr id="4" name="Foliennummernplatzhalter 3"/>
          <p:cNvSpPr>
            <a:spLocks noGrp="1"/>
          </p:cNvSpPr>
          <p:nvPr>
            <p:ph type="sldNum" sz="quarter" idx="5"/>
          </p:nvPr>
        </p:nvSpPr>
        <p:spPr/>
        <p:txBody>
          <a:bodyPr/>
          <a:lstStyle/>
          <a:p>
            <a:fld id="{EF90A921-6572-451E-A840-1F5E58A637A0}" type="slidenum">
              <a:rPr lang="de-DE" smtClean="0"/>
              <a:t>15</a:t>
            </a:fld>
            <a:endParaRPr lang="de-DE"/>
          </a:p>
        </p:txBody>
      </p:sp>
    </p:spTree>
    <p:extLst>
      <p:ext uri="{BB962C8B-B14F-4D97-AF65-F5344CB8AC3E}">
        <p14:creationId xmlns:p14="http://schemas.microsoft.com/office/powerpoint/2010/main" val="1923719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Klicken Sie hier, um den Master-Titelstil zu bearbeiten</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Klicken Sie auf , um Mastertextstile zu bearbeiten</a:t>
            </a:r>
          </a:p>
          <a:p>
            <a:pPr lvl="1"/>
            <a:r>
              <a:rPr lang="en-US"/>
              <a:t>Zweite Ebene</a:t>
            </a:r>
          </a:p>
          <a:p>
            <a:pPr lvl="2"/>
            <a:r>
              <a:rPr lang="en-US"/>
              <a:t>Dritte Ebene</a:t>
            </a:r>
          </a:p>
          <a:p>
            <a:pPr lvl="3"/>
            <a:r>
              <a:rPr lang="en-US"/>
              <a:t>Vierte Ebene</a:t>
            </a:r>
          </a:p>
          <a:p>
            <a:pPr lvl="4"/>
            <a:r>
              <a:rPr lang="en-US"/>
              <a:t>Fünfte Ebene</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5/17/2024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jpeg"/><Relationship Id="rId7"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33.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36.svg"/><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ideo" Target="https://www.youtube.com/embed/D_KiOxiMn_Y?feature=oembed" TargetMode="External"/><Relationship Id="rId5" Type="http://schemas.openxmlformats.org/officeDocument/2006/relationships/image" Target="../media/image37.jpeg"/><Relationship Id="rId4" Type="http://schemas.openxmlformats.org/officeDocument/2006/relationships/image" Target="../media/image1.jpeg"/></Relationships>
</file>

<file path=ppt/slides/_rels/slide19.xml.rels><?xml version="1.0" encoding="UTF-8" standalone="yes"?>
<Relationships xmlns="http://schemas.openxmlformats.org/package/2006/relationships"><Relationship Id="rId3" Type="http://schemas.openxmlformats.org/officeDocument/2006/relationships/hyperlink" Target="https://www.esma.europa.eu/sites/default/files/2023-06/ESMA30-1668416927-2498_Progress_Report_ESMA_response_to_COM_RfI_on_greenwashing_risks.pdf" TargetMode="External"/><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hyperlink" Target="https://www.bafin.de/DE/DieBaFin/Sustainable_Finance_Strategie/SF_Strategie_node.html;jsessionid=7DDFB12D4ACCE544FD7A7DFBF330DCDA.1_cid500"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ideo" Target="https://www.youtube.com/embed/QNv9PRDIhes?feature=oembed" TargetMode="External"/><Relationship Id="rId5" Type="http://schemas.openxmlformats.org/officeDocument/2006/relationships/image" Target="../media/image41.jpeg"/><Relationship Id="rId4" Type="http://schemas.openxmlformats.org/officeDocument/2006/relationships/image" Target="../media/image1.jpe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43.jpeg"/><Relationship Id="rId4" Type="http://schemas.openxmlformats.org/officeDocument/2006/relationships/hyperlink" Target="https://forms.office.com/Pages/DesignPageV2.aspx?subpage=design&amp;FormId=g8BxcDdgDkakRwPTIqLN2GEj-238SeRDm3KpB8WX2hRUNkVKMFNCN1AwM1JYR0swRDJOM1pUSVhKWi4u&amp;Token=6b7edaeb457740599366b3645903d988"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5.sv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786" b="7786"/>
          <a:stretch>
            <a:fillRect/>
          </a:stretch>
        </p:blipFill>
        <p:spPr>
          <a:xfrm>
            <a:off x="0" y="0"/>
            <a:ext cx="18288000" cy="10287000"/>
          </a:xfrm>
          <a:prstGeom prst="rect">
            <a:avLst/>
          </a:prstGeom>
        </p:spPr>
      </p:pic>
      <p:grpSp>
        <p:nvGrpSpPr>
          <p:cNvPr id="3" name="Group 3"/>
          <p:cNvGrpSpPr/>
          <p:nvPr/>
        </p:nvGrpSpPr>
        <p:grpSpPr>
          <a:xfrm>
            <a:off x="0" y="8415906"/>
            <a:ext cx="18288000" cy="1871094"/>
            <a:chOff x="0" y="0"/>
            <a:chExt cx="4816593" cy="492798"/>
          </a:xfrm>
        </p:grpSpPr>
        <p:sp>
          <p:nvSpPr>
            <p:cNvPr id="4" name="Freeform 4"/>
            <p:cNvSpPr/>
            <p:nvPr/>
          </p:nvSpPr>
          <p:spPr>
            <a:xfrm>
              <a:off x="0" y="0"/>
              <a:ext cx="4816592" cy="492798"/>
            </a:xfrm>
            <a:custGeom>
              <a:avLst/>
              <a:gdLst/>
              <a:ahLst/>
              <a:cxnLst/>
              <a:rect l="l" t="t" r="r" b="b"/>
              <a:pathLst>
                <a:path w="4816592" h="492798">
                  <a:moveTo>
                    <a:pt x="0" y="0"/>
                  </a:moveTo>
                  <a:lnTo>
                    <a:pt x="4816592" y="0"/>
                  </a:lnTo>
                  <a:lnTo>
                    <a:pt x="4816592" y="492798"/>
                  </a:lnTo>
                  <a:lnTo>
                    <a:pt x="0" y="492798"/>
                  </a:lnTo>
                  <a:close/>
                </a:path>
              </a:pathLst>
            </a:custGeom>
            <a:solidFill>
              <a:srgbClr val="000000">
                <a:alpha val="22745"/>
              </a:srgbClr>
            </a:solidFill>
          </p:spPr>
          <p:txBody>
            <a:bodyPr/>
            <a:lstStyle/>
            <a:p>
              <a:endParaRPr lang="en-BE"/>
            </a:p>
          </p:txBody>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4" y="0"/>
            <a:ext cx="18288000" cy="10395820"/>
            <a:chOff x="0" y="0"/>
            <a:chExt cx="4816593" cy="2737994"/>
          </a:xfrm>
        </p:grpSpPr>
        <p:sp>
          <p:nvSpPr>
            <p:cNvPr id="7" name="Freeform 7"/>
            <p:cNvSpPr/>
            <p:nvPr/>
          </p:nvSpPr>
          <p:spPr>
            <a:xfrm>
              <a:off x="0" y="0"/>
              <a:ext cx="4816592" cy="2737994"/>
            </a:xfrm>
            <a:custGeom>
              <a:avLst/>
              <a:gdLst/>
              <a:ahLst/>
              <a:cxnLst/>
              <a:rect l="l" t="t" r="r" b="b"/>
              <a:pathLst>
                <a:path w="4816592" h="2737994">
                  <a:moveTo>
                    <a:pt x="0" y="0"/>
                  </a:moveTo>
                  <a:lnTo>
                    <a:pt x="4816592" y="0"/>
                  </a:lnTo>
                  <a:lnTo>
                    <a:pt x="4816592" y="2737994"/>
                  </a:lnTo>
                  <a:lnTo>
                    <a:pt x="0" y="2737994"/>
                  </a:lnTo>
                  <a:close/>
                </a:path>
              </a:pathLst>
            </a:custGeom>
            <a:solidFill>
              <a:srgbClr val="000000">
                <a:alpha val="26667"/>
              </a:srgbClr>
            </a:solidFill>
          </p:spPr>
          <p:txBody>
            <a:bodyPr/>
            <a:lstStyle/>
            <a:p>
              <a:endParaRPr lang="en-BE"/>
            </a:p>
          </p:txBody>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9" name="Freeform 9"/>
          <p:cNvSpPr/>
          <p:nvPr/>
        </p:nvSpPr>
        <p:spPr>
          <a:xfrm>
            <a:off x="240319" y="9055059"/>
            <a:ext cx="5844285" cy="662352"/>
          </a:xfrm>
          <a:custGeom>
            <a:avLst/>
            <a:gdLst/>
            <a:ahLst/>
            <a:cxnLst/>
            <a:rect l="l" t="t" r="r" b="b"/>
            <a:pathLst>
              <a:path w="5844285" h="662352">
                <a:moveTo>
                  <a:pt x="0" y="0"/>
                </a:moveTo>
                <a:lnTo>
                  <a:pt x="5844285" y="0"/>
                </a:lnTo>
                <a:lnTo>
                  <a:pt x="5844285" y="662352"/>
                </a:lnTo>
                <a:lnTo>
                  <a:pt x="0" y="662352"/>
                </a:lnTo>
                <a:lnTo>
                  <a:pt x="0" y="0"/>
                </a:lnTo>
                <a:close/>
              </a:path>
            </a:pathLst>
          </a:custGeom>
          <a:blipFill>
            <a:blip r:embed="rId3"/>
            <a:stretch>
              <a:fillRect/>
            </a:stretch>
          </a:blipFill>
        </p:spPr>
        <p:txBody>
          <a:bodyPr/>
          <a:lstStyle/>
          <a:p>
            <a:endParaRPr lang="en-BE"/>
          </a:p>
        </p:txBody>
      </p:sp>
      <p:sp>
        <p:nvSpPr>
          <p:cNvPr id="10" name="AutoShape 10"/>
          <p:cNvSpPr/>
          <p:nvPr/>
        </p:nvSpPr>
        <p:spPr>
          <a:xfrm flipV="1">
            <a:off x="5735841" y="2221820"/>
            <a:ext cx="6816319" cy="0"/>
          </a:xfrm>
          <a:prstGeom prst="line">
            <a:avLst/>
          </a:prstGeom>
          <a:ln w="171450" cap="flat">
            <a:solidFill>
              <a:srgbClr val="FFFFFF"/>
            </a:solidFill>
            <a:prstDash val="solid"/>
            <a:headEnd type="none" w="sm" len="sm"/>
            <a:tailEnd type="none" w="sm" len="sm"/>
          </a:ln>
        </p:spPr>
        <p:txBody>
          <a:bodyPr/>
          <a:lstStyle/>
          <a:p>
            <a:endParaRPr lang="en-BE"/>
          </a:p>
        </p:txBody>
      </p:sp>
      <p:sp>
        <p:nvSpPr>
          <p:cNvPr id="11" name="TextBox 11"/>
          <p:cNvSpPr txBox="1"/>
          <p:nvPr/>
        </p:nvSpPr>
        <p:spPr>
          <a:xfrm>
            <a:off x="1293293" y="3136585"/>
            <a:ext cx="15701414" cy="1190468"/>
          </a:xfrm>
          <a:prstGeom prst="rect">
            <a:avLst/>
          </a:prstGeom>
        </p:spPr>
        <p:txBody>
          <a:bodyPr lIns="0" tIns="0" rIns="0" bIns="0" rtlCol="0" anchor="t">
            <a:spAutoFit/>
          </a:bodyPr>
          <a:lstStyle/>
          <a:p>
            <a:pPr algn="ctr">
              <a:lnSpc>
                <a:spcPts val="9659"/>
              </a:lnSpc>
            </a:pPr>
            <a:r>
              <a:rPr lang="en-US" sz="6899" dirty="0">
                <a:solidFill>
                  <a:srgbClr val="FFFFFF"/>
                </a:solidFill>
                <a:latin typeface="Eastman Grotesque Bold"/>
              </a:rPr>
              <a:t>Modul 5: Greenwashing</a:t>
            </a:r>
          </a:p>
        </p:txBody>
      </p:sp>
      <p:sp>
        <p:nvSpPr>
          <p:cNvPr id="14" name="TextBox 12">
            <a:extLst>
              <a:ext uri="{FF2B5EF4-FFF2-40B4-BE49-F238E27FC236}">
                <a16:creationId xmlns:a16="http://schemas.microsoft.com/office/drawing/2014/main" id="{F6403AA9-0F41-D553-3062-0B26E3609BF1}"/>
              </a:ext>
            </a:extLst>
          </p:cNvPr>
          <p:cNvSpPr txBox="1"/>
          <p:nvPr/>
        </p:nvSpPr>
        <p:spPr>
          <a:xfrm>
            <a:off x="-12" y="4966206"/>
            <a:ext cx="18288012" cy="609077"/>
          </a:xfrm>
          <a:prstGeom prst="rect">
            <a:avLst/>
          </a:prstGeom>
        </p:spPr>
        <p:txBody>
          <a:bodyPr wrap="square" lIns="0" tIns="0" rIns="0" bIns="0" rtlCol="0" anchor="t">
            <a:spAutoFit/>
          </a:bodyPr>
          <a:lstStyle/>
          <a:p>
            <a:pPr algn="ctr">
              <a:lnSpc>
                <a:spcPts val="5040"/>
              </a:lnSpc>
            </a:pPr>
            <a:r>
              <a:rPr lang="de-DE" sz="3600" dirty="0">
                <a:solidFill>
                  <a:srgbClr val="FFFFFF"/>
                </a:solidFill>
                <a:latin typeface="Eastman Grotesque"/>
              </a:rPr>
              <a:t>Wie können Sie Greenwashing erkennen, vermeiden und wo melden?</a:t>
            </a:r>
            <a:endParaRPr lang="en-US" sz="3600" dirty="0">
              <a:solidFill>
                <a:srgbClr val="FFFFFF"/>
              </a:solidFill>
              <a:latin typeface="Eastman Grotesque"/>
            </a:endParaRPr>
          </a:p>
        </p:txBody>
      </p:sp>
      <p:sp>
        <p:nvSpPr>
          <p:cNvPr id="12" name="TextBox 13">
            <a:extLst>
              <a:ext uri="{FF2B5EF4-FFF2-40B4-BE49-F238E27FC236}">
                <a16:creationId xmlns:a16="http://schemas.microsoft.com/office/drawing/2014/main" id="{126E957A-40EE-B6A0-705A-D2624B4BC879}"/>
              </a:ext>
            </a:extLst>
          </p:cNvPr>
          <p:cNvSpPr txBox="1"/>
          <p:nvPr/>
        </p:nvSpPr>
        <p:spPr>
          <a:xfrm>
            <a:off x="13335001" y="8988384"/>
            <a:ext cx="5391816" cy="1502527"/>
          </a:xfrm>
          <a:prstGeom prst="rect">
            <a:avLst/>
          </a:prstGeom>
        </p:spPr>
        <p:txBody>
          <a:bodyPr wrap="square" lIns="0" tIns="0" rIns="0" bIns="0" rtlCol="0" anchor="t">
            <a:spAutoFit/>
          </a:bodyPr>
          <a:lstStyle/>
          <a:p>
            <a:pPr algn="ctr">
              <a:lnSpc>
                <a:spcPts val="4759"/>
              </a:lnSpc>
            </a:pPr>
            <a:endParaRPr dirty="0">
              <a:solidFill>
                <a:srgbClr val="FF0000"/>
              </a:solidFill>
            </a:endParaRPr>
          </a:p>
          <a:p>
            <a:pPr algn="ctr">
              <a:lnSpc>
                <a:spcPts val="2800"/>
              </a:lnSpc>
            </a:pPr>
            <a:r>
              <a:rPr lang="en-US" sz="2000" dirty="0">
                <a:solidFill>
                  <a:schemeClr val="bg1"/>
                </a:solidFill>
                <a:latin typeface="Canva Sans"/>
              </a:rPr>
              <a:t>©</a:t>
            </a:r>
            <a:r>
              <a:rPr lang="de-DE" sz="2000" dirty="0">
                <a:solidFill>
                  <a:schemeClr val="bg1"/>
                </a:solidFill>
                <a:latin typeface="Eastman Grotesque"/>
              </a:rPr>
              <a:t> </a:t>
            </a:r>
            <a:r>
              <a:rPr lang="de-DE" sz="2000" dirty="0" err="1">
                <a:solidFill>
                  <a:schemeClr val="bg1"/>
                </a:solidFill>
                <a:latin typeface="Eastman Grotesque"/>
              </a:rPr>
              <a:t>Invest</a:t>
            </a:r>
            <a:r>
              <a:rPr lang="de-DE" sz="2000" dirty="0">
                <a:solidFill>
                  <a:schemeClr val="bg1"/>
                </a:solidFill>
                <a:latin typeface="Eastman Grotesque"/>
              </a:rPr>
              <a:t> </a:t>
            </a:r>
            <a:r>
              <a:rPr lang="de-DE" sz="2000" dirty="0" err="1">
                <a:solidFill>
                  <a:schemeClr val="bg1"/>
                </a:solidFill>
                <a:latin typeface="Eastman Grotesque"/>
              </a:rPr>
              <a:t>for</a:t>
            </a:r>
            <a:r>
              <a:rPr lang="de-DE" sz="2000" dirty="0">
                <a:solidFill>
                  <a:schemeClr val="bg1"/>
                </a:solidFill>
                <a:latin typeface="Eastman Grotesque"/>
              </a:rPr>
              <a:t> Better Climate EU </a:t>
            </a:r>
            <a:r>
              <a:rPr lang="en-US" sz="2000" dirty="0">
                <a:solidFill>
                  <a:schemeClr val="bg1"/>
                </a:solidFill>
                <a:latin typeface="Canva Sans"/>
              </a:rPr>
              <a:t>2023</a:t>
            </a:r>
          </a:p>
          <a:p>
            <a:pPr algn="ctr">
              <a:lnSpc>
                <a:spcPts val="4759"/>
              </a:lnSpc>
            </a:pPr>
            <a:endParaRPr lang="en-US" sz="2000" dirty="0">
              <a:solidFill>
                <a:srgbClr val="FF0000"/>
              </a:solidFill>
              <a:latin typeface="Canva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786" b="7786"/>
          <a:stretch>
            <a:fillRect/>
          </a:stretch>
        </p:blipFill>
        <p:spPr>
          <a:xfrm>
            <a:off x="0" y="0"/>
            <a:ext cx="18288000" cy="10287000"/>
          </a:xfrm>
          <a:prstGeom prst="rect">
            <a:avLst/>
          </a:prstGeom>
        </p:spPr>
      </p:pic>
      <p:grpSp>
        <p:nvGrpSpPr>
          <p:cNvPr id="3" name="Group 3"/>
          <p:cNvGrpSpPr/>
          <p:nvPr/>
        </p:nvGrpSpPr>
        <p:grpSpPr>
          <a:xfrm>
            <a:off x="0" y="0"/>
            <a:ext cx="18288000" cy="10395820"/>
            <a:chOff x="0" y="0"/>
            <a:chExt cx="4816593" cy="2737994"/>
          </a:xfrm>
        </p:grpSpPr>
        <p:sp>
          <p:nvSpPr>
            <p:cNvPr id="4" name="Freeform 4"/>
            <p:cNvSpPr/>
            <p:nvPr/>
          </p:nvSpPr>
          <p:spPr>
            <a:xfrm>
              <a:off x="0" y="0"/>
              <a:ext cx="4816592" cy="2737994"/>
            </a:xfrm>
            <a:custGeom>
              <a:avLst/>
              <a:gdLst/>
              <a:ahLst/>
              <a:cxnLst/>
              <a:rect l="l" t="t" r="r" b="b"/>
              <a:pathLst>
                <a:path w="4816592" h="2737994">
                  <a:moveTo>
                    <a:pt x="0" y="0"/>
                  </a:moveTo>
                  <a:lnTo>
                    <a:pt x="4816592" y="0"/>
                  </a:lnTo>
                  <a:lnTo>
                    <a:pt x="4816592" y="2737994"/>
                  </a:lnTo>
                  <a:lnTo>
                    <a:pt x="0" y="2737994"/>
                  </a:lnTo>
                  <a:close/>
                </a:path>
              </a:pathLst>
            </a:custGeom>
            <a:solidFill>
              <a:srgbClr val="000000">
                <a:alpha val="26667"/>
              </a:srgbClr>
            </a:solidFill>
          </p:spPr>
          <p:txBody>
            <a:bodyPr/>
            <a:lstStyle/>
            <a:p>
              <a:endParaRPr lang="en-BE"/>
            </a:p>
          </p:txBody>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2" name="Group 12"/>
          <p:cNvGrpSpPr/>
          <p:nvPr/>
        </p:nvGrpSpPr>
        <p:grpSpPr>
          <a:xfrm>
            <a:off x="0" y="9436511"/>
            <a:ext cx="18288000" cy="850489"/>
            <a:chOff x="0" y="0"/>
            <a:chExt cx="4816593" cy="223997"/>
          </a:xfrm>
        </p:grpSpPr>
        <p:sp>
          <p:nvSpPr>
            <p:cNvPr id="13" name="Freeform 13"/>
            <p:cNvSpPr/>
            <p:nvPr/>
          </p:nvSpPr>
          <p:spPr>
            <a:xfrm>
              <a:off x="0" y="0"/>
              <a:ext cx="4816592" cy="223997"/>
            </a:xfrm>
            <a:custGeom>
              <a:avLst/>
              <a:gdLst/>
              <a:ahLst/>
              <a:cxnLst/>
              <a:rect l="l" t="t" r="r" b="b"/>
              <a:pathLst>
                <a:path w="4816592" h="223997">
                  <a:moveTo>
                    <a:pt x="0" y="0"/>
                  </a:moveTo>
                  <a:lnTo>
                    <a:pt x="4816592" y="0"/>
                  </a:lnTo>
                  <a:lnTo>
                    <a:pt x="4816592" y="223997"/>
                  </a:lnTo>
                  <a:lnTo>
                    <a:pt x="0" y="223997"/>
                  </a:lnTo>
                  <a:close/>
                </a:path>
              </a:pathLst>
            </a:custGeom>
            <a:solidFill>
              <a:srgbClr val="000000">
                <a:alpha val="22745"/>
              </a:srgbClr>
            </a:solidFill>
          </p:spPr>
          <p:txBody>
            <a:bodyPr/>
            <a:lstStyle/>
            <a:p>
              <a:endParaRPr lang="en-BE"/>
            </a:p>
          </p:txBody>
        </p:sp>
        <p:sp>
          <p:nvSpPr>
            <p:cNvPr id="14" name="TextBox 1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15" name="AutoShape 15"/>
          <p:cNvSpPr/>
          <p:nvPr/>
        </p:nvSpPr>
        <p:spPr>
          <a:xfrm flipV="1">
            <a:off x="5735841" y="2221820"/>
            <a:ext cx="6816319" cy="0"/>
          </a:xfrm>
          <a:prstGeom prst="line">
            <a:avLst/>
          </a:prstGeom>
          <a:ln w="171450" cap="flat">
            <a:solidFill>
              <a:srgbClr val="FFFFFF"/>
            </a:solidFill>
            <a:prstDash val="solid"/>
            <a:headEnd type="none" w="sm" len="sm"/>
            <a:tailEnd type="none" w="sm" len="sm"/>
          </a:ln>
        </p:spPr>
        <p:txBody>
          <a:bodyPr/>
          <a:lstStyle/>
          <a:p>
            <a:endParaRPr lang="en-BE"/>
          </a:p>
        </p:txBody>
      </p:sp>
      <p:sp>
        <p:nvSpPr>
          <p:cNvPr id="17" name="TextBox 17"/>
          <p:cNvSpPr txBox="1"/>
          <p:nvPr/>
        </p:nvSpPr>
        <p:spPr>
          <a:xfrm>
            <a:off x="1390493" y="885825"/>
            <a:ext cx="15701414" cy="1190944"/>
          </a:xfrm>
          <a:prstGeom prst="rect">
            <a:avLst/>
          </a:prstGeom>
        </p:spPr>
        <p:txBody>
          <a:bodyPr lIns="0" tIns="0" rIns="0" bIns="0" rtlCol="0" anchor="t">
            <a:spAutoFit/>
          </a:bodyPr>
          <a:lstStyle/>
          <a:p>
            <a:pPr algn="ctr">
              <a:lnSpc>
                <a:spcPts val="9659"/>
              </a:lnSpc>
            </a:pPr>
            <a:r>
              <a:rPr lang="en-US" sz="6000" dirty="0">
                <a:solidFill>
                  <a:srgbClr val="FFFFFF"/>
                </a:solidFill>
                <a:latin typeface="Eastman Grotesque Bold"/>
              </a:rPr>
              <a:t>Greenwashing?</a:t>
            </a:r>
          </a:p>
        </p:txBody>
      </p:sp>
      <p:sp>
        <p:nvSpPr>
          <p:cNvPr id="8" name="TextBox 13">
            <a:extLst>
              <a:ext uri="{FF2B5EF4-FFF2-40B4-BE49-F238E27FC236}">
                <a16:creationId xmlns:a16="http://schemas.microsoft.com/office/drawing/2014/main" id="{E2AB68AC-1783-CEAE-C6C7-3843EB37ED2C}"/>
              </a:ext>
            </a:extLst>
          </p:cNvPr>
          <p:cNvSpPr txBox="1"/>
          <p:nvPr/>
        </p:nvSpPr>
        <p:spPr>
          <a:xfrm>
            <a:off x="13335001" y="8988384"/>
            <a:ext cx="5391816" cy="1502527"/>
          </a:xfrm>
          <a:prstGeom prst="rect">
            <a:avLst/>
          </a:prstGeom>
        </p:spPr>
        <p:txBody>
          <a:bodyPr wrap="square" lIns="0" tIns="0" rIns="0" bIns="0" rtlCol="0" anchor="t">
            <a:spAutoFit/>
          </a:bodyPr>
          <a:lstStyle/>
          <a:p>
            <a:pPr algn="ctr">
              <a:lnSpc>
                <a:spcPts val="4759"/>
              </a:lnSpc>
            </a:pPr>
            <a:endParaRPr dirty="0">
              <a:solidFill>
                <a:srgbClr val="FF0000"/>
              </a:solidFill>
            </a:endParaRPr>
          </a:p>
          <a:p>
            <a:pPr algn="ctr">
              <a:lnSpc>
                <a:spcPts val="2800"/>
              </a:lnSpc>
            </a:pPr>
            <a:r>
              <a:rPr lang="en-US" sz="2000" dirty="0">
                <a:solidFill>
                  <a:schemeClr val="bg1"/>
                </a:solidFill>
                <a:latin typeface="Canva Sans"/>
              </a:rPr>
              <a:t>©</a:t>
            </a:r>
            <a:r>
              <a:rPr lang="de-DE" sz="2000" dirty="0">
                <a:solidFill>
                  <a:schemeClr val="bg1"/>
                </a:solidFill>
                <a:latin typeface="Eastman Grotesque"/>
              </a:rPr>
              <a:t> </a:t>
            </a:r>
            <a:r>
              <a:rPr lang="de-DE" sz="2000" dirty="0" err="1">
                <a:solidFill>
                  <a:schemeClr val="bg1"/>
                </a:solidFill>
                <a:latin typeface="Eastman Grotesque"/>
              </a:rPr>
              <a:t>Invest</a:t>
            </a:r>
            <a:r>
              <a:rPr lang="de-DE" sz="2000" dirty="0">
                <a:solidFill>
                  <a:schemeClr val="bg1"/>
                </a:solidFill>
                <a:latin typeface="Eastman Grotesque"/>
              </a:rPr>
              <a:t> </a:t>
            </a:r>
            <a:r>
              <a:rPr lang="de-DE" sz="2000" dirty="0" err="1">
                <a:solidFill>
                  <a:schemeClr val="bg1"/>
                </a:solidFill>
                <a:latin typeface="Eastman Grotesque"/>
              </a:rPr>
              <a:t>for</a:t>
            </a:r>
            <a:r>
              <a:rPr lang="de-DE" sz="2000" dirty="0">
                <a:solidFill>
                  <a:schemeClr val="bg1"/>
                </a:solidFill>
                <a:latin typeface="Eastman Grotesque"/>
              </a:rPr>
              <a:t> Better Climate EU </a:t>
            </a:r>
            <a:r>
              <a:rPr lang="en-US" sz="2000" dirty="0">
                <a:solidFill>
                  <a:schemeClr val="bg1"/>
                </a:solidFill>
                <a:latin typeface="Canva Sans"/>
              </a:rPr>
              <a:t>2023</a:t>
            </a:r>
          </a:p>
          <a:p>
            <a:pPr algn="ctr">
              <a:lnSpc>
                <a:spcPts val="4759"/>
              </a:lnSpc>
            </a:pPr>
            <a:endParaRPr lang="en-US" sz="2000" dirty="0">
              <a:solidFill>
                <a:srgbClr val="FF0000"/>
              </a:solidFill>
              <a:latin typeface="Canva Sans"/>
            </a:endParaRPr>
          </a:p>
        </p:txBody>
      </p:sp>
      <p:pic>
        <p:nvPicPr>
          <p:cNvPr id="18" name="Grafik 17">
            <a:extLst>
              <a:ext uri="{FF2B5EF4-FFF2-40B4-BE49-F238E27FC236}">
                <a16:creationId xmlns:a16="http://schemas.microsoft.com/office/drawing/2014/main" id="{0A4A8C7E-40DB-AE4D-B5A1-401087051961}"/>
              </a:ext>
            </a:extLst>
          </p:cNvPr>
          <p:cNvPicPr>
            <a:picLocks noChangeAspect="1"/>
          </p:cNvPicPr>
          <p:nvPr/>
        </p:nvPicPr>
        <p:blipFill>
          <a:blip r:embed="rId4"/>
          <a:stretch>
            <a:fillRect/>
          </a:stretch>
        </p:blipFill>
        <p:spPr>
          <a:xfrm>
            <a:off x="741248" y="3020709"/>
            <a:ext cx="7353300" cy="3333750"/>
          </a:xfrm>
          <a:prstGeom prst="rect">
            <a:avLst/>
          </a:prstGeom>
        </p:spPr>
      </p:pic>
      <p:pic>
        <p:nvPicPr>
          <p:cNvPr id="20" name="Grafik 19">
            <a:extLst>
              <a:ext uri="{FF2B5EF4-FFF2-40B4-BE49-F238E27FC236}">
                <a16:creationId xmlns:a16="http://schemas.microsoft.com/office/drawing/2014/main" id="{161D7727-FD1A-171F-173B-DE4D7408B7C4}"/>
              </a:ext>
            </a:extLst>
          </p:cNvPr>
          <p:cNvPicPr>
            <a:picLocks noChangeAspect="1"/>
          </p:cNvPicPr>
          <p:nvPr/>
        </p:nvPicPr>
        <p:blipFill>
          <a:blip r:embed="rId5"/>
          <a:stretch>
            <a:fillRect/>
          </a:stretch>
        </p:blipFill>
        <p:spPr>
          <a:xfrm>
            <a:off x="8395867" y="2709144"/>
            <a:ext cx="9563100" cy="4600575"/>
          </a:xfrm>
          <a:prstGeom prst="rect">
            <a:avLst/>
          </a:prstGeom>
        </p:spPr>
      </p:pic>
      <p:sp>
        <p:nvSpPr>
          <p:cNvPr id="22" name="Textfeld 21">
            <a:extLst>
              <a:ext uri="{FF2B5EF4-FFF2-40B4-BE49-F238E27FC236}">
                <a16:creationId xmlns:a16="http://schemas.microsoft.com/office/drawing/2014/main" id="{02960C80-7059-4A45-A770-4DC7AE564A74}"/>
              </a:ext>
            </a:extLst>
          </p:cNvPr>
          <p:cNvSpPr txBox="1"/>
          <p:nvPr/>
        </p:nvSpPr>
        <p:spPr>
          <a:xfrm>
            <a:off x="741248" y="7962900"/>
            <a:ext cx="16805504" cy="954107"/>
          </a:xfrm>
          <a:prstGeom prst="rect">
            <a:avLst/>
          </a:prstGeom>
          <a:noFill/>
        </p:spPr>
        <p:txBody>
          <a:bodyPr wrap="square" rtlCol="0">
            <a:spAutoFit/>
          </a:bodyPr>
          <a:lstStyle/>
          <a:p>
            <a:r>
              <a:rPr lang="de-DE" sz="2800" dirty="0">
                <a:solidFill>
                  <a:schemeClr val="bg1"/>
                </a:solidFill>
                <a:latin typeface="Eastman Grotesque" panose="020B0604020202020204" charset="0"/>
              </a:rPr>
              <a:t>Eine Kennzeichnung als Artikel 9-Fonds bedeutet nicht, dass auf Investitionen in Unternehmen wie Microsoft, Alphabet oder Apple verzichtet wird, die auch in Artikel 6- und Artikel 8-Fonds zu finden sind.</a:t>
            </a:r>
          </a:p>
        </p:txBody>
      </p:sp>
    </p:spTree>
    <p:extLst>
      <p:ext uri="{BB962C8B-B14F-4D97-AF65-F5344CB8AC3E}">
        <p14:creationId xmlns:p14="http://schemas.microsoft.com/office/powerpoint/2010/main" val="2185388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786" b="7786"/>
          <a:stretch>
            <a:fillRect/>
          </a:stretch>
        </p:blipFill>
        <p:spPr>
          <a:xfrm>
            <a:off x="0" y="0"/>
            <a:ext cx="18288000" cy="10287000"/>
          </a:xfrm>
          <a:prstGeom prst="rect">
            <a:avLst/>
          </a:prstGeom>
        </p:spPr>
      </p:pic>
      <p:grpSp>
        <p:nvGrpSpPr>
          <p:cNvPr id="3" name="Group 3"/>
          <p:cNvGrpSpPr/>
          <p:nvPr/>
        </p:nvGrpSpPr>
        <p:grpSpPr>
          <a:xfrm>
            <a:off x="0" y="0"/>
            <a:ext cx="18288000" cy="10395820"/>
            <a:chOff x="0" y="0"/>
            <a:chExt cx="4816593" cy="2737994"/>
          </a:xfrm>
        </p:grpSpPr>
        <p:sp>
          <p:nvSpPr>
            <p:cNvPr id="4" name="Freeform 4"/>
            <p:cNvSpPr/>
            <p:nvPr/>
          </p:nvSpPr>
          <p:spPr>
            <a:xfrm>
              <a:off x="0" y="0"/>
              <a:ext cx="4816592" cy="2737994"/>
            </a:xfrm>
            <a:custGeom>
              <a:avLst/>
              <a:gdLst/>
              <a:ahLst/>
              <a:cxnLst/>
              <a:rect l="l" t="t" r="r" b="b"/>
              <a:pathLst>
                <a:path w="4816592" h="2737994">
                  <a:moveTo>
                    <a:pt x="0" y="0"/>
                  </a:moveTo>
                  <a:lnTo>
                    <a:pt x="4816592" y="0"/>
                  </a:lnTo>
                  <a:lnTo>
                    <a:pt x="4816592" y="2737994"/>
                  </a:lnTo>
                  <a:lnTo>
                    <a:pt x="0" y="2737994"/>
                  </a:lnTo>
                  <a:close/>
                </a:path>
              </a:pathLst>
            </a:custGeom>
            <a:solidFill>
              <a:srgbClr val="000000">
                <a:alpha val="26667"/>
              </a:srgbClr>
            </a:solidFill>
          </p:spPr>
          <p:txBody>
            <a:bodyPr/>
            <a:lstStyle/>
            <a:p>
              <a:endParaRPr lang="en-BE"/>
            </a:p>
          </p:txBody>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2" name="Group 12"/>
          <p:cNvGrpSpPr/>
          <p:nvPr/>
        </p:nvGrpSpPr>
        <p:grpSpPr>
          <a:xfrm>
            <a:off x="0" y="9436511"/>
            <a:ext cx="18288000" cy="850489"/>
            <a:chOff x="0" y="0"/>
            <a:chExt cx="4816593" cy="223997"/>
          </a:xfrm>
        </p:grpSpPr>
        <p:sp>
          <p:nvSpPr>
            <p:cNvPr id="13" name="Freeform 13"/>
            <p:cNvSpPr/>
            <p:nvPr/>
          </p:nvSpPr>
          <p:spPr>
            <a:xfrm>
              <a:off x="0" y="0"/>
              <a:ext cx="4816592" cy="223997"/>
            </a:xfrm>
            <a:custGeom>
              <a:avLst/>
              <a:gdLst/>
              <a:ahLst/>
              <a:cxnLst/>
              <a:rect l="l" t="t" r="r" b="b"/>
              <a:pathLst>
                <a:path w="4816592" h="223997">
                  <a:moveTo>
                    <a:pt x="0" y="0"/>
                  </a:moveTo>
                  <a:lnTo>
                    <a:pt x="4816592" y="0"/>
                  </a:lnTo>
                  <a:lnTo>
                    <a:pt x="4816592" y="223997"/>
                  </a:lnTo>
                  <a:lnTo>
                    <a:pt x="0" y="223997"/>
                  </a:lnTo>
                  <a:close/>
                </a:path>
              </a:pathLst>
            </a:custGeom>
            <a:solidFill>
              <a:srgbClr val="000000">
                <a:alpha val="22745"/>
              </a:srgbClr>
            </a:solidFill>
          </p:spPr>
          <p:txBody>
            <a:bodyPr/>
            <a:lstStyle/>
            <a:p>
              <a:endParaRPr lang="en-BE"/>
            </a:p>
          </p:txBody>
        </p:sp>
        <p:sp>
          <p:nvSpPr>
            <p:cNvPr id="14" name="TextBox 1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15" name="AutoShape 15"/>
          <p:cNvSpPr/>
          <p:nvPr/>
        </p:nvSpPr>
        <p:spPr>
          <a:xfrm flipV="1">
            <a:off x="5735841" y="2221820"/>
            <a:ext cx="6816319" cy="0"/>
          </a:xfrm>
          <a:prstGeom prst="line">
            <a:avLst/>
          </a:prstGeom>
          <a:ln w="171450" cap="flat">
            <a:solidFill>
              <a:srgbClr val="FFFFFF"/>
            </a:solidFill>
            <a:prstDash val="solid"/>
            <a:headEnd type="none" w="sm" len="sm"/>
            <a:tailEnd type="none" w="sm" len="sm"/>
          </a:ln>
        </p:spPr>
        <p:txBody>
          <a:bodyPr/>
          <a:lstStyle/>
          <a:p>
            <a:endParaRPr lang="en-BE"/>
          </a:p>
        </p:txBody>
      </p:sp>
      <p:sp>
        <p:nvSpPr>
          <p:cNvPr id="17" name="TextBox 17"/>
          <p:cNvSpPr txBox="1"/>
          <p:nvPr/>
        </p:nvSpPr>
        <p:spPr>
          <a:xfrm>
            <a:off x="1390493" y="885825"/>
            <a:ext cx="15701414" cy="1190944"/>
          </a:xfrm>
          <a:prstGeom prst="rect">
            <a:avLst/>
          </a:prstGeom>
        </p:spPr>
        <p:txBody>
          <a:bodyPr lIns="0" tIns="0" rIns="0" bIns="0" rtlCol="0" anchor="t">
            <a:spAutoFit/>
          </a:bodyPr>
          <a:lstStyle/>
          <a:p>
            <a:pPr algn="ctr">
              <a:lnSpc>
                <a:spcPts val="9659"/>
              </a:lnSpc>
            </a:pPr>
            <a:r>
              <a:rPr lang="en-US" sz="6000" dirty="0">
                <a:solidFill>
                  <a:srgbClr val="FFFFFF"/>
                </a:solidFill>
                <a:latin typeface="Eastman Grotesque Bold"/>
              </a:rPr>
              <a:t>Greenwashing?</a:t>
            </a:r>
          </a:p>
        </p:txBody>
      </p:sp>
      <p:pic>
        <p:nvPicPr>
          <p:cNvPr id="21" name="Grafik 20">
            <a:extLst>
              <a:ext uri="{FF2B5EF4-FFF2-40B4-BE49-F238E27FC236}">
                <a16:creationId xmlns:a16="http://schemas.microsoft.com/office/drawing/2014/main" id="{D55EB9B5-4B39-1FE3-F404-F3453647164D}"/>
              </a:ext>
            </a:extLst>
          </p:cNvPr>
          <p:cNvPicPr>
            <a:picLocks noChangeAspect="1"/>
          </p:cNvPicPr>
          <p:nvPr/>
        </p:nvPicPr>
        <p:blipFill>
          <a:blip r:embed="rId4"/>
          <a:stretch>
            <a:fillRect/>
          </a:stretch>
        </p:blipFill>
        <p:spPr>
          <a:xfrm>
            <a:off x="9677394" y="3258568"/>
            <a:ext cx="8096490" cy="5544000"/>
          </a:xfrm>
          <a:prstGeom prst="rect">
            <a:avLst/>
          </a:prstGeom>
        </p:spPr>
      </p:pic>
      <p:pic>
        <p:nvPicPr>
          <p:cNvPr id="23" name="Grafik 22">
            <a:extLst>
              <a:ext uri="{FF2B5EF4-FFF2-40B4-BE49-F238E27FC236}">
                <a16:creationId xmlns:a16="http://schemas.microsoft.com/office/drawing/2014/main" id="{F6340564-A8FA-556B-EE9E-B1087D73A322}"/>
              </a:ext>
            </a:extLst>
          </p:cNvPr>
          <p:cNvPicPr>
            <a:picLocks noChangeAspect="1"/>
          </p:cNvPicPr>
          <p:nvPr/>
        </p:nvPicPr>
        <p:blipFill>
          <a:blip r:embed="rId5"/>
          <a:stretch>
            <a:fillRect/>
          </a:stretch>
        </p:blipFill>
        <p:spPr>
          <a:xfrm>
            <a:off x="533400" y="3246738"/>
            <a:ext cx="8936214" cy="2484000"/>
          </a:xfrm>
          <a:prstGeom prst="rect">
            <a:avLst/>
          </a:prstGeom>
        </p:spPr>
      </p:pic>
      <p:pic>
        <p:nvPicPr>
          <p:cNvPr id="7" name="Grafik 6">
            <a:extLst>
              <a:ext uri="{FF2B5EF4-FFF2-40B4-BE49-F238E27FC236}">
                <a16:creationId xmlns:a16="http://schemas.microsoft.com/office/drawing/2014/main" id="{9AD13481-B4D5-0EF6-7AF9-D56062695D15}"/>
              </a:ext>
            </a:extLst>
          </p:cNvPr>
          <p:cNvPicPr>
            <a:picLocks noChangeAspect="1"/>
          </p:cNvPicPr>
          <p:nvPr/>
        </p:nvPicPr>
        <p:blipFill>
          <a:blip r:embed="rId6"/>
          <a:stretch>
            <a:fillRect/>
          </a:stretch>
        </p:blipFill>
        <p:spPr>
          <a:xfrm>
            <a:off x="1106473" y="6647212"/>
            <a:ext cx="8028000" cy="3088302"/>
          </a:xfrm>
          <a:prstGeom prst="rect">
            <a:avLst/>
          </a:prstGeom>
        </p:spPr>
      </p:pic>
      <p:sp>
        <p:nvSpPr>
          <p:cNvPr id="8" name="TextBox 13">
            <a:extLst>
              <a:ext uri="{FF2B5EF4-FFF2-40B4-BE49-F238E27FC236}">
                <a16:creationId xmlns:a16="http://schemas.microsoft.com/office/drawing/2014/main" id="{E2AB68AC-1783-CEAE-C6C7-3843EB37ED2C}"/>
              </a:ext>
            </a:extLst>
          </p:cNvPr>
          <p:cNvSpPr txBox="1"/>
          <p:nvPr/>
        </p:nvSpPr>
        <p:spPr>
          <a:xfrm>
            <a:off x="13335001" y="8988384"/>
            <a:ext cx="5391816" cy="1502527"/>
          </a:xfrm>
          <a:prstGeom prst="rect">
            <a:avLst/>
          </a:prstGeom>
        </p:spPr>
        <p:txBody>
          <a:bodyPr wrap="square" lIns="0" tIns="0" rIns="0" bIns="0" rtlCol="0" anchor="t">
            <a:spAutoFit/>
          </a:bodyPr>
          <a:lstStyle/>
          <a:p>
            <a:pPr algn="ctr">
              <a:lnSpc>
                <a:spcPts val="4759"/>
              </a:lnSpc>
            </a:pPr>
            <a:endParaRPr dirty="0">
              <a:solidFill>
                <a:srgbClr val="FF0000"/>
              </a:solidFill>
            </a:endParaRPr>
          </a:p>
          <a:p>
            <a:pPr algn="ctr">
              <a:lnSpc>
                <a:spcPts val="2800"/>
              </a:lnSpc>
            </a:pPr>
            <a:r>
              <a:rPr lang="en-US" sz="2000" dirty="0">
                <a:solidFill>
                  <a:schemeClr val="bg1"/>
                </a:solidFill>
                <a:latin typeface="Canva Sans"/>
              </a:rPr>
              <a:t>©</a:t>
            </a:r>
            <a:r>
              <a:rPr lang="de-DE" sz="2000" dirty="0">
                <a:solidFill>
                  <a:schemeClr val="bg1"/>
                </a:solidFill>
                <a:latin typeface="Eastman Grotesque"/>
              </a:rPr>
              <a:t> </a:t>
            </a:r>
            <a:r>
              <a:rPr lang="de-DE" sz="2000" dirty="0" err="1">
                <a:solidFill>
                  <a:schemeClr val="bg1"/>
                </a:solidFill>
                <a:latin typeface="Eastman Grotesque"/>
              </a:rPr>
              <a:t>Invest</a:t>
            </a:r>
            <a:r>
              <a:rPr lang="de-DE" sz="2000" dirty="0">
                <a:solidFill>
                  <a:schemeClr val="bg1"/>
                </a:solidFill>
                <a:latin typeface="Eastman Grotesque"/>
              </a:rPr>
              <a:t> </a:t>
            </a:r>
            <a:r>
              <a:rPr lang="de-DE" sz="2000" dirty="0" err="1">
                <a:solidFill>
                  <a:schemeClr val="bg1"/>
                </a:solidFill>
                <a:latin typeface="Eastman Grotesque"/>
              </a:rPr>
              <a:t>for</a:t>
            </a:r>
            <a:r>
              <a:rPr lang="de-DE" sz="2000" dirty="0">
                <a:solidFill>
                  <a:schemeClr val="bg1"/>
                </a:solidFill>
                <a:latin typeface="Eastman Grotesque"/>
              </a:rPr>
              <a:t> Better Climate EU </a:t>
            </a:r>
            <a:r>
              <a:rPr lang="en-US" sz="2000" dirty="0">
                <a:solidFill>
                  <a:schemeClr val="bg1"/>
                </a:solidFill>
                <a:latin typeface="Canva Sans"/>
              </a:rPr>
              <a:t>2023</a:t>
            </a:r>
          </a:p>
          <a:p>
            <a:pPr algn="ctr">
              <a:lnSpc>
                <a:spcPts val="4759"/>
              </a:lnSpc>
            </a:pPr>
            <a:endParaRPr lang="en-US" sz="2000" dirty="0">
              <a:solidFill>
                <a:srgbClr val="FF0000"/>
              </a:solidFill>
              <a:latin typeface="Canva Sans"/>
            </a:endParaRPr>
          </a:p>
        </p:txBody>
      </p:sp>
    </p:spTree>
    <p:extLst>
      <p:ext uri="{BB962C8B-B14F-4D97-AF65-F5344CB8AC3E}">
        <p14:creationId xmlns:p14="http://schemas.microsoft.com/office/powerpoint/2010/main" val="4799597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786" b="7786"/>
          <a:stretch>
            <a:fillRect/>
          </a:stretch>
        </p:blipFill>
        <p:spPr>
          <a:xfrm>
            <a:off x="0" y="0"/>
            <a:ext cx="18288000" cy="10287000"/>
          </a:xfrm>
          <a:prstGeom prst="rect">
            <a:avLst/>
          </a:prstGeom>
        </p:spPr>
      </p:pic>
      <p:grpSp>
        <p:nvGrpSpPr>
          <p:cNvPr id="3" name="Group 3"/>
          <p:cNvGrpSpPr/>
          <p:nvPr/>
        </p:nvGrpSpPr>
        <p:grpSpPr>
          <a:xfrm>
            <a:off x="0" y="0"/>
            <a:ext cx="18288000" cy="10395820"/>
            <a:chOff x="0" y="0"/>
            <a:chExt cx="4816593" cy="2737994"/>
          </a:xfrm>
        </p:grpSpPr>
        <p:sp>
          <p:nvSpPr>
            <p:cNvPr id="4" name="Freeform 4"/>
            <p:cNvSpPr/>
            <p:nvPr/>
          </p:nvSpPr>
          <p:spPr>
            <a:xfrm>
              <a:off x="0" y="0"/>
              <a:ext cx="4816592" cy="2737994"/>
            </a:xfrm>
            <a:custGeom>
              <a:avLst/>
              <a:gdLst/>
              <a:ahLst/>
              <a:cxnLst/>
              <a:rect l="l" t="t" r="r" b="b"/>
              <a:pathLst>
                <a:path w="4816592" h="2737994">
                  <a:moveTo>
                    <a:pt x="0" y="0"/>
                  </a:moveTo>
                  <a:lnTo>
                    <a:pt x="4816592" y="0"/>
                  </a:lnTo>
                  <a:lnTo>
                    <a:pt x="4816592" y="2737994"/>
                  </a:lnTo>
                  <a:lnTo>
                    <a:pt x="0" y="2737994"/>
                  </a:lnTo>
                  <a:close/>
                </a:path>
              </a:pathLst>
            </a:custGeom>
            <a:solidFill>
              <a:srgbClr val="000000">
                <a:alpha val="26667"/>
              </a:srgbClr>
            </a:solidFill>
          </p:spPr>
          <p:txBody>
            <a:bodyPr/>
            <a:lstStyle/>
            <a:p>
              <a:endParaRPr lang="en-BE"/>
            </a:p>
          </p:txBody>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2" name="Group 12"/>
          <p:cNvGrpSpPr/>
          <p:nvPr/>
        </p:nvGrpSpPr>
        <p:grpSpPr>
          <a:xfrm>
            <a:off x="0" y="9436511"/>
            <a:ext cx="18288000" cy="850489"/>
            <a:chOff x="0" y="0"/>
            <a:chExt cx="4816593" cy="223997"/>
          </a:xfrm>
        </p:grpSpPr>
        <p:sp>
          <p:nvSpPr>
            <p:cNvPr id="13" name="Freeform 13"/>
            <p:cNvSpPr/>
            <p:nvPr/>
          </p:nvSpPr>
          <p:spPr>
            <a:xfrm>
              <a:off x="0" y="0"/>
              <a:ext cx="4816592" cy="223997"/>
            </a:xfrm>
            <a:custGeom>
              <a:avLst/>
              <a:gdLst/>
              <a:ahLst/>
              <a:cxnLst/>
              <a:rect l="l" t="t" r="r" b="b"/>
              <a:pathLst>
                <a:path w="4816592" h="223997">
                  <a:moveTo>
                    <a:pt x="0" y="0"/>
                  </a:moveTo>
                  <a:lnTo>
                    <a:pt x="4816592" y="0"/>
                  </a:lnTo>
                  <a:lnTo>
                    <a:pt x="4816592" y="223997"/>
                  </a:lnTo>
                  <a:lnTo>
                    <a:pt x="0" y="223997"/>
                  </a:lnTo>
                  <a:close/>
                </a:path>
              </a:pathLst>
            </a:custGeom>
            <a:solidFill>
              <a:srgbClr val="000000">
                <a:alpha val="22745"/>
              </a:srgbClr>
            </a:solidFill>
          </p:spPr>
          <p:txBody>
            <a:bodyPr/>
            <a:lstStyle/>
            <a:p>
              <a:endParaRPr lang="en-BE"/>
            </a:p>
          </p:txBody>
        </p:sp>
        <p:sp>
          <p:nvSpPr>
            <p:cNvPr id="14" name="TextBox 1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15" name="AutoShape 15"/>
          <p:cNvSpPr/>
          <p:nvPr/>
        </p:nvSpPr>
        <p:spPr>
          <a:xfrm flipV="1">
            <a:off x="5735841" y="2221820"/>
            <a:ext cx="6816319" cy="0"/>
          </a:xfrm>
          <a:prstGeom prst="line">
            <a:avLst/>
          </a:prstGeom>
          <a:ln w="171450" cap="flat">
            <a:solidFill>
              <a:srgbClr val="FFFFFF"/>
            </a:solidFill>
            <a:prstDash val="solid"/>
            <a:headEnd type="none" w="sm" len="sm"/>
            <a:tailEnd type="none" w="sm" len="sm"/>
          </a:ln>
        </p:spPr>
        <p:txBody>
          <a:bodyPr/>
          <a:lstStyle/>
          <a:p>
            <a:endParaRPr lang="en-BE"/>
          </a:p>
        </p:txBody>
      </p:sp>
      <p:sp>
        <p:nvSpPr>
          <p:cNvPr id="17" name="TextBox 17"/>
          <p:cNvSpPr txBox="1"/>
          <p:nvPr/>
        </p:nvSpPr>
        <p:spPr>
          <a:xfrm>
            <a:off x="1390493" y="885825"/>
            <a:ext cx="15701414" cy="1190944"/>
          </a:xfrm>
          <a:prstGeom prst="rect">
            <a:avLst/>
          </a:prstGeom>
        </p:spPr>
        <p:txBody>
          <a:bodyPr lIns="0" tIns="0" rIns="0" bIns="0" rtlCol="0" anchor="t">
            <a:spAutoFit/>
          </a:bodyPr>
          <a:lstStyle/>
          <a:p>
            <a:pPr algn="ctr">
              <a:lnSpc>
                <a:spcPts val="9659"/>
              </a:lnSpc>
            </a:pPr>
            <a:r>
              <a:rPr lang="en-US" sz="6000" dirty="0">
                <a:solidFill>
                  <a:srgbClr val="FFFFFF"/>
                </a:solidFill>
                <a:latin typeface="Eastman Grotesque Bold"/>
              </a:rPr>
              <a:t>Greenwashing?</a:t>
            </a:r>
          </a:p>
        </p:txBody>
      </p:sp>
      <p:sp>
        <p:nvSpPr>
          <p:cNvPr id="8" name="TextBox 13">
            <a:extLst>
              <a:ext uri="{FF2B5EF4-FFF2-40B4-BE49-F238E27FC236}">
                <a16:creationId xmlns:a16="http://schemas.microsoft.com/office/drawing/2014/main" id="{E2AB68AC-1783-CEAE-C6C7-3843EB37ED2C}"/>
              </a:ext>
            </a:extLst>
          </p:cNvPr>
          <p:cNvSpPr txBox="1"/>
          <p:nvPr/>
        </p:nvSpPr>
        <p:spPr>
          <a:xfrm>
            <a:off x="13335001" y="8988384"/>
            <a:ext cx="5391816" cy="1502527"/>
          </a:xfrm>
          <a:prstGeom prst="rect">
            <a:avLst/>
          </a:prstGeom>
        </p:spPr>
        <p:txBody>
          <a:bodyPr wrap="square" lIns="0" tIns="0" rIns="0" bIns="0" rtlCol="0" anchor="t">
            <a:spAutoFit/>
          </a:bodyPr>
          <a:lstStyle/>
          <a:p>
            <a:pPr algn="ctr">
              <a:lnSpc>
                <a:spcPts val="4759"/>
              </a:lnSpc>
            </a:pPr>
            <a:endParaRPr dirty="0">
              <a:solidFill>
                <a:srgbClr val="FF0000"/>
              </a:solidFill>
            </a:endParaRPr>
          </a:p>
          <a:p>
            <a:pPr algn="ctr">
              <a:lnSpc>
                <a:spcPts val="2800"/>
              </a:lnSpc>
            </a:pPr>
            <a:r>
              <a:rPr lang="en-US" sz="2000" dirty="0">
                <a:solidFill>
                  <a:schemeClr val="bg1"/>
                </a:solidFill>
                <a:latin typeface="Canva Sans"/>
              </a:rPr>
              <a:t>©</a:t>
            </a:r>
            <a:r>
              <a:rPr lang="de-DE" sz="2000" dirty="0">
                <a:solidFill>
                  <a:schemeClr val="bg1"/>
                </a:solidFill>
                <a:latin typeface="Eastman Grotesque"/>
              </a:rPr>
              <a:t> </a:t>
            </a:r>
            <a:r>
              <a:rPr lang="de-DE" sz="2000" dirty="0" err="1">
                <a:solidFill>
                  <a:schemeClr val="bg1"/>
                </a:solidFill>
                <a:latin typeface="Eastman Grotesque"/>
              </a:rPr>
              <a:t>Invest</a:t>
            </a:r>
            <a:r>
              <a:rPr lang="de-DE" sz="2000" dirty="0">
                <a:solidFill>
                  <a:schemeClr val="bg1"/>
                </a:solidFill>
                <a:latin typeface="Eastman Grotesque"/>
              </a:rPr>
              <a:t> </a:t>
            </a:r>
            <a:r>
              <a:rPr lang="de-DE" sz="2000" dirty="0" err="1">
                <a:solidFill>
                  <a:schemeClr val="bg1"/>
                </a:solidFill>
                <a:latin typeface="Eastman Grotesque"/>
              </a:rPr>
              <a:t>for</a:t>
            </a:r>
            <a:r>
              <a:rPr lang="de-DE" sz="2000" dirty="0">
                <a:solidFill>
                  <a:schemeClr val="bg1"/>
                </a:solidFill>
                <a:latin typeface="Eastman Grotesque"/>
              </a:rPr>
              <a:t> Better Climate EU </a:t>
            </a:r>
            <a:r>
              <a:rPr lang="en-US" sz="2000" dirty="0">
                <a:solidFill>
                  <a:schemeClr val="bg1"/>
                </a:solidFill>
                <a:latin typeface="Canva Sans"/>
              </a:rPr>
              <a:t>2023</a:t>
            </a:r>
          </a:p>
          <a:p>
            <a:pPr algn="ctr">
              <a:lnSpc>
                <a:spcPts val="4759"/>
              </a:lnSpc>
            </a:pPr>
            <a:endParaRPr lang="en-US" sz="2000" dirty="0">
              <a:solidFill>
                <a:srgbClr val="FF0000"/>
              </a:solidFill>
              <a:latin typeface="Canva Sans"/>
            </a:endParaRPr>
          </a:p>
        </p:txBody>
      </p:sp>
      <p:pic>
        <p:nvPicPr>
          <p:cNvPr id="10" name="Grafik 9">
            <a:extLst>
              <a:ext uri="{FF2B5EF4-FFF2-40B4-BE49-F238E27FC236}">
                <a16:creationId xmlns:a16="http://schemas.microsoft.com/office/drawing/2014/main" id="{27981CB4-6A25-87AE-C06D-70A8FB4B65D8}"/>
              </a:ext>
            </a:extLst>
          </p:cNvPr>
          <p:cNvPicPr>
            <a:picLocks noChangeAspect="1"/>
          </p:cNvPicPr>
          <p:nvPr/>
        </p:nvPicPr>
        <p:blipFill rotWithShape="1">
          <a:blip r:embed="rId4"/>
          <a:srcRect l="2045" t="5961" b="7372"/>
          <a:stretch/>
        </p:blipFill>
        <p:spPr>
          <a:xfrm>
            <a:off x="11948730" y="2465656"/>
            <a:ext cx="5560810" cy="693421"/>
          </a:xfrm>
          <a:prstGeom prst="rect">
            <a:avLst/>
          </a:prstGeom>
        </p:spPr>
      </p:pic>
      <p:pic>
        <p:nvPicPr>
          <p:cNvPr id="21" name="Grafik 20">
            <a:extLst>
              <a:ext uri="{FF2B5EF4-FFF2-40B4-BE49-F238E27FC236}">
                <a16:creationId xmlns:a16="http://schemas.microsoft.com/office/drawing/2014/main" id="{57031792-08EF-24EA-9E5E-9223099CF33B}"/>
              </a:ext>
            </a:extLst>
          </p:cNvPr>
          <p:cNvPicPr>
            <a:picLocks noChangeAspect="1"/>
          </p:cNvPicPr>
          <p:nvPr/>
        </p:nvPicPr>
        <p:blipFill>
          <a:blip r:embed="rId5"/>
          <a:stretch>
            <a:fillRect/>
          </a:stretch>
        </p:blipFill>
        <p:spPr>
          <a:xfrm>
            <a:off x="7705426" y="6506881"/>
            <a:ext cx="4178141" cy="3011805"/>
          </a:xfrm>
          <a:prstGeom prst="rect">
            <a:avLst/>
          </a:prstGeom>
        </p:spPr>
      </p:pic>
      <p:pic>
        <p:nvPicPr>
          <p:cNvPr id="24" name="Grafik 23">
            <a:extLst>
              <a:ext uri="{FF2B5EF4-FFF2-40B4-BE49-F238E27FC236}">
                <a16:creationId xmlns:a16="http://schemas.microsoft.com/office/drawing/2014/main" id="{AD0F206E-F44A-C326-AFF7-90FA0765C05E}"/>
              </a:ext>
            </a:extLst>
          </p:cNvPr>
          <p:cNvPicPr>
            <a:picLocks noChangeAspect="1"/>
          </p:cNvPicPr>
          <p:nvPr/>
        </p:nvPicPr>
        <p:blipFill rotWithShape="1">
          <a:blip r:embed="rId6"/>
          <a:srcRect r="9580"/>
          <a:stretch/>
        </p:blipFill>
        <p:spPr>
          <a:xfrm>
            <a:off x="10908951" y="3593393"/>
            <a:ext cx="7092000" cy="1181862"/>
          </a:xfrm>
          <a:prstGeom prst="rect">
            <a:avLst/>
          </a:prstGeom>
        </p:spPr>
      </p:pic>
      <p:pic>
        <p:nvPicPr>
          <p:cNvPr id="26" name="Grafik 25">
            <a:extLst>
              <a:ext uri="{FF2B5EF4-FFF2-40B4-BE49-F238E27FC236}">
                <a16:creationId xmlns:a16="http://schemas.microsoft.com/office/drawing/2014/main" id="{3604551D-4E20-CB3D-161D-67C56CED77C6}"/>
              </a:ext>
            </a:extLst>
          </p:cNvPr>
          <p:cNvPicPr>
            <a:picLocks noChangeAspect="1"/>
          </p:cNvPicPr>
          <p:nvPr/>
        </p:nvPicPr>
        <p:blipFill>
          <a:blip r:embed="rId7"/>
          <a:stretch>
            <a:fillRect/>
          </a:stretch>
        </p:blipFill>
        <p:spPr>
          <a:xfrm>
            <a:off x="13493768" y="6506881"/>
            <a:ext cx="4089559" cy="3115151"/>
          </a:xfrm>
          <a:prstGeom prst="rect">
            <a:avLst/>
          </a:prstGeom>
        </p:spPr>
      </p:pic>
      <p:grpSp>
        <p:nvGrpSpPr>
          <p:cNvPr id="37" name="Gruppieren 36">
            <a:extLst>
              <a:ext uri="{FF2B5EF4-FFF2-40B4-BE49-F238E27FC236}">
                <a16:creationId xmlns:a16="http://schemas.microsoft.com/office/drawing/2014/main" id="{68543475-E01C-E28B-DE3A-06CE0D09797F}"/>
              </a:ext>
            </a:extLst>
          </p:cNvPr>
          <p:cNvGrpSpPr/>
          <p:nvPr/>
        </p:nvGrpSpPr>
        <p:grpSpPr>
          <a:xfrm>
            <a:off x="280944" y="3238190"/>
            <a:ext cx="7896987" cy="3465005"/>
            <a:chOff x="769753" y="3398926"/>
            <a:chExt cx="7896987" cy="3465005"/>
          </a:xfrm>
        </p:grpSpPr>
        <p:pic>
          <p:nvPicPr>
            <p:cNvPr id="16" name="Grafik 15">
              <a:extLst>
                <a:ext uri="{FF2B5EF4-FFF2-40B4-BE49-F238E27FC236}">
                  <a16:creationId xmlns:a16="http://schemas.microsoft.com/office/drawing/2014/main" id="{CCE28D9A-8FC9-DBD2-6571-56B34983A70E}"/>
                </a:ext>
              </a:extLst>
            </p:cNvPr>
            <p:cNvPicPr>
              <a:picLocks noChangeAspect="1"/>
            </p:cNvPicPr>
            <p:nvPr/>
          </p:nvPicPr>
          <p:blipFill>
            <a:blip r:embed="rId8"/>
            <a:stretch>
              <a:fillRect/>
            </a:stretch>
          </p:blipFill>
          <p:spPr>
            <a:xfrm>
              <a:off x="769753" y="3398926"/>
              <a:ext cx="7896987" cy="3465005"/>
            </a:xfrm>
            <a:prstGeom prst="rect">
              <a:avLst/>
            </a:prstGeom>
          </p:spPr>
        </p:pic>
        <p:cxnSp>
          <p:nvCxnSpPr>
            <p:cNvPr id="28" name="Gerader Verbinder 27">
              <a:extLst>
                <a:ext uri="{FF2B5EF4-FFF2-40B4-BE49-F238E27FC236}">
                  <a16:creationId xmlns:a16="http://schemas.microsoft.com/office/drawing/2014/main" id="{FAE5C905-812F-DA92-B6E7-459C34453585}"/>
                </a:ext>
              </a:extLst>
            </p:cNvPr>
            <p:cNvCxnSpPr/>
            <p:nvPr/>
          </p:nvCxnSpPr>
          <p:spPr>
            <a:xfrm>
              <a:off x="4114800" y="3924300"/>
              <a:ext cx="604975"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29" name="Gerader Verbinder 28">
              <a:extLst>
                <a:ext uri="{FF2B5EF4-FFF2-40B4-BE49-F238E27FC236}">
                  <a16:creationId xmlns:a16="http://schemas.microsoft.com/office/drawing/2014/main" id="{D396AA34-B752-0AB7-6DC1-43B9A2253915}"/>
                </a:ext>
              </a:extLst>
            </p:cNvPr>
            <p:cNvCxnSpPr/>
            <p:nvPr/>
          </p:nvCxnSpPr>
          <p:spPr>
            <a:xfrm>
              <a:off x="7010400" y="4152900"/>
              <a:ext cx="604975"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30" name="Gerader Verbinder 29">
              <a:extLst>
                <a:ext uri="{FF2B5EF4-FFF2-40B4-BE49-F238E27FC236}">
                  <a16:creationId xmlns:a16="http://schemas.microsoft.com/office/drawing/2014/main" id="{F3B1CD8E-D067-1F63-CCF4-DDE265925458}"/>
                </a:ext>
              </a:extLst>
            </p:cNvPr>
            <p:cNvCxnSpPr>
              <a:cxnSpLocks/>
            </p:cNvCxnSpPr>
            <p:nvPr/>
          </p:nvCxnSpPr>
          <p:spPr>
            <a:xfrm>
              <a:off x="2514600" y="6286500"/>
              <a:ext cx="1676400"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32" name="Gerader Verbinder 31">
              <a:extLst>
                <a:ext uri="{FF2B5EF4-FFF2-40B4-BE49-F238E27FC236}">
                  <a16:creationId xmlns:a16="http://schemas.microsoft.com/office/drawing/2014/main" id="{12D1673B-2427-2C3F-3F41-F80491A4A6C1}"/>
                </a:ext>
              </a:extLst>
            </p:cNvPr>
            <p:cNvCxnSpPr>
              <a:cxnSpLocks/>
            </p:cNvCxnSpPr>
            <p:nvPr/>
          </p:nvCxnSpPr>
          <p:spPr>
            <a:xfrm>
              <a:off x="5486400" y="6819900"/>
              <a:ext cx="1676400" cy="0"/>
            </a:xfrm>
            <a:prstGeom prst="line">
              <a:avLst/>
            </a:prstGeom>
            <a:ln w="38100"/>
          </p:spPr>
          <p:style>
            <a:lnRef idx="1">
              <a:schemeClr val="accent2"/>
            </a:lnRef>
            <a:fillRef idx="0">
              <a:schemeClr val="accent2"/>
            </a:fillRef>
            <a:effectRef idx="0">
              <a:schemeClr val="accent2"/>
            </a:effectRef>
            <a:fontRef idx="minor">
              <a:schemeClr val="tx1"/>
            </a:fontRef>
          </p:style>
        </p:cxnSp>
      </p:grpSp>
      <p:grpSp>
        <p:nvGrpSpPr>
          <p:cNvPr id="38" name="Gruppieren 37">
            <a:extLst>
              <a:ext uri="{FF2B5EF4-FFF2-40B4-BE49-F238E27FC236}">
                <a16:creationId xmlns:a16="http://schemas.microsoft.com/office/drawing/2014/main" id="{45351E7A-0891-BFE4-96B6-79FEB8E4D8F0}"/>
              </a:ext>
            </a:extLst>
          </p:cNvPr>
          <p:cNvGrpSpPr/>
          <p:nvPr/>
        </p:nvGrpSpPr>
        <p:grpSpPr>
          <a:xfrm>
            <a:off x="778460" y="2465656"/>
            <a:ext cx="5619750" cy="633493"/>
            <a:chOff x="778460" y="2465656"/>
            <a:chExt cx="5619750" cy="633493"/>
          </a:xfrm>
        </p:grpSpPr>
        <p:pic>
          <p:nvPicPr>
            <p:cNvPr id="7" name="Grafik 6">
              <a:extLst>
                <a:ext uri="{FF2B5EF4-FFF2-40B4-BE49-F238E27FC236}">
                  <a16:creationId xmlns:a16="http://schemas.microsoft.com/office/drawing/2014/main" id="{60ABEED4-2A18-DFEE-C1D0-63AFCAC2E728}"/>
                </a:ext>
              </a:extLst>
            </p:cNvPr>
            <p:cNvPicPr>
              <a:picLocks noChangeAspect="1"/>
            </p:cNvPicPr>
            <p:nvPr/>
          </p:nvPicPr>
          <p:blipFill rotWithShape="1">
            <a:blip r:embed="rId9"/>
            <a:srcRect l="2640" t="18202" b="7069"/>
            <a:stretch/>
          </p:blipFill>
          <p:spPr>
            <a:xfrm>
              <a:off x="778460" y="2465656"/>
              <a:ext cx="5619750" cy="633493"/>
            </a:xfrm>
            <a:prstGeom prst="rect">
              <a:avLst/>
            </a:prstGeom>
          </p:spPr>
        </p:pic>
        <p:cxnSp>
          <p:nvCxnSpPr>
            <p:cNvPr id="33" name="Gerader Verbinder 32">
              <a:extLst>
                <a:ext uri="{FF2B5EF4-FFF2-40B4-BE49-F238E27FC236}">
                  <a16:creationId xmlns:a16="http://schemas.microsoft.com/office/drawing/2014/main" id="{2EC605C6-3822-F83C-1DCD-5BFC9F969914}"/>
                </a:ext>
              </a:extLst>
            </p:cNvPr>
            <p:cNvCxnSpPr>
              <a:cxnSpLocks/>
            </p:cNvCxnSpPr>
            <p:nvPr/>
          </p:nvCxnSpPr>
          <p:spPr>
            <a:xfrm>
              <a:off x="4417287" y="2781300"/>
              <a:ext cx="611913" cy="0"/>
            </a:xfrm>
            <a:prstGeom prst="line">
              <a:avLst/>
            </a:prstGeom>
            <a:ln w="38100"/>
          </p:spPr>
          <p:style>
            <a:lnRef idx="1">
              <a:schemeClr val="accent2"/>
            </a:lnRef>
            <a:fillRef idx="0">
              <a:schemeClr val="accent2"/>
            </a:fillRef>
            <a:effectRef idx="0">
              <a:schemeClr val="accent2"/>
            </a:effectRef>
            <a:fontRef idx="minor">
              <a:schemeClr val="tx1"/>
            </a:fontRef>
          </p:style>
        </p:cxnSp>
      </p:grpSp>
      <p:cxnSp>
        <p:nvCxnSpPr>
          <p:cNvPr id="41" name="Gerade Verbindung mit Pfeil 40">
            <a:extLst>
              <a:ext uri="{FF2B5EF4-FFF2-40B4-BE49-F238E27FC236}">
                <a16:creationId xmlns:a16="http://schemas.microsoft.com/office/drawing/2014/main" id="{9C3444B2-839B-8416-E0EB-4F2F2200BB97}"/>
              </a:ext>
            </a:extLst>
          </p:cNvPr>
          <p:cNvCxnSpPr/>
          <p:nvPr/>
        </p:nvCxnSpPr>
        <p:spPr>
          <a:xfrm>
            <a:off x="7239000" y="7218000"/>
            <a:ext cx="578860" cy="0"/>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42" name="Gerade Verbindung mit Pfeil 41">
            <a:extLst>
              <a:ext uri="{FF2B5EF4-FFF2-40B4-BE49-F238E27FC236}">
                <a16:creationId xmlns:a16="http://schemas.microsoft.com/office/drawing/2014/main" id="{4100BAEF-66E1-E1F5-6D1A-1F3972D8C8FA}"/>
              </a:ext>
            </a:extLst>
          </p:cNvPr>
          <p:cNvCxnSpPr/>
          <p:nvPr/>
        </p:nvCxnSpPr>
        <p:spPr>
          <a:xfrm>
            <a:off x="7239000" y="7416000"/>
            <a:ext cx="578860" cy="0"/>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43" name="Gerade Verbindung mit Pfeil 42">
            <a:extLst>
              <a:ext uri="{FF2B5EF4-FFF2-40B4-BE49-F238E27FC236}">
                <a16:creationId xmlns:a16="http://schemas.microsoft.com/office/drawing/2014/main" id="{84BCD596-7206-CE03-1D6F-C277DD03D107}"/>
              </a:ext>
            </a:extLst>
          </p:cNvPr>
          <p:cNvCxnSpPr/>
          <p:nvPr/>
        </p:nvCxnSpPr>
        <p:spPr>
          <a:xfrm>
            <a:off x="7239000" y="7614000"/>
            <a:ext cx="578860" cy="0"/>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44" name="Gerade Verbindung mit Pfeil 43">
            <a:extLst>
              <a:ext uri="{FF2B5EF4-FFF2-40B4-BE49-F238E27FC236}">
                <a16:creationId xmlns:a16="http://schemas.microsoft.com/office/drawing/2014/main" id="{37AB727F-6FBD-EA60-5993-0DEE59E49C31}"/>
              </a:ext>
            </a:extLst>
          </p:cNvPr>
          <p:cNvCxnSpPr/>
          <p:nvPr/>
        </p:nvCxnSpPr>
        <p:spPr>
          <a:xfrm>
            <a:off x="7239000" y="7830000"/>
            <a:ext cx="578860" cy="0"/>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45" name="Gerade Verbindung mit Pfeil 44">
            <a:extLst>
              <a:ext uri="{FF2B5EF4-FFF2-40B4-BE49-F238E27FC236}">
                <a16:creationId xmlns:a16="http://schemas.microsoft.com/office/drawing/2014/main" id="{1A6CAFFC-0982-F441-4C83-FA9A6082F66E}"/>
              </a:ext>
            </a:extLst>
          </p:cNvPr>
          <p:cNvCxnSpPr/>
          <p:nvPr/>
        </p:nvCxnSpPr>
        <p:spPr>
          <a:xfrm>
            <a:off x="7239000" y="8039100"/>
            <a:ext cx="578860" cy="0"/>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46" name="Gerade Verbindung mit Pfeil 45">
            <a:extLst>
              <a:ext uri="{FF2B5EF4-FFF2-40B4-BE49-F238E27FC236}">
                <a16:creationId xmlns:a16="http://schemas.microsoft.com/office/drawing/2014/main" id="{EA4E155B-0BA4-3C93-EFD4-665251CE8219}"/>
              </a:ext>
            </a:extLst>
          </p:cNvPr>
          <p:cNvCxnSpPr/>
          <p:nvPr/>
        </p:nvCxnSpPr>
        <p:spPr>
          <a:xfrm>
            <a:off x="7239000" y="8244000"/>
            <a:ext cx="578860" cy="0"/>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47" name="Gerade Verbindung mit Pfeil 46">
            <a:extLst>
              <a:ext uri="{FF2B5EF4-FFF2-40B4-BE49-F238E27FC236}">
                <a16:creationId xmlns:a16="http://schemas.microsoft.com/office/drawing/2014/main" id="{89260696-3F80-6F92-CB30-4A60C40EF2C6}"/>
              </a:ext>
            </a:extLst>
          </p:cNvPr>
          <p:cNvCxnSpPr/>
          <p:nvPr/>
        </p:nvCxnSpPr>
        <p:spPr>
          <a:xfrm>
            <a:off x="7239000" y="8648700"/>
            <a:ext cx="578860" cy="0"/>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48" name="Gerade Verbindung mit Pfeil 47">
            <a:extLst>
              <a:ext uri="{FF2B5EF4-FFF2-40B4-BE49-F238E27FC236}">
                <a16:creationId xmlns:a16="http://schemas.microsoft.com/office/drawing/2014/main" id="{F92BBCAB-9245-A91D-FFE6-2BF8967AF8A8}"/>
              </a:ext>
            </a:extLst>
          </p:cNvPr>
          <p:cNvCxnSpPr/>
          <p:nvPr/>
        </p:nvCxnSpPr>
        <p:spPr>
          <a:xfrm>
            <a:off x="12984740" y="7117200"/>
            <a:ext cx="578860" cy="0"/>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49" name="Gerade Verbindung mit Pfeil 48">
            <a:extLst>
              <a:ext uri="{FF2B5EF4-FFF2-40B4-BE49-F238E27FC236}">
                <a16:creationId xmlns:a16="http://schemas.microsoft.com/office/drawing/2014/main" id="{5A948E38-4431-4769-4238-BFE41AAF5D96}"/>
              </a:ext>
            </a:extLst>
          </p:cNvPr>
          <p:cNvCxnSpPr/>
          <p:nvPr/>
        </p:nvCxnSpPr>
        <p:spPr>
          <a:xfrm>
            <a:off x="12984740" y="7318800"/>
            <a:ext cx="578860" cy="0"/>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50" name="Gerade Verbindung mit Pfeil 49">
            <a:extLst>
              <a:ext uri="{FF2B5EF4-FFF2-40B4-BE49-F238E27FC236}">
                <a16:creationId xmlns:a16="http://schemas.microsoft.com/office/drawing/2014/main" id="{9C248928-B780-16AD-92ED-E235B450AA74}"/>
              </a:ext>
            </a:extLst>
          </p:cNvPr>
          <p:cNvCxnSpPr/>
          <p:nvPr/>
        </p:nvCxnSpPr>
        <p:spPr>
          <a:xfrm>
            <a:off x="12984740" y="7531200"/>
            <a:ext cx="578860" cy="0"/>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51" name="Gerade Verbindung mit Pfeil 50">
            <a:extLst>
              <a:ext uri="{FF2B5EF4-FFF2-40B4-BE49-F238E27FC236}">
                <a16:creationId xmlns:a16="http://schemas.microsoft.com/office/drawing/2014/main" id="{D22861D5-0A4F-8659-C2AB-72071AC6F2B4}"/>
              </a:ext>
            </a:extLst>
          </p:cNvPr>
          <p:cNvCxnSpPr/>
          <p:nvPr/>
        </p:nvCxnSpPr>
        <p:spPr>
          <a:xfrm>
            <a:off x="12984740" y="7729200"/>
            <a:ext cx="578860" cy="0"/>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52" name="Gerade Verbindung mit Pfeil 51">
            <a:extLst>
              <a:ext uri="{FF2B5EF4-FFF2-40B4-BE49-F238E27FC236}">
                <a16:creationId xmlns:a16="http://schemas.microsoft.com/office/drawing/2014/main" id="{957EB241-F7F6-CDF9-882B-74CB7A0EC93E}"/>
              </a:ext>
            </a:extLst>
          </p:cNvPr>
          <p:cNvCxnSpPr/>
          <p:nvPr/>
        </p:nvCxnSpPr>
        <p:spPr>
          <a:xfrm>
            <a:off x="12984740" y="7920000"/>
            <a:ext cx="578860" cy="0"/>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53" name="Gerade Verbindung mit Pfeil 52">
            <a:extLst>
              <a:ext uri="{FF2B5EF4-FFF2-40B4-BE49-F238E27FC236}">
                <a16:creationId xmlns:a16="http://schemas.microsoft.com/office/drawing/2014/main" id="{6653A8F7-934C-4352-5546-AA907C457131}"/>
              </a:ext>
            </a:extLst>
          </p:cNvPr>
          <p:cNvCxnSpPr/>
          <p:nvPr/>
        </p:nvCxnSpPr>
        <p:spPr>
          <a:xfrm>
            <a:off x="12984740" y="8343900"/>
            <a:ext cx="578860" cy="0"/>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54" name="Gerade Verbindung mit Pfeil 53">
            <a:extLst>
              <a:ext uri="{FF2B5EF4-FFF2-40B4-BE49-F238E27FC236}">
                <a16:creationId xmlns:a16="http://schemas.microsoft.com/office/drawing/2014/main" id="{084D077C-92A9-DA8A-6E6B-8AEE2A446B3C}"/>
              </a:ext>
            </a:extLst>
          </p:cNvPr>
          <p:cNvCxnSpPr/>
          <p:nvPr/>
        </p:nvCxnSpPr>
        <p:spPr>
          <a:xfrm>
            <a:off x="12984740" y="8550000"/>
            <a:ext cx="578860" cy="0"/>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55" name="Gerade Verbindung mit Pfeil 54">
            <a:extLst>
              <a:ext uri="{FF2B5EF4-FFF2-40B4-BE49-F238E27FC236}">
                <a16:creationId xmlns:a16="http://schemas.microsoft.com/office/drawing/2014/main" id="{D1E92997-1D2E-7292-9F19-C67D7E7186D1}"/>
              </a:ext>
            </a:extLst>
          </p:cNvPr>
          <p:cNvCxnSpPr/>
          <p:nvPr/>
        </p:nvCxnSpPr>
        <p:spPr>
          <a:xfrm>
            <a:off x="12985200" y="8740800"/>
            <a:ext cx="578860" cy="0"/>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4521771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786" b="7786"/>
          <a:stretch>
            <a:fillRect/>
          </a:stretch>
        </p:blipFill>
        <p:spPr>
          <a:xfrm>
            <a:off x="0" y="0"/>
            <a:ext cx="18288000" cy="10287000"/>
          </a:xfrm>
          <a:prstGeom prst="rect">
            <a:avLst/>
          </a:prstGeom>
        </p:spPr>
      </p:pic>
      <p:grpSp>
        <p:nvGrpSpPr>
          <p:cNvPr id="3" name="Group 3"/>
          <p:cNvGrpSpPr/>
          <p:nvPr/>
        </p:nvGrpSpPr>
        <p:grpSpPr>
          <a:xfrm>
            <a:off x="0" y="0"/>
            <a:ext cx="18288000" cy="10395820"/>
            <a:chOff x="0" y="0"/>
            <a:chExt cx="4816593" cy="2737994"/>
          </a:xfrm>
        </p:grpSpPr>
        <p:sp>
          <p:nvSpPr>
            <p:cNvPr id="4" name="Freeform 4"/>
            <p:cNvSpPr/>
            <p:nvPr/>
          </p:nvSpPr>
          <p:spPr>
            <a:xfrm>
              <a:off x="0" y="0"/>
              <a:ext cx="4816592" cy="2737994"/>
            </a:xfrm>
            <a:custGeom>
              <a:avLst/>
              <a:gdLst/>
              <a:ahLst/>
              <a:cxnLst/>
              <a:rect l="l" t="t" r="r" b="b"/>
              <a:pathLst>
                <a:path w="4816592" h="2737994">
                  <a:moveTo>
                    <a:pt x="0" y="0"/>
                  </a:moveTo>
                  <a:lnTo>
                    <a:pt x="4816592" y="0"/>
                  </a:lnTo>
                  <a:lnTo>
                    <a:pt x="4816592" y="2737994"/>
                  </a:lnTo>
                  <a:lnTo>
                    <a:pt x="0" y="2737994"/>
                  </a:lnTo>
                  <a:close/>
                </a:path>
              </a:pathLst>
            </a:custGeom>
            <a:solidFill>
              <a:srgbClr val="000000">
                <a:alpha val="26667"/>
              </a:srgbClr>
            </a:solidFill>
          </p:spPr>
          <p:txBody>
            <a:bodyPr/>
            <a:lstStyle/>
            <a:p>
              <a:endParaRPr lang="en-BE"/>
            </a:p>
          </p:txBody>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2" name="Group 12"/>
          <p:cNvGrpSpPr/>
          <p:nvPr/>
        </p:nvGrpSpPr>
        <p:grpSpPr>
          <a:xfrm>
            <a:off x="0" y="9436511"/>
            <a:ext cx="18288000" cy="850489"/>
            <a:chOff x="0" y="0"/>
            <a:chExt cx="4816593" cy="223997"/>
          </a:xfrm>
        </p:grpSpPr>
        <p:sp>
          <p:nvSpPr>
            <p:cNvPr id="13" name="Freeform 13"/>
            <p:cNvSpPr/>
            <p:nvPr/>
          </p:nvSpPr>
          <p:spPr>
            <a:xfrm>
              <a:off x="0" y="0"/>
              <a:ext cx="4816592" cy="223997"/>
            </a:xfrm>
            <a:custGeom>
              <a:avLst/>
              <a:gdLst/>
              <a:ahLst/>
              <a:cxnLst/>
              <a:rect l="l" t="t" r="r" b="b"/>
              <a:pathLst>
                <a:path w="4816592" h="223997">
                  <a:moveTo>
                    <a:pt x="0" y="0"/>
                  </a:moveTo>
                  <a:lnTo>
                    <a:pt x="4816592" y="0"/>
                  </a:lnTo>
                  <a:lnTo>
                    <a:pt x="4816592" y="223997"/>
                  </a:lnTo>
                  <a:lnTo>
                    <a:pt x="0" y="223997"/>
                  </a:lnTo>
                  <a:close/>
                </a:path>
              </a:pathLst>
            </a:custGeom>
            <a:solidFill>
              <a:srgbClr val="000000">
                <a:alpha val="22745"/>
              </a:srgbClr>
            </a:solidFill>
          </p:spPr>
          <p:txBody>
            <a:bodyPr/>
            <a:lstStyle/>
            <a:p>
              <a:endParaRPr lang="en-BE"/>
            </a:p>
          </p:txBody>
        </p:sp>
        <p:sp>
          <p:nvSpPr>
            <p:cNvPr id="14" name="TextBox 1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15" name="AutoShape 15"/>
          <p:cNvSpPr/>
          <p:nvPr/>
        </p:nvSpPr>
        <p:spPr>
          <a:xfrm flipV="1">
            <a:off x="5735841" y="2221820"/>
            <a:ext cx="6816319" cy="0"/>
          </a:xfrm>
          <a:prstGeom prst="line">
            <a:avLst/>
          </a:prstGeom>
          <a:ln w="171450" cap="flat">
            <a:solidFill>
              <a:srgbClr val="FFFFFF"/>
            </a:solidFill>
            <a:prstDash val="solid"/>
            <a:headEnd type="none" w="sm" len="sm"/>
            <a:tailEnd type="none" w="sm" len="sm"/>
          </a:ln>
        </p:spPr>
        <p:txBody>
          <a:bodyPr/>
          <a:lstStyle/>
          <a:p>
            <a:endParaRPr lang="en-BE"/>
          </a:p>
        </p:txBody>
      </p:sp>
      <p:sp>
        <p:nvSpPr>
          <p:cNvPr id="17" name="TextBox 17"/>
          <p:cNvSpPr txBox="1"/>
          <p:nvPr/>
        </p:nvSpPr>
        <p:spPr>
          <a:xfrm>
            <a:off x="1390493" y="885825"/>
            <a:ext cx="15701414" cy="1190944"/>
          </a:xfrm>
          <a:prstGeom prst="rect">
            <a:avLst/>
          </a:prstGeom>
        </p:spPr>
        <p:txBody>
          <a:bodyPr lIns="0" tIns="0" rIns="0" bIns="0" rtlCol="0" anchor="t">
            <a:spAutoFit/>
          </a:bodyPr>
          <a:lstStyle/>
          <a:p>
            <a:pPr algn="ctr">
              <a:lnSpc>
                <a:spcPts val="9659"/>
              </a:lnSpc>
            </a:pPr>
            <a:r>
              <a:rPr lang="en-US" sz="6000" dirty="0">
                <a:solidFill>
                  <a:srgbClr val="FFFFFF"/>
                </a:solidFill>
                <a:latin typeface="Eastman Grotesque Bold"/>
              </a:rPr>
              <a:t>Greenwashing?</a:t>
            </a:r>
          </a:p>
        </p:txBody>
      </p:sp>
      <p:pic>
        <p:nvPicPr>
          <p:cNvPr id="7" name="Grafik 6">
            <a:extLst>
              <a:ext uri="{FF2B5EF4-FFF2-40B4-BE49-F238E27FC236}">
                <a16:creationId xmlns:a16="http://schemas.microsoft.com/office/drawing/2014/main" id="{9AD13481-B4D5-0EF6-7AF9-D56062695D15}"/>
              </a:ext>
            </a:extLst>
          </p:cNvPr>
          <p:cNvPicPr>
            <a:picLocks noChangeAspect="1"/>
          </p:cNvPicPr>
          <p:nvPr/>
        </p:nvPicPr>
        <p:blipFill>
          <a:blip r:embed="rId4"/>
          <a:stretch>
            <a:fillRect/>
          </a:stretch>
        </p:blipFill>
        <p:spPr>
          <a:xfrm>
            <a:off x="387446" y="2494365"/>
            <a:ext cx="6480000" cy="2492795"/>
          </a:xfrm>
          <a:prstGeom prst="rect">
            <a:avLst/>
          </a:prstGeom>
        </p:spPr>
      </p:pic>
      <p:pic>
        <p:nvPicPr>
          <p:cNvPr id="8" name="Grafik 7">
            <a:extLst>
              <a:ext uri="{FF2B5EF4-FFF2-40B4-BE49-F238E27FC236}">
                <a16:creationId xmlns:a16="http://schemas.microsoft.com/office/drawing/2014/main" id="{0AD3FC4C-9D37-D8F7-3B6D-ABE51C12FB14}"/>
              </a:ext>
            </a:extLst>
          </p:cNvPr>
          <p:cNvPicPr>
            <a:picLocks noChangeAspect="1"/>
          </p:cNvPicPr>
          <p:nvPr/>
        </p:nvPicPr>
        <p:blipFill>
          <a:blip r:embed="rId5"/>
          <a:stretch>
            <a:fillRect/>
          </a:stretch>
        </p:blipFill>
        <p:spPr>
          <a:xfrm>
            <a:off x="5712028" y="4022819"/>
            <a:ext cx="12344973" cy="5004000"/>
          </a:xfrm>
          <a:prstGeom prst="rect">
            <a:avLst/>
          </a:prstGeom>
        </p:spPr>
      </p:pic>
      <p:cxnSp>
        <p:nvCxnSpPr>
          <p:cNvPr id="10" name="Gerader Verbinder 9">
            <a:extLst>
              <a:ext uri="{FF2B5EF4-FFF2-40B4-BE49-F238E27FC236}">
                <a16:creationId xmlns:a16="http://schemas.microsoft.com/office/drawing/2014/main" id="{618C7FB3-DBF9-1E29-F8B4-B35C19073D9D}"/>
              </a:ext>
            </a:extLst>
          </p:cNvPr>
          <p:cNvCxnSpPr/>
          <p:nvPr/>
        </p:nvCxnSpPr>
        <p:spPr>
          <a:xfrm>
            <a:off x="8077200" y="7821389"/>
            <a:ext cx="5867400" cy="13443"/>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11" name="Gerader Verbinder 10">
            <a:extLst>
              <a:ext uri="{FF2B5EF4-FFF2-40B4-BE49-F238E27FC236}">
                <a16:creationId xmlns:a16="http://schemas.microsoft.com/office/drawing/2014/main" id="{757E529E-3993-26CE-F709-7A8658728018}"/>
              </a:ext>
            </a:extLst>
          </p:cNvPr>
          <p:cNvCxnSpPr>
            <a:cxnSpLocks/>
          </p:cNvCxnSpPr>
          <p:nvPr/>
        </p:nvCxnSpPr>
        <p:spPr>
          <a:xfrm>
            <a:off x="5988539" y="8748994"/>
            <a:ext cx="6563621" cy="0"/>
          </a:xfrm>
          <a:prstGeom prst="line">
            <a:avLst/>
          </a:prstGeom>
          <a:ln w="76200"/>
        </p:spPr>
        <p:style>
          <a:lnRef idx="1">
            <a:schemeClr val="accent2"/>
          </a:lnRef>
          <a:fillRef idx="0">
            <a:schemeClr val="accent2"/>
          </a:fillRef>
          <a:effectRef idx="0">
            <a:schemeClr val="accent2"/>
          </a:effectRef>
          <a:fontRef idx="minor">
            <a:schemeClr val="tx1"/>
          </a:fontRef>
        </p:style>
      </p:cxnSp>
      <p:sp>
        <p:nvSpPr>
          <p:cNvPr id="19" name="TextBox 13">
            <a:extLst>
              <a:ext uri="{FF2B5EF4-FFF2-40B4-BE49-F238E27FC236}">
                <a16:creationId xmlns:a16="http://schemas.microsoft.com/office/drawing/2014/main" id="{0EBA5F8F-C99B-FAB6-A58E-05E392579517}"/>
              </a:ext>
            </a:extLst>
          </p:cNvPr>
          <p:cNvSpPr txBox="1"/>
          <p:nvPr/>
        </p:nvSpPr>
        <p:spPr>
          <a:xfrm>
            <a:off x="13335001" y="8988384"/>
            <a:ext cx="5391816" cy="1502527"/>
          </a:xfrm>
          <a:prstGeom prst="rect">
            <a:avLst/>
          </a:prstGeom>
        </p:spPr>
        <p:txBody>
          <a:bodyPr wrap="square" lIns="0" tIns="0" rIns="0" bIns="0" rtlCol="0" anchor="t">
            <a:spAutoFit/>
          </a:bodyPr>
          <a:lstStyle/>
          <a:p>
            <a:pPr algn="ctr">
              <a:lnSpc>
                <a:spcPts val="4759"/>
              </a:lnSpc>
            </a:pPr>
            <a:endParaRPr dirty="0">
              <a:solidFill>
                <a:srgbClr val="FF0000"/>
              </a:solidFill>
            </a:endParaRPr>
          </a:p>
          <a:p>
            <a:pPr algn="ctr">
              <a:lnSpc>
                <a:spcPts val="2800"/>
              </a:lnSpc>
            </a:pPr>
            <a:r>
              <a:rPr lang="en-US" sz="2000" dirty="0">
                <a:solidFill>
                  <a:schemeClr val="bg1"/>
                </a:solidFill>
                <a:latin typeface="Canva Sans"/>
              </a:rPr>
              <a:t>©</a:t>
            </a:r>
            <a:r>
              <a:rPr lang="de-DE" sz="2000" dirty="0">
                <a:solidFill>
                  <a:schemeClr val="bg1"/>
                </a:solidFill>
                <a:latin typeface="Eastman Grotesque"/>
              </a:rPr>
              <a:t> </a:t>
            </a:r>
            <a:r>
              <a:rPr lang="de-DE" sz="2000" dirty="0" err="1">
                <a:solidFill>
                  <a:schemeClr val="bg1"/>
                </a:solidFill>
                <a:latin typeface="Eastman Grotesque"/>
              </a:rPr>
              <a:t>Invest</a:t>
            </a:r>
            <a:r>
              <a:rPr lang="de-DE" sz="2000" dirty="0">
                <a:solidFill>
                  <a:schemeClr val="bg1"/>
                </a:solidFill>
                <a:latin typeface="Eastman Grotesque"/>
              </a:rPr>
              <a:t> </a:t>
            </a:r>
            <a:r>
              <a:rPr lang="de-DE" sz="2000" dirty="0" err="1">
                <a:solidFill>
                  <a:schemeClr val="bg1"/>
                </a:solidFill>
                <a:latin typeface="Eastman Grotesque"/>
              </a:rPr>
              <a:t>for</a:t>
            </a:r>
            <a:r>
              <a:rPr lang="de-DE" sz="2000" dirty="0">
                <a:solidFill>
                  <a:schemeClr val="bg1"/>
                </a:solidFill>
                <a:latin typeface="Eastman Grotesque"/>
              </a:rPr>
              <a:t> Better Climate EU </a:t>
            </a:r>
            <a:r>
              <a:rPr lang="en-US" sz="2000" dirty="0">
                <a:solidFill>
                  <a:schemeClr val="bg1"/>
                </a:solidFill>
                <a:latin typeface="Canva Sans"/>
              </a:rPr>
              <a:t>2023</a:t>
            </a:r>
          </a:p>
          <a:p>
            <a:pPr algn="ctr">
              <a:lnSpc>
                <a:spcPts val="4759"/>
              </a:lnSpc>
            </a:pPr>
            <a:endParaRPr lang="en-US" sz="2000" dirty="0">
              <a:solidFill>
                <a:srgbClr val="FF0000"/>
              </a:solidFill>
              <a:latin typeface="Canva Sans"/>
            </a:endParaRPr>
          </a:p>
        </p:txBody>
      </p:sp>
    </p:spTree>
    <p:extLst>
      <p:ext uri="{BB962C8B-B14F-4D97-AF65-F5344CB8AC3E}">
        <p14:creationId xmlns:p14="http://schemas.microsoft.com/office/powerpoint/2010/main" val="5107928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786" b="7786"/>
          <a:stretch>
            <a:fillRect/>
          </a:stretch>
        </p:blipFill>
        <p:spPr>
          <a:xfrm>
            <a:off x="0" y="0"/>
            <a:ext cx="18288000" cy="10287000"/>
          </a:xfrm>
          <a:prstGeom prst="rect">
            <a:avLst/>
          </a:prstGeom>
        </p:spPr>
      </p:pic>
      <p:grpSp>
        <p:nvGrpSpPr>
          <p:cNvPr id="3" name="Group 3"/>
          <p:cNvGrpSpPr/>
          <p:nvPr/>
        </p:nvGrpSpPr>
        <p:grpSpPr>
          <a:xfrm>
            <a:off x="0" y="9436511"/>
            <a:ext cx="18288000" cy="850489"/>
            <a:chOff x="0" y="0"/>
            <a:chExt cx="4816593" cy="223997"/>
          </a:xfrm>
        </p:grpSpPr>
        <p:sp>
          <p:nvSpPr>
            <p:cNvPr id="4" name="Freeform 4"/>
            <p:cNvSpPr/>
            <p:nvPr/>
          </p:nvSpPr>
          <p:spPr>
            <a:xfrm>
              <a:off x="0" y="0"/>
              <a:ext cx="4816592" cy="223997"/>
            </a:xfrm>
            <a:custGeom>
              <a:avLst/>
              <a:gdLst/>
              <a:ahLst/>
              <a:cxnLst/>
              <a:rect l="l" t="t" r="r" b="b"/>
              <a:pathLst>
                <a:path w="4816592" h="223997">
                  <a:moveTo>
                    <a:pt x="0" y="0"/>
                  </a:moveTo>
                  <a:lnTo>
                    <a:pt x="4816592" y="0"/>
                  </a:lnTo>
                  <a:lnTo>
                    <a:pt x="4816592" y="223997"/>
                  </a:lnTo>
                  <a:lnTo>
                    <a:pt x="0" y="223997"/>
                  </a:lnTo>
                  <a:close/>
                </a:path>
              </a:pathLst>
            </a:custGeom>
            <a:solidFill>
              <a:srgbClr val="000000">
                <a:alpha val="22745"/>
              </a:srgbClr>
            </a:solidFill>
          </p:spPr>
          <p:txBody>
            <a:bodyPr/>
            <a:lstStyle/>
            <a:p>
              <a:endParaRPr lang="en-BE"/>
            </a:p>
          </p:txBody>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395820"/>
            <a:chOff x="0" y="0"/>
            <a:chExt cx="4816593" cy="2737994"/>
          </a:xfrm>
        </p:grpSpPr>
        <p:sp>
          <p:nvSpPr>
            <p:cNvPr id="7" name="Freeform 7"/>
            <p:cNvSpPr/>
            <p:nvPr/>
          </p:nvSpPr>
          <p:spPr>
            <a:xfrm>
              <a:off x="0" y="0"/>
              <a:ext cx="4816592" cy="2737994"/>
            </a:xfrm>
            <a:custGeom>
              <a:avLst/>
              <a:gdLst/>
              <a:ahLst/>
              <a:cxnLst/>
              <a:rect l="l" t="t" r="r" b="b"/>
              <a:pathLst>
                <a:path w="4816592" h="2737994">
                  <a:moveTo>
                    <a:pt x="0" y="0"/>
                  </a:moveTo>
                  <a:lnTo>
                    <a:pt x="4816592" y="0"/>
                  </a:lnTo>
                  <a:lnTo>
                    <a:pt x="4816592" y="2737994"/>
                  </a:lnTo>
                  <a:lnTo>
                    <a:pt x="0" y="2737994"/>
                  </a:lnTo>
                  <a:close/>
                </a:path>
              </a:pathLst>
            </a:custGeom>
            <a:solidFill>
              <a:srgbClr val="000000">
                <a:alpha val="26667"/>
              </a:srgbClr>
            </a:solidFill>
          </p:spPr>
          <p:txBody>
            <a:bodyPr/>
            <a:lstStyle/>
            <a:p>
              <a:endParaRPr lang="en-BE"/>
            </a:p>
          </p:txBody>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10" name="AutoShape 10"/>
          <p:cNvSpPr/>
          <p:nvPr/>
        </p:nvSpPr>
        <p:spPr>
          <a:xfrm flipV="1">
            <a:off x="5735841" y="2221820"/>
            <a:ext cx="6816319" cy="0"/>
          </a:xfrm>
          <a:prstGeom prst="line">
            <a:avLst/>
          </a:prstGeom>
          <a:ln w="171450" cap="flat">
            <a:solidFill>
              <a:srgbClr val="FFFFFF"/>
            </a:solidFill>
            <a:prstDash val="solid"/>
            <a:headEnd type="none" w="sm" len="sm"/>
            <a:tailEnd type="none" w="sm" len="sm"/>
          </a:ln>
        </p:spPr>
        <p:txBody>
          <a:bodyPr/>
          <a:lstStyle/>
          <a:p>
            <a:endParaRPr lang="en-BE"/>
          </a:p>
        </p:txBody>
      </p:sp>
      <p:sp>
        <p:nvSpPr>
          <p:cNvPr id="11" name="TextBox 11"/>
          <p:cNvSpPr txBox="1"/>
          <p:nvPr/>
        </p:nvSpPr>
        <p:spPr>
          <a:xfrm>
            <a:off x="1390493" y="885825"/>
            <a:ext cx="15701414" cy="1191421"/>
          </a:xfrm>
          <a:prstGeom prst="rect">
            <a:avLst/>
          </a:prstGeom>
        </p:spPr>
        <p:txBody>
          <a:bodyPr lIns="0" tIns="0" rIns="0" bIns="0" rtlCol="0" anchor="t">
            <a:spAutoFit/>
          </a:bodyPr>
          <a:lstStyle/>
          <a:p>
            <a:pPr algn="ctr">
              <a:lnSpc>
                <a:spcPts val="9659"/>
              </a:lnSpc>
            </a:pPr>
            <a:r>
              <a:rPr lang="de-DE" sz="6000" dirty="0">
                <a:solidFill>
                  <a:srgbClr val="FFFFFF"/>
                </a:solidFill>
                <a:latin typeface="Eastman Grotesque Bold"/>
              </a:rPr>
              <a:t>Greenwashing?</a:t>
            </a:r>
          </a:p>
        </p:txBody>
      </p:sp>
      <p:grpSp>
        <p:nvGrpSpPr>
          <p:cNvPr id="12" name="Group 12"/>
          <p:cNvGrpSpPr/>
          <p:nvPr/>
        </p:nvGrpSpPr>
        <p:grpSpPr>
          <a:xfrm>
            <a:off x="1879715" y="2778288"/>
            <a:ext cx="14528569" cy="5969714"/>
            <a:chOff x="0" y="0"/>
            <a:chExt cx="3826454" cy="1572270"/>
          </a:xfrm>
        </p:grpSpPr>
        <p:sp>
          <p:nvSpPr>
            <p:cNvPr id="13" name="Freeform 13"/>
            <p:cNvSpPr/>
            <p:nvPr/>
          </p:nvSpPr>
          <p:spPr>
            <a:xfrm>
              <a:off x="0" y="0"/>
              <a:ext cx="3826454" cy="1572270"/>
            </a:xfrm>
            <a:custGeom>
              <a:avLst/>
              <a:gdLst/>
              <a:ahLst/>
              <a:cxnLst/>
              <a:rect l="l" t="t" r="r" b="b"/>
              <a:pathLst>
                <a:path w="3826454" h="1572270">
                  <a:moveTo>
                    <a:pt x="0" y="0"/>
                  </a:moveTo>
                  <a:lnTo>
                    <a:pt x="3826454" y="0"/>
                  </a:lnTo>
                  <a:lnTo>
                    <a:pt x="3826454" y="1572270"/>
                  </a:lnTo>
                  <a:lnTo>
                    <a:pt x="0" y="1572270"/>
                  </a:lnTo>
                  <a:close/>
                </a:path>
              </a:pathLst>
            </a:custGeom>
            <a:solidFill>
              <a:srgbClr val="000000">
                <a:alpha val="22745"/>
              </a:srgbClr>
            </a:solidFill>
          </p:spPr>
          <p:txBody>
            <a:bodyPr/>
            <a:lstStyle/>
            <a:p>
              <a:endParaRPr lang="en-BE"/>
            </a:p>
          </p:txBody>
        </p:sp>
        <p:sp>
          <p:nvSpPr>
            <p:cNvPr id="14" name="TextBox 1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15" name="TextBox 15"/>
          <p:cNvSpPr txBox="1"/>
          <p:nvPr/>
        </p:nvSpPr>
        <p:spPr>
          <a:xfrm>
            <a:off x="2665881" y="3211406"/>
            <a:ext cx="12956238" cy="1587101"/>
          </a:xfrm>
          <a:prstGeom prst="rect">
            <a:avLst/>
          </a:prstGeom>
        </p:spPr>
        <p:txBody>
          <a:bodyPr lIns="0" tIns="0" rIns="0" bIns="0" rtlCol="0" anchor="t">
            <a:spAutoFit/>
          </a:bodyPr>
          <a:lstStyle/>
          <a:p>
            <a:pPr>
              <a:lnSpc>
                <a:spcPts val="4165"/>
              </a:lnSpc>
            </a:pPr>
            <a:r>
              <a:rPr lang="de-DE" sz="2975" dirty="0">
                <a:solidFill>
                  <a:srgbClr val="FFFFFF"/>
                </a:solidFill>
                <a:latin typeface="Eastman Grotesque"/>
              </a:rPr>
              <a:t>Beispiele aus der Praxis (vgl. Verbraucherzentrale u.a.), </a:t>
            </a:r>
            <a:br>
              <a:rPr lang="de-DE" sz="2975" dirty="0">
                <a:solidFill>
                  <a:srgbClr val="FFFFFF"/>
                </a:solidFill>
                <a:latin typeface="Eastman Grotesque"/>
              </a:rPr>
            </a:br>
            <a:r>
              <a:rPr lang="de-DE" sz="2975" dirty="0">
                <a:solidFill>
                  <a:srgbClr val="FFFFFF"/>
                </a:solidFill>
                <a:latin typeface="Eastman Grotesque"/>
              </a:rPr>
              <a:t>meist Fälle von irreführender Werbung:</a:t>
            </a:r>
          </a:p>
          <a:p>
            <a:pPr>
              <a:lnSpc>
                <a:spcPts val="4165"/>
              </a:lnSpc>
            </a:pPr>
            <a:endParaRPr lang="de-DE" sz="2975" dirty="0">
              <a:solidFill>
                <a:srgbClr val="FFFFFF"/>
              </a:solidFill>
              <a:latin typeface="Eastman Grotesque"/>
            </a:endParaRPr>
          </a:p>
        </p:txBody>
      </p:sp>
      <p:sp>
        <p:nvSpPr>
          <p:cNvPr id="16" name="TextBox 13">
            <a:extLst>
              <a:ext uri="{FF2B5EF4-FFF2-40B4-BE49-F238E27FC236}">
                <a16:creationId xmlns:a16="http://schemas.microsoft.com/office/drawing/2014/main" id="{7707CA0B-88B7-B6D5-1B2F-9B5ACC16EF2B}"/>
              </a:ext>
            </a:extLst>
          </p:cNvPr>
          <p:cNvSpPr txBox="1"/>
          <p:nvPr/>
        </p:nvSpPr>
        <p:spPr>
          <a:xfrm>
            <a:off x="13335001" y="8988384"/>
            <a:ext cx="5391816" cy="1502527"/>
          </a:xfrm>
          <a:prstGeom prst="rect">
            <a:avLst/>
          </a:prstGeom>
        </p:spPr>
        <p:txBody>
          <a:bodyPr wrap="square" lIns="0" tIns="0" rIns="0" bIns="0" rtlCol="0" anchor="t">
            <a:spAutoFit/>
          </a:bodyPr>
          <a:lstStyle/>
          <a:p>
            <a:pPr algn="ctr">
              <a:lnSpc>
                <a:spcPts val="4759"/>
              </a:lnSpc>
            </a:pPr>
            <a:endParaRPr dirty="0">
              <a:solidFill>
                <a:srgbClr val="FF0000"/>
              </a:solidFill>
            </a:endParaRPr>
          </a:p>
          <a:p>
            <a:pPr algn="ctr">
              <a:lnSpc>
                <a:spcPts val="2800"/>
              </a:lnSpc>
            </a:pPr>
            <a:r>
              <a:rPr lang="en-US" sz="2000" dirty="0">
                <a:solidFill>
                  <a:schemeClr val="bg1"/>
                </a:solidFill>
                <a:latin typeface="Canva Sans"/>
              </a:rPr>
              <a:t>©</a:t>
            </a:r>
            <a:r>
              <a:rPr lang="de-DE" sz="2000" dirty="0">
                <a:solidFill>
                  <a:schemeClr val="bg1"/>
                </a:solidFill>
                <a:latin typeface="Eastman Grotesque"/>
              </a:rPr>
              <a:t> </a:t>
            </a:r>
            <a:r>
              <a:rPr lang="de-DE" sz="2000" dirty="0" err="1">
                <a:solidFill>
                  <a:schemeClr val="bg1"/>
                </a:solidFill>
                <a:latin typeface="Eastman Grotesque"/>
              </a:rPr>
              <a:t>Invest</a:t>
            </a:r>
            <a:r>
              <a:rPr lang="de-DE" sz="2000" dirty="0">
                <a:solidFill>
                  <a:schemeClr val="bg1"/>
                </a:solidFill>
                <a:latin typeface="Eastman Grotesque"/>
              </a:rPr>
              <a:t> </a:t>
            </a:r>
            <a:r>
              <a:rPr lang="de-DE" sz="2000" dirty="0" err="1">
                <a:solidFill>
                  <a:schemeClr val="bg1"/>
                </a:solidFill>
                <a:latin typeface="Eastman Grotesque"/>
              </a:rPr>
              <a:t>for</a:t>
            </a:r>
            <a:r>
              <a:rPr lang="de-DE" sz="2000" dirty="0">
                <a:solidFill>
                  <a:schemeClr val="bg1"/>
                </a:solidFill>
                <a:latin typeface="Eastman Grotesque"/>
              </a:rPr>
              <a:t> Better Climate EU </a:t>
            </a:r>
            <a:r>
              <a:rPr lang="en-US" sz="2000" dirty="0">
                <a:solidFill>
                  <a:schemeClr val="bg1"/>
                </a:solidFill>
                <a:latin typeface="Canva Sans"/>
              </a:rPr>
              <a:t>2023</a:t>
            </a:r>
          </a:p>
          <a:p>
            <a:pPr algn="ctr">
              <a:lnSpc>
                <a:spcPts val="4759"/>
              </a:lnSpc>
            </a:pPr>
            <a:endParaRPr lang="en-US" sz="2000" dirty="0">
              <a:solidFill>
                <a:srgbClr val="FF0000"/>
              </a:solidFill>
              <a:latin typeface="Canva Sans"/>
            </a:endParaRPr>
          </a:p>
        </p:txBody>
      </p:sp>
      <p:pic>
        <p:nvPicPr>
          <p:cNvPr id="2050" name="Picture 2" descr="LIQID Impact | IVA Zertifizierung">
            <a:extLst>
              <a:ext uri="{FF2B5EF4-FFF2-40B4-BE49-F238E27FC236}">
                <a16:creationId xmlns:a16="http://schemas.microsoft.com/office/drawing/2014/main" id="{1CC3A1AA-1C95-84E4-D585-717D40DC62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9966" y="4725866"/>
            <a:ext cx="3905250" cy="11715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omorrow: Die nachhaltige Alternative zur Bank">
            <a:extLst>
              <a:ext uri="{FF2B5EF4-FFF2-40B4-BE49-F238E27FC236}">
                <a16:creationId xmlns:a16="http://schemas.microsoft.com/office/drawing/2014/main" id="{37DACE6A-A2CB-77AC-88F4-FDCFB9B4E40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821883" y="1965020"/>
            <a:ext cx="5256000" cy="4567975"/>
          </a:xfrm>
          <a:prstGeom prst="rect">
            <a:avLst/>
          </a:prstGeom>
          <a:noFill/>
          <a:extLst>
            <a:ext uri="{909E8E84-426E-40DD-AFC4-6F175D3DCCD1}">
              <a14:hiddenFill xmlns:a14="http://schemas.microsoft.com/office/drawing/2010/main">
                <a:solidFill>
                  <a:srgbClr val="FFFFFF"/>
                </a:solidFill>
              </a14:hiddenFill>
            </a:ext>
          </a:extLst>
        </p:spPr>
      </p:pic>
      <p:sp>
        <p:nvSpPr>
          <p:cNvPr id="25" name="Textfeld 24">
            <a:extLst>
              <a:ext uri="{FF2B5EF4-FFF2-40B4-BE49-F238E27FC236}">
                <a16:creationId xmlns:a16="http://schemas.microsoft.com/office/drawing/2014/main" id="{2088863C-9314-D5AF-CE02-FB5F9E07C7EB}"/>
              </a:ext>
            </a:extLst>
          </p:cNvPr>
          <p:cNvSpPr txBox="1"/>
          <p:nvPr/>
        </p:nvSpPr>
        <p:spPr>
          <a:xfrm>
            <a:off x="2133600" y="6015114"/>
            <a:ext cx="6654689" cy="3108543"/>
          </a:xfrm>
          <a:prstGeom prst="rect">
            <a:avLst/>
          </a:prstGeom>
          <a:noFill/>
        </p:spPr>
        <p:txBody>
          <a:bodyPr wrap="square" rtlCol="0">
            <a:spAutoFit/>
          </a:bodyPr>
          <a:lstStyle/>
          <a:p>
            <a:r>
              <a:rPr lang="de-DE" sz="2800" b="1" dirty="0">
                <a:solidFill>
                  <a:schemeClr val="bg1"/>
                </a:solidFill>
                <a:latin typeface="Eastman Grotesque" panose="020B0604020202020204" charset="0"/>
              </a:rPr>
              <a:t>Aussage: </a:t>
            </a:r>
            <a:r>
              <a:rPr lang="de-DE" sz="2800" dirty="0">
                <a:solidFill>
                  <a:schemeClr val="bg1"/>
                </a:solidFill>
                <a:latin typeface="Eastman Grotesque" panose="020B0604020202020204" charset="0"/>
              </a:rPr>
              <a:t>Portfolio besteht ausschließlich aus Unternehmen, die strengsten ökologischen, sozialen und ethischen Wertmaßstäben gerecht werden.</a:t>
            </a:r>
          </a:p>
          <a:p>
            <a:r>
              <a:rPr lang="de-DE" sz="2800" b="1" dirty="0">
                <a:solidFill>
                  <a:schemeClr val="bg1"/>
                </a:solidFill>
                <a:latin typeface="Eastman Grotesque" panose="020B0604020202020204" charset="0"/>
              </a:rPr>
              <a:t>Tatsache: </a:t>
            </a:r>
            <a:r>
              <a:rPr lang="de-DE" sz="2800" dirty="0">
                <a:solidFill>
                  <a:schemeClr val="bg1"/>
                </a:solidFill>
                <a:latin typeface="Eastman Grotesque" panose="020B0604020202020204" charset="0"/>
              </a:rPr>
              <a:t>Portfolio enthält auch Gold, Anleihen und Investitionen in Hedgefonds.</a:t>
            </a:r>
          </a:p>
        </p:txBody>
      </p:sp>
      <p:sp>
        <p:nvSpPr>
          <p:cNvPr id="26" name="Textfeld 25">
            <a:extLst>
              <a:ext uri="{FF2B5EF4-FFF2-40B4-BE49-F238E27FC236}">
                <a16:creationId xmlns:a16="http://schemas.microsoft.com/office/drawing/2014/main" id="{0EF87D17-DF0F-0650-E415-00DD364235E8}"/>
              </a:ext>
            </a:extLst>
          </p:cNvPr>
          <p:cNvSpPr txBox="1"/>
          <p:nvPr/>
        </p:nvSpPr>
        <p:spPr>
          <a:xfrm>
            <a:off x="10972800" y="6582754"/>
            <a:ext cx="6654689" cy="2246769"/>
          </a:xfrm>
          <a:prstGeom prst="rect">
            <a:avLst/>
          </a:prstGeom>
          <a:noFill/>
        </p:spPr>
        <p:txBody>
          <a:bodyPr wrap="square" rtlCol="0">
            <a:spAutoFit/>
          </a:bodyPr>
          <a:lstStyle/>
          <a:p>
            <a:r>
              <a:rPr lang="de-DE" sz="2800" b="1" dirty="0">
                <a:solidFill>
                  <a:schemeClr val="bg1"/>
                </a:solidFill>
              </a:rPr>
              <a:t>Vorwurf: </a:t>
            </a:r>
            <a:r>
              <a:rPr lang="de-DE" sz="2800" dirty="0">
                <a:solidFill>
                  <a:schemeClr val="bg1"/>
                </a:solidFill>
              </a:rPr>
              <a:t>„Dein CO2- Fußabdruck kompensiert“ ist eine substanzlose Aussage, Nachhaltigkeitswirkung von CO2-Ausgleichszahlungen zudem umstritten.</a:t>
            </a:r>
          </a:p>
          <a:p>
            <a:endParaRPr lang="de-DE" sz="2800" dirty="0">
              <a:solidFill>
                <a:schemeClr val="bg1"/>
              </a:solidFill>
            </a:endParaRPr>
          </a:p>
        </p:txBody>
      </p:sp>
    </p:spTree>
    <p:extLst>
      <p:ext uri="{BB962C8B-B14F-4D97-AF65-F5344CB8AC3E}">
        <p14:creationId xmlns:p14="http://schemas.microsoft.com/office/powerpoint/2010/main" val="27940675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786" b="7786"/>
          <a:stretch>
            <a:fillRect/>
          </a:stretch>
        </p:blipFill>
        <p:spPr>
          <a:xfrm>
            <a:off x="0" y="0"/>
            <a:ext cx="18288000" cy="10287000"/>
          </a:xfrm>
          <a:prstGeom prst="rect">
            <a:avLst/>
          </a:prstGeom>
        </p:spPr>
      </p:pic>
      <p:grpSp>
        <p:nvGrpSpPr>
          <p:cNvPr id="3" name="Group 3"/>
          <p:cNvGrpSpPr/>
          <p:nvPr/>
        </p:nvGrpSpPr>
        <p:grpSpPr>
          <a:xfrm>
            <a:off x="0" y="9436511"/>
            <a:ext cx="18288000" cy="850489"/>
            <a:chOff x="0" y="0"/>
            <a:chExt cx="4816593" cy="223997"/>
          </a:xfrm>
        </p:grpSpPr>
        <p:sp>
          <p:nvSpPr>
            <p:cNvPr id="4" name="Freeform 4"/>
            <p:cNvSpPr/>
            <p:nvPr/>
          </p:nvSpPr>
          <p:spPr>
            <a:xfrm>
              <a:off x="0" y="0"/>
              <a:ext cx="4816592" cy="223997"/>
            </a:xfrm>
            <a:custGeom>
              <a:avLst/>
              <a:gdLst/>
              <a:ahLst/>
              <a:cxnLst/>
              <a:rect l="l" t="t" r="r" b="b"/>
              <a:pathLst>
                <a:path w="4816592" h="223997">
                  <a:moveTo>
                    <a:pt x="0" y="0"/>
                  </a:moveTo>
                  <a:lnTo>
                    <a:pt x="4816592" y="0"/>
                  </a:lnTo>
                  <a:lnTo>
                    <a:pt x="4816592" y="223997"/>
                  </a:lnTo>
                  <a:lnTo>
                    <a:pt x="0" y="223997"/>
                  </a:lnTo>
                  <a:close/>
                </a:path>
              </a:pathLst>
            </a:custGeom>
            <a:solidFill>
              <a:srgbClr val="000000">
                <a:alpha val="22745"/>
              </a:srgbClr>
            </a:solidFill>
          </p:spPr>
          <p:txBody>
            <a:bodyPr/>
            <a:lstStyle/>
            <a:p>
              <a:endParaRPr lang="en-BE"/>
            </a:p>
          </p:txBody>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395820"/>
            <a:chOff x="0" y="0"/>
            <a:chExt cx="4816593" cy="2737994"/>
          </a:xfrm>
        </p:grpSpPr>
        <p:sp>
          <p:nvSpPr>
            <p:cNvPr id="7" name="Freeform 7"/>
            <p:cNvSpPr/>
            <p:nvPr/>
          </p:nvSpPr>
          <p:spPr>
            <a:xfrm>
              <a:off x="0" y="0"/>
              <a:ext cx="4816592" cy="2737994"/>
            </a:xfrm>
            <a:custGeom>
              <a:avLst/>
              <a:gdLst/>
              <a:ahLst/>
              <a:cxnLst/>
              <a:rect l="l" t="t" r="r" b="b"/>
              <a:pathLst>
                <a:path w="4816592" h="2737994">
                  <a:moveTo>
                    <a:pt x="0" y="0"/>
                  </a:moveTo>
                  <a:lnTo>
                    <a:pt x="4816592" y="0"/>
                  </a:lnTo>
                  <a:lnTo>
                    <a:pt x="4816592" y="2737994"/>
                  </a:lnTo>
                  <a:lnTo>
                    <a:pt x="0" y="2737994"/>
                  </a:lnTo>
                  <a:close/>
                </a:path>
              </a:pathLst>
            </a:custGeom>
            <a:solidFill>
              <a:srgbClr val="000000">
                <a:alpha val="26667"/>
              </a:srgbClr>
            </a:solidFill>
          </p:spPr>
          <p:txBody>
            <a:bodyPr/>
            <a:lstStyle/>
            <a:p>
              <a:endParaRPr lang="en-BE"/>
            </a:p>
          </p:txBody>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10" name="AutoShape 10"/>
          <p:cNvSpPr/>
          <p:nvPr/>
        </p:nvSpPr>
        <p:spPr>
          <a:xfrm flipV="1">
            <a:off x="5735841" y="2221820"/>
            <a:ext cx="6816319" cy="0"/>
          </a:xfrm>
          <a:prstGeom prst="line">
            <a:avLst/>
          </a:prstGeom>
          <a:ln w="171450" cap="flat">
            <a:solidFill>
              <a:srgbClr val="FFFFFF"/>
            </a:solidFill>
            <a:prstDash val="solid"/>
            <a:headEnd type="none" w="sm" len="sm"/>
            <a:tailEnd type="none" w="sm" len="sm"/>
          </a:ln>
        </p:spPr>
        <p:txBody>
          <a:bodyPr/>
          <a:lstStyle/>
          <a:p>
            <a:endParaRPr lang="en-BE"/>
          </a:p>
        </p:txBody>
      </p:sp>
      <p:sp>
        <p:nvSpPr>
          <p:cNvPr id="11" name="TextBox 11"/>
          <p:cNvSpPr txBox="1"/>
          <p:nvPr/>
        </p:nvSpPr>
        <p:spPr>
          <a:xfrm>
            <a:off x="1390493" y="885825"/>
            <a:ext cx="15701414" cy="1191421"/>
          </a:xfrm>
          <a:prstGeom prst="rect">
            <a:avLst/>
          </a:prstGeom>
        </p:spPr>
        <p:txBody>
          <a:bodyPr lIns="0" tIns="0" rIns="0" bIns="0" rtlCol="0" anchor="t">
            <a:spAutoFit/>
          </a:bodyPr>
          <a:lstStyle/>
          <a:p>
            <a:pPr algn="ctr">
              <a:lnSpc>
                <a:spcPts val="9659"/>
              </a:lnSpc>
            </a:pPr>
            <a:r>
              <a:rPr lang="de-DE" sz="6000" dirty="0">
                <a:solidFill>
                  <a:srgbClr val="FFFFFF"/>
                </a:solidFill>
                <a:latin typeface="Eastman Grotesque Bold"/>
              </a:rPr>
              <a:t>Greenwashing?</a:t>
            </a:r>
          </a:p>
        </p:txBody>
      </p:sp>
      <p:grpSp>
        <p:nvGrpSpPr>
          <p:cNvPr id="12" name="Group 12"/>
          <p:cNvGrpSpPr/>
          <p:nvPr/>
        </p:nvGrpSpPr>
        <p:grpSpPr>
          <a:xfrm>
            <a:off x="1879715" y="2778288"/>
            <a:ext cx="14528569" cy="5969714"/>
            <a:chOff x="0" y="0"/>
            <a:chExt cx="3826454" cy="1572270"/>
          </a:xfrm>
        </p:grpSpPr>
        <p:sp>
          <p:nvSpPr>
            <p:cNvPr id="13" name="Freeform 13"/>
            <p:cNvSpPr/>
            <p:nvPr/>
          </p:nvSpPr>
          <p:spPr>
            <a:xfrm>
              <a:off x="0" y="0"/>
              <a:ext cx="3826454" cy="1572270"/>
            </a:xfrm>
            <a:custGeom>
              <a:avLst/>
              <a:gdLst/>
              <a:ahLst/>
              <a:cxnLst/>
              <a:rect l="l" t="t" r="r" b="b"/>
              <a:pathLst>
                <a:path w="3826454" h="1572270">
                  <a:moveTo>
                    <a:pt x="0" y="0"/>
                  </a:moveTo>
                  <a:lnTo>
                    <a:pt x="3826454" y="0"/>
                  </a:lnTo>
                  <a:lnTo>
                    <a:pt x="3826454" y="1572270"/>
                  </a:lnTo>
                  <a:lnTo>
                    <a:pt x="0" y="1572270"/>
                  </a:lnTo>
                  <a:close/>
                </a:path>
              </a:pathLst>
            </a:custGeom>
            <a:solidFill>
              <a:srgbClr val="000000">
                <a:alpha val="22745"/>
              </a:srgbClr>
            </a:solidFill>
          </p:spPr>
          <p:txBody>
            <a:bodyPr/>
            <a:lstStyle/>
            <a:p>
              <a:endParaRPr lang="en-BE"/>
            </a:p>
          </p:txBody>
        </p:sp>
        <p:sp>
          <p:nvSpPr>
            <p:cNvPr id="14" name="TextBox 1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15" name="TextBox 15"/>
          <p:cNvSpPr txBox="1"/>
          <p:nvPr/>
        </p:nvSpPr>
        <p:spPr>
          <a:xfrm>
            <a:off x="2665881" y="3211406"/>
            <a:ext cx="12956238" cy="1048492"/>
          </a:xfrm>
          <a:prstGeom prst="rect">
            <a:avLst/>
          </a:prstGeom>
        </p:spPr>
        <p:txBody>
          <a:bodyPr lIns="0" tIns="0" rIns="0" bIns="0" rtlCol="0" anchor="t">
            <a:spAutoFit/>
          </a:bodyPr>
          <a:lstStyle/>
          <a:p>
            <a:pPr>
              <a:lnSpc>
                <a:spcPts val="4165"/>
              </a:lnSpc>
            </a:pPr>
            <a:r>
              <a:rPr lang="de-DE" sz="2975" dirty="0">
                <a:solidFill>
                  <a:srgbClr val="FFFFFF"/>
                </a:solidFill>
                <a:latin typeface="Eastman Grotesque"/>
              </a:rPr>
              <a:t>Beispiele aus der Praxis:</a:t>
            </a:r>
          </a:p>
          <a:p>
            <a:pPr>
              <a:lnSpc>
                <a:spcPts val="4165"/>
              </a:lnSpc>
            </a:pPr>
            <a:endParaRPr lang="de-DE" sz="2975" dirty="0">
              <a:solidFill>
                <a:srgbClr val="FFFFFF"/>
              </a:solidFill>
              <a:latin typeface="Eastman Grotesque"/>
            </a:endParaRPr>
          </a:p>
        </p:txBody>
      </p:sp>
      <p:sp>
        <p:nvSpPr>
          <p:cNvPr id="16" name="TextBox 13">
            <a:extLst>
              <a:ext uri="{FF2B5EF4-FFF2-40B4-BE49-F238E27FC236}">
                <a16:creationId xmlns:a16="http://schemas.microsoft.com/office/drawing/2014/main" id="{7707CA0B-88B7-B6D5-1B2F-9B5ACC16EF2B}"/>
              </a:ext>
            </a:extLst>
          </p:cNvPr>
          <p:cNvSpPr txBox="1"/>
          <p:nvPr/>
        </p:nvSpPr>
        <p:spPr>
          <a:xfrm>
            <a:off x="13335001" y="8988384"/>
            <a:ext cx="5391816" cy="1502527"/>
          </a:xfrm>
          <a:prstGeom prst="rect">
            <a:avLst/>
          </a:prstGeom>
        </p:spPr>
        <p:txBody>
          <a:bodyPr wrap="square" lIns="0" tIns="0" rIns="0" bIns="0" rtlCol="0" anchor="t">
            <a:spAutoFit/>
          </a:bodyPr>
          <a:lstStyle/>
          <a:p>
            <a:pPr algn="ctr">
              <a:lnSpc>
                <a:spcPts val="4759"/>
              </a:lnSpc>
            </a:pPr>
            <a:endParaRPr dirty="0">
              <a:solidFill>
                <a:srgbClr val="FF0000"/>
              </a:solidFill>
            </a:endParaRPr>
          </a:p>
          <a:p>
            <a:pPr algn="ctr">
              <a:lnSpc>
                <a:spcPts val="2800"/>
              </a:lnSpc>
            </a:pPr>
            <a:r>
              <a:rPr lang="en-US" sz="2000" dirty="0">
                <a:solidFill>
                  <a:schemeClr val="bg1"/>
                </a:solidFill>
                <a:latin typeface="Canva Sans"/>
              </a:rPr>
              <a:t>©</a:t>
            </a:r>
            <a:r>
              <a:rPr lang="de-DE" sz="2000" dirty="0">
                <a:solidFill>
                  <a:schemeClr val="bg1"/>
                </a:solidFill>
                <a:latin typeface="Eastman Grotesque"/>
              </a:rPr>
              <a:t> </a:t>
            </a:r>
            <a:r>
              <a:rPr lang="de-DE" sz="2000" dirty="0" err="1">
                <a:solidFill>
                  <a:schemeClr val="bg1"/>
                </a:solidFill>
                <a:latin typeface="Eastman Grotesque"/>
              </a:rPr>
              <a:t>Invest</a:t>
            </a:r>
            <a:r>
              <a:rPr lang="de-DE" sz="2000" dirty="0">
                <a:solidFill>
                  <a:schemeClr val="bg1"/>
                </a:solidFill>
                <a:latin typeface="Eastman Grotesque"/>
              </a:rPr>
              <a:t> </a:t>
            </a:r>
            <a:r>
              <a:rPr lang="de-DE" sz="2000" dirty="0" err="1">
                <a:solidFill>
                  <a:schemeClr val="bg1"/>
                </a:solidFill>
                <a:latin typeface="Eastman Grotesque"/>
              </a:rPr>
              <a:t>for</a:t>
            </a:r>
            <a:r>
              <a:rPr lang="de-DE" sz="2000" dirty="0">
                <a:solidFill>
                  <a:schemeClr val="bg1"/>
                </a:solidFill>
                <a:latin typeface="Eastman Grotesque"/>
              </a:rPr>
              <a:t> Better Climate EU </a:t>
            </a:r>
            <a:r>
              <a:rPr lang="en-US" sz="2000" dirty="0">
                <a:solidFill>
                  <a:schemeClr val="bg1"/>
                </a:solidFill>
                <a:latin typeface="Canva Sans"/>
              </a:rPr>
              <a:t>2023</a:t>
            </a:r>
          </a:p>
          <a:p>
            <a:pPr algn="ctr">
              <a:lnSpc>
                <a:spcPts val="4759"/>
              </a:lnSpc>
            </a:pPr>
            <a:endParaRPr lang="en-US" sz="2000" dirty="0">
              <a:solidFill>
                <a:srgbClr val="FF0000"/>
              </a:solidFill>
              <a:latin typeface="Canva Sans"/>
            </a:endParaRPr>
          </a:p>
        </p:txBody>
      </p:sp>
      <p:pic>
        <p:nvPicPr>
          <p:cNvPr id="1026" name="Picture 2" descr="Abgasskandal: Fahrzeuge der VW-Gruppe vom Dieselskandal betroffen">
            <a:extLst>
              <a:ext uri="{FF2B5EF4-FFF2-40B4-BE49-F238E27FC236}">
                <a16:creationId xmlns:a16="http://schemas.microsoft.com/office/drawing/2014/main" id="{935CAEA0-5E3F-2CF1-9096-3DCF8C21F3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7200" y="4164384"/>
            <a:ext cx="9648000" cy="48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28289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786" b="7786"/>
          <a:stretch>
            <a:fillRect/>
          </a:stretch>
        </p:blipFill>
        <p:spPr>
          <a:xfrm>
            <a:off x="0" y="0"/>
            <a:ext cx="18288000" cy="10287000"/>
          </a:xfrm>
          <a:prstGeom prst="rect">
            <a:avLst/>
          </a:prstGeom>
        </p:spPr>
      </p:pic>
      <p:grpSp>
        <p:nvGrpSpPr>
          <p:cNvPr id="3" name="Group 3"/>
          <p:cNvGrpSpPr/>
          <p:nvPr/>
        </p:nvGrpSpPr>
        <p:grpSpPr>
          <a:xfrm>
            <a:off x="0" y="9436511"/>
            <a:ext cx="18288000" cy="850489"/>
            <a:chOff x="0" y="0"/>
            <a:chExt cx="4816593" cy="223997"/>
          </a:xfrm>
        </p:grpSpPr>
        <p:sp>
          <p:nvSpPr>
            <p:cNvPr id="4" name="Freeform 4"/>
            <p:cNvSpPr/>
            <p:nvPr/>
          </p:nvSpPr>
          <p:spPr>
            <a:xfrm>
              <a:off x="0" y="0"/>
              <a:ext cx="4816592" cy="223997"/>
            </a:xfrm>
            <a:custGeom>
              <a:avLst/>
              <a:gdLst/>
              <a:ahLst/>
              <a:cxnLst/>
              <a:rect l="l" t="t" r="r" b="b"/>
              <a:pathLst>
                <a:path w="4816592" h="223997">
                  <a:moveTo>
                    <a:pt x="0" y="0"/>
                  </a:moveTo>
                  <a:lnTo>
                    <a:pt x="4816592" y="0"/>
                  </a:lnTo>
                  <a:lnTo>
                    <a:pt x="4816592" y="223997"/>
                  </a:lnTo>
                  <a:lnTo>
                    <a:pt x="0" y="223997"/>
                  </a:lnTo>
                  <a:close/>
                </a:path>
              </a:pathLst>
            </a:custGeom>
            <a:solidFill>
              <a:srgbClr val="000000">
                <a:alpha val="22745"/>
              </a:srgbClr>
            </a:solidFill>
          </p:spPr>
          <p:txBody>
            <a:bodyPr/>
            <a:lstStyle/>
            <a:p>
              <a:endParaRPr lang="en-BE"/>
            </a:p>
          </p:txBody>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395820"/>
            <a:chOff x="0" y="0"/>
            <a:chExt cx="4816593" cy="2737994"/>
          </a:xfrm>
        </p:grpSpPr>
        <p:sp>
          <p:nvSpPr>
            <p:cNvPr id="7" name="Freeform 7"/>
            <p:cNvSpPr/>
            <p:nvPr/>
          </p:nvSpPr>
          <p:spPr>
            <a:xfrm>
              <a:off x="0" y="0"/>
              <a:ext cx="4816592" cy="2737994"/>
            </a:xfrm>
            <a:custGeom>
              <a:avLst/>
              <a:gdLst/>
              <a:ahLst/>
              <a:cxnLst/>
              <a:rect l="l" t="t" r="r" b="b"/>
              <a:pathLst>
                <a:path w="4816592" h="2737994">
                  <a:moveTo>
                    <a:pt x="0" y="0"/>
                  </a:moveTo>
                  <a:lnTo>
                    <a:pt x="4816592" y="0"/>
                  </a:lnTo>
                  <a:lnTo>
                    <a:pt x="4816592" y="2737994"/>
                  </a:lnTo>
                  <a:lnTo>
                    <a:pt x="0" y="2737994"/>
                  </a:lnTo>
                  <a:close/>
                </a:path>
              </a:pathLst>
            </a:custGeom>
            <a:solidFill>
              <a:srgbClr val="000000">
                <a:alpha val="26667"/>
              </a:srgbClr>
            </a:solidFill>
          </p:spPr>
          <p:txBody>
            <a:bodyPr/>
            <a:lstStyle/>
            <a:p>
              <a:endParaRPr lang="en-BE"/>
            </a:p>
          </p:txBody>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10" name="AutoShape 10"/>
          <p:cNvSpPr/>
          <p:nvPr/>
        </p:nvSpPr>
        <p:spPr>
          <a:xfrm flipV="1">
            <a:off x="5735841" y="2221820"/>
            <a:ext cx="6816319" cy="0"/>
          </a:xfrm>
          <a:prstGeom prst="line">
            <a:avLst/>
          </a:prstGeom>
          <a:ln w="171450" cap="flat">
            <a:solidFill>
              <a:srgbClr val="FFFFFF"/>
            </a:solidFill>
            <a:prstDash val="solid"/>
            <a:headEnd type="none" w="sm" len="sm"/>
            <a:tailEnd type="none" w="sm" len="sm"/>
          </a:ln>
        </p:spPr>
        <p:txBody>
          <a:bodyPr/>
          <a:lstStyle/>
          <a:p>
            <a:endParaRPr lang="en-BE"/>
          </a:p>
        </p:txBody>
      </p:sp>
      <p:sp>
        <p:nvSpPr>
          <p:cNvPr id="11" name="TextBox 11"/>
          <p:cNvSpPr txBox="1"/>
          <p:nvPr/>
        </p:nvSpPr>
        <p:spPr>
          <a:xfrm>
            <a:off x="1390493" y="885825"/>
            <a:ext cx="15701414" cy="1191421"/>
          </a:xfrm>
          <a:prstGeom prst="rect">
            <a:avLst/>
          </a:prstGeom>
        </p:spPr>
        <p:txBody>
          <a:bodyPr lIns="0" tIns="0" rIns="0" bIns="0" rtlCol="0" anchor="t">
            <a:spAutoFit/>
          </a:bodyPr>
          <a:lstStyle/>
          <a:p>
            <a:pPr algn="ctr">
              <a:lnSpc>
                <a:spcPts val="9659"/>
              </a:lnSpc>
            </a:pPr>
            <a:r>
              <a:rPr lang="de-DE" sz="6000" dirty="0">
                <a:solidFill>
                  <a:srgbClr val="FFFFFF"/>
                </a:solidFill>
                <a:latin typeface="Eastman Grotesque Bold"/>
              </a:rPr>
              <a:t>Greenwashing?</a:t>
            </a:r>
          </a:p>
        </p:txBody>
      </p:sp>
      <p:grpSp>
        <p:nvGrpSpPr>
          <p:cNvPr id="12" name="Group 12"/>
          <p:cNvGrpSpPr/>
          <p:nvPr/>
        </p:nvGrpSpPr>
        <p:grpSpPr>
          <a:xfrm>
            <a:off x="1879715" y="2778288"/>
            <a:ext cx="14528569" cy="5969714"/>
            <a:chOff x="0" y="0"/>
            <a:chExt cx="3826454" cy="1572270"/>
          </a:xfrm>
        </p:grpSpPr>
        <p:sp>
          <p:nvSpPr>
            <p:cNvPr id="13" name="Freeform 13"/>
            <p:cNvSpPr/>
            <p:nvPr/>
          </p:nvSpPr>
          <p:spPr>
            <a:xfrm>
              <a:off x="0" y="0"/>
              <a:ext cx="3826454" cy="1572270"/>
            </a:xfrm>
            <a:custGeom>
              <a:avLst/>
              <a:gdLst/>
              <a:ahLst/>
              <a:cxnLst/>
              <a:rect l="l" t="t" r="r" b="b"/>
              <a:pathLst>
                <a:path w="3826454" h="1572270">
                  <a:moveTo>
                    <a:pt x="0" y="0"/>
                  </a:moveTo>
                  <a:lnTo>
                    <a:pt x="3826454" y="0"/>
                  </a:lnTo>
                  <a:lnTo>
                    <a:pt x="3826454" y="1572270"/>
                  </a:lnTo>
                  <a:lnTo>
                    <a:pt x="0" y="1572270"/>
                  </a:lnTo>
                  <a:close/>
                </a:path>
              </a:pathLst>
            </a:custGeom>
            <a:solidFill>
              <a:srgbClr val="000000">
                <a:alpha val="22745"/>
              </a:srgbClr>
            </a:solidFill>
          </p:spPr>
          <p:txBody>
            <a:bodyPr/>
            <a:lstStyle/>
            <a:p>
              <a:endParaRPr lang="en-BE"/>
            </a:p>
          </p:txBody>
        </p:sp>
        <p:sp>
          <p:nvSpPr>
            <p:cNvPr id="14" name="TextBox 1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15" name="TextBox 15"/>
          <p:cNvSpPr txBox="1"/>
          <p:nvPr/>
        </p:nvSpPr>
        <p:spPr>
          <a:xfrm>
            <a:off x="2665881" y="3211406"/>
            <a:ext cx="12956238" cy="1048492"/>
          </a:xfrm>
          <a:prstGeom prst="rect">
            <a:avLst/>
          </a:prstGeom>
        </p:spPr>
        <p:txBody>
          <a:bodyPr lIns="0" tIns="0" rIns="0" bIns="0" rtlCol="0" anchor="t">
            <a:spAutoFit/>
          </a:bodyPr>
          <a:lstStyle/>
          <a:p>
            <a:pPr>
              <a:lnSpc>
                <a:spcPts val="4165"/>
              </a:lnSpc>
            </a:pPr>
            <a:r>
              <a:rPr lang="de-DE" sz="2975" dirty="0">
                <a:solidFill>
                  <a:srgbClr val="FFFFFF"/>
                </a:solidFill>
                <a:latin typeface="Eastman Grotesque"/>
              </a:rPr>
              <a:t>Beispiele aus der Praxis:</a:t>
            </a:r>
          </a:p>
          <a:p>
            <a:pPr>
              <a:lnSpc>
                <a:spcPts val="4165"/>
              </a:lnSpc>
            </a:pPr>
            <a:endParaRPr lang="de-DE" sz="2975" dirty="0">
              <a:solidFill>
                <a:srgbClr val="FFFFFF"/>
              </a:solidFill>
              <a:latin typeface="Eastman Grotesque"/>
            </a:endParaRPr>
          </a:p>
        </p:txBody>
      </p:sp>
      <p:sp>
        <p:nvSpPr>
          <p:cNvPr id="16" name="TextBox 13">
            <a:extLst>
              <a:ext uri="{FF2B5EF4-FFF2-40B4-BE49-F238E27FC236}">
                <a16:creationId xmlns:a16="http://schemas.microsoft.com/office/drawing/2014/main" id="{7707CA0B-88B7-B6D5-1B2F-9B5ACC16EF2B}"/>
              </a:ext>
            </a:extLst>
          </p:cNvPr>
          <p:cNvSpPr txBox="1"/>
          <p:nvPr/>
        </p:nvSpPr>
        <p:spPr>
          <a:xfrm>
            <a:off x="13335001" y="8988384"/>
            <a:ext cx="5391816" cy="1502527"/>
          </a:xfrm>
          <a:prstGeom prst="rect">
            <a:avLst/>
          </a:prstGeom>
        </p:spPr>
        <p:txBody>
          <a:bodyPr wrap="square" lIns="0" tIns="0" rIns="0" bIns="0" rtlCol="0" anchor="t">
            <a:spAutoFit/>
          </a:bodyPr>
          <a:lstStyle/>
          <a:p>
            <a:pPr algn="ctr">
              <a:lnSpc>
                <a:spcPts val="4759"/>
              </a:lnSpc>
            </a:pPr>
            <a:endParaRPr dirty="0">
              <a:solidFill>
                <a:srgbClr val="FF0000"/>
              </a:solidFill>
            </a:endParaRPr>
          </a:p>
          <a:p>
            <a:pPr algn="ctr">
              <a:lnSpc>
                <a:spcPts val="2800"/>
              </a:lnSpc>
            </a:pPr>
            <a:r>
              <a:rPr lang="en-US" sz="2000" dirty="0">
                <a:solidFill>
                  <a:schemeClr val="bg1"/>
                </a:solidFill>
                <a:latin typeface="Canva Sans"/>
              </a:rPr>
              <a:t>©</a:t>
            </a:r>
            <a:r>
              <a:rPr lang="de-DE" sz="2000" dirty="0">
                <a:solidFill>
                  <a:schemeClr val="bg1"/>
                </a:solidFill>
                <a:latin typeface="Eastman Grotesque"/>
              </a:rPr>
              <a:t> </a:t>
            </a:r>
            <a:r>
              <a:rPr lang="de-DE" sz="2000" dirty="0" err="1">
                <a:solidFill>
                  <a:schemeClr val="bg1"/>
                </a:solidFill>
                <a:latin typeface="Eastman Grotesque"/>
              </a:rPr>
              <a:t>Invest</a:t>
            </a:r>
            <a:r>
              <a:rPr lang="de-DE" sz="2000" dirty="0">
                <a:solidFill>
                  <a:schemeClr val="bg1"/>
                </a:solidFill>
                <a:latin typeface="Eastman Grotesque"/>
              </a:rPr>
              <a:t> </a:t>
            </a:r>
            <a:r>
              <a:rPr lang="de-DE" sz="2000" dirty="0" err="1">
                <a:solidFill>
                  <a:schemeClr val="bg1"/>
                </a:solidFill>
                <a:latin typeface="Eastman Grotesque"/>
              </a:rPr>
              <a:t>for</a:t>
            </a:r>
            <a:r>
              <a:rPr lang="de-DE" sz="2000" dirty="0">
                <a:solidFill>
                  <a:schemeClr val="bg1"/>
                </a:solidFill>
                <a:latin typeface="Eastman Grotesque"/>
              </a:rPr>
              <a:t> Better Climate EU </a:t>
            </a:r>
            <a:r>
              <a:rPr lang="en-US" sz="2000" dirty="0">
                <a:solidFill>
                  <a:schemeClr val="bg1"/>
                </a:solidFill>
                <a:latin typeface="Canva Sans"/>
              </a:rPr>
              <a:t>2023</a:t>
            </a:r>
          </a:p>
          <a:p>
            <a:pPr algn="ctr">
              <a:lnSpc>
                <a:spcPts val="4759"/>
              </a:lnSpc>
            </a:pPr>
            <a:endParaRPr lang="en-US" sz="2000" dirty="0">
              <a:solidFill>
                <a:srgbClr val="FF0000"/>
              </a:solidFill>
              <a:latin typeface="Canva Sans"/>
            </a:endParaRPr>
          </a:p>
        </p:txBody>
      </p:sp>
      <p:pic>
        <p:nvPicPr>
          <p:cNvPr id="1028" name="Picture 4" descr="DWS bildet Rückstellungen wegen Greenwashing-Skandal - Goldenstein  Rechtsanwälte">
            <a:extLst>
              <a:ext uri="{FF2B5EF4-FFF2-40B4-BE49-F238E27FC236}">
                <a16:creationId xmlns:a16="http://schemas.microsoft.com/office/drawing/2014/main" id="{E0C71A91-6B32-92DC-A421-4E836BFD001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8000" b="25911"/>
          <a:stretch/>
        </p:blipFill>
        <p:spPr bwMode="auto">
          <a:xfrm>
            <a:off x="786169" y="4140444"/>
            <a:ext cx="8928000" cy="3780636"/>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Dekabank unterliegt im Millionen-Streit um Kapitalertragsteuer - Cash. |  Aktuelle Finanznachrichten online">
            <a:extLst>
              <a:ext uri="{FF2B5EF4-FFF2-40B4-BE49-F238E27FC236}">
                <a16:creationId xmlns:a16="http://schemas.microsoft.com/office/drawing/2014/main" id="{2ECEBB3D-432B-ACD1-B933-BB5DD07F50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37023" y="4025773"/>
            <a:ext cx="6264000" cy="4159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30911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786" b="7786"/>
          <a:stretch>
            <a:fillRect/>
          </a:stretch>
        </p:blipFill>
        <p:spPr>
          <a:xfrm>
            <a:off x="0" y="0"/>
            <a:ext cx="18288000" cy="10287000"/>
          </a:xfrm>
          <a:prstGeom prst="rect">
            <a:avLst/>
          </a:prstGeom>
        </p:spPr>
      </p:pic>
      <p:grpSp>
        <p:nvGrpSpPr>
          <p:cNvPr id="3" name="Group 3"/>
          <p:cNvGrpSpPr/>
          <p:nvPr/>
        </p:nvGrpSpPr>
        <p:grpSpPr>
          <a:xfrm>
            <a:off x="0" y="9436511"/>
            <a:ext cx="18288000" cy="850489"/>
            <a:chOff x="0" y="0"/>
            <a:chExt cx="4816593" cy="223997"/>
          </a:xfrm>
        </p:grpSpPr>
        <p:sp>
          <p:nvSpPr>
            <p:cNvPr id="4" name="Freeform 4"/>
            <p:cNvSpPr/>
            <p:nvPr/>
          </p:nvSpPr>
          <p:spPr>
            <a:xfrm>
              <a:off x="0" y="0"/>
              <a:ext cx="4816592" cy="223997"/>
            </a:xfrm>
            <a:custGeom>
              <a:avLst/>
              <a:gdLst/>
              <a:ahLst/>
              <a:cxnLst/>
              <a:rect l="l" t="t" r="r" b="b"/>
              <a:pathLst>
                <a:path w="4816592" h="223997">
                  <a:moveTo>
                    <a:pt x="0" y="0"/>
                  </a:moveTo>
                  <a:lnTo>
                    <a:pt x="4816592" y="0"/>
                  </a:lnTo>
                  <a:lnTo>
                    <a:pt x="4816592" y="223997"/>
                  </a:lnTo>
                  <a:lnTo>
                    <a:pt x="0" y="223997"/>
                  </a:lnTo>
                  <a:close/>
                </a:path>
              </a:pathLst>
            </a:custGeom>
            <a:solidFill>
              <a:srgbClr val="000000">
                <a:alpha val="22745"/>
              </a:srgbClr>
            </a:solidFill>
          </p:spPr>
          <p:txBody>
            <a:bodyPr/>
            <a:lstStyle/>
            <a:p>
              <a:endParaRPr lang="en-BE"/>
            </a:p>
          </p:txBody>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395820"/>
            <a:chOff x="0" y="0"/>
            <a:chExt cx="4816593" cy="2737994"/>
          </a:xfrm>
        </p:grpSpPr>
        <p:sp>
          <p:nvSpPr>
            <p:cNvPr id="7" name="Freeform 7"/>
            <p:cNvSpPr/>
            <p:nvPr/>
          </p:nvSpPr>
          <p:spPr>
            <a:xfrm>
              <a:off x="0" y="0"/>
              <a:ext cx="4816592" cy="2737994"/>
            </a:xfrm>
            <a:custGeom>
              <a:avLst/>
              <a:gdLst/>
              <a:ahLst/>
              <a:cxnLst/>
              <a:rect l="l" t="t" r="r" b="b"/>
              <a:pathLst>
                <a:path w="4816592" h="2737994">
                  <a:moveTo>
                    <a:pt x="0" y="0"/>
                  </a:moveTo>
                  <a:lnTo>
                    <a:pt x="4816592" y="0"/>
                  </a:lnTo>
                  <a:lnTo>
                    <a:pt x="4816592" y="2737994"/>
                  </a:lnTo>
                  <a:lnTo>
                    <a:pt x="0" y="2737994"/>
                  </a:lnTo>
                  <a:close/>
                </a:path>
              </a:pathLst>
            </a:custGeom>
            <a:solidFill>
              <a:srgbClr val="000000">
                <a:alpha val="26667"/>
              </a:srgbClr>
            </a:solidFill>
          </p:spPr>
          <p:txBody>
            <a:bodyPr/>
            <a:lstStyle/>
            <a:p>
              <a:endParaRPr lang="en-BE"/>
            </a:p>
          </p:txBody>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10" name="AutoShape 10"/>
          <p:cNvSpPr/>
          <p:nvPr/>
        </p:nvSpPr>
        <p:spPr>
          <a:xfrm flipV="1">
            <a:off x="5735841" y="2221820"/>
            <a:ext cx="6816319" cy="0"/>
          </a:xfrm>
          <a:prstGeom prst="line">
            <a:avLst/>
          </a:prstGeom>
          <a:ln w="171450" cap="flat">
            <a:solidFill>
              <a:srgbClr val="FFFFFF"/>
            </a:solidFill>
            <a:prstDash val="solid"/>
            <a:headEnd type="none" w="sm" len="sm"/>
            <a:tailEnd type="none" w="sm" len="sm"/>
          </a:ln>
        </p:spPr>
        <p:txBody>
          <a:bodyPr/>
          <a:lstStyle/>
          <a:p>
            <a:endParaRPr lang="en-BE"/>
          </a:p>
        </p:txBody>
      </p:sp>
      <p:sp>
        <p:nvSpPr>
          <p:cNvPr id="11" name="TextBox 11"/>
          <p:cNvSpPr txBox="1"/>
          <p:nvPr/>
        </p:nvSpPr>
        <p:spPr>
          <a:xfrm>
            <a:off x="1242000" y="885825"/>
            <a:ext cx="15804000" cy="1191600"/>
          </a:xfrm>
          <a:prstGeom prst="rect">
            <a:avLst/>
          </a:prstGeom>
        </p:spPr>
        <p:txBody>
          <a:bodyPr lIns="0" tIns="0" rIns="0" bIns="0" rtlCol="0" anchor="t">
            <a:spAutoFit/>
          </a:bodyPr>
          <a:lstStyle/>
          <a:p>
            <a:pPr algn="ctr">
              <a:lnSpc>
                <a:spcPts val="9659"/>
              </a:lnSpc>
            </a:pPr>
            <a:r>
              <a:rPr lang="de-DE" sz="6000" dirty="0">
                <a:solidFill>
                  <a:srgbClr val="FFFFFF"/>
                </a:solidFill>
                <a:latin typeface="Eastman Grotesque Bold"/>
              </a:rPr>
              <a:t>Wie kann ich Greenwashing erkennen?</a:t>
            </a:r>
            <a:endParaRPr lang="en-US" sz="6000" dirty="0">
              <a:solidFill>
                <a:srgbClr val="FFFFFF"/>
              </a:solidFill>
              <a:latin typeface="Eastman Grotesque Bold"/>
            </a:endParaRPr>
          </a:p>
        </p:txBody>
      </p:sp>
      <p:grpSp>
        <p:nvGrpSpPr>
          <p:cNvPr id="12" name="Group 12"/>
          <p:cNvGrpSpPr/>
          <p:nvPr/>
        </p:nvGrpSpPr>
        <p:grpSpPr>
          <a:xfrm>
            <a:off x="1879715" y="2778288"/>
            <a:ext cx="14528569" cy="5969714"/>
            <a:chOff x="0" y="0"/>
            <a:chExt cx="3826454" cy="1572270"/>
          </a:xfrm>
        </p:grpSpPr>
        <p:sp>
          <p:nvSpPr>
            <p:cNvPr id="13" name="Freeform 13"/>
            <p:cNvSpPr/>
            <p:nvPr/>
          </p:nvSpPr>
          <p:spPr>
            <a:xfrm>
              <a:off x="0" y="0"/>
              <a:ext cx="3826454" cy="1572270"/>
            </a:xfrm>
            <a:custGeom>
              <a:avLst/>
              <a:gdLst/>
              <a:ahLst/>
              <a:cxnLst/>
              <a:rect l="l" t="t" r="r" b="b"/>
              <a:pathLst>
                <a:path w="3826454" h="1572270">
                  <a:moveTo>
                    <a:pt x="0" y="0"/>
                  </a:moveTo>
                  <a:lnTo>
                    <a:pt x="3826454" y="0"/>
                  </a:lnTo>
                  <a:lnTo>
                    <a:pt x="3826454" y="1572270"/>
                  </a:lnTo>
                  <a:lnTo>
                    <a:pt x="0" y="1572270"/>
                  </a:lnTo>
                  <a:close/>
                </a:path>
              </a:pathLst>
            </a:custGeom>
            <a:solidFill>
              <a:srgbClr val="000000">
                <a:alpha val="22745"/>
              </a:srgbClr>
            </a:solidFill>
          </p:spPr>
          <p:txBody>
            <a:bodyPr/>
            <a:lstStyle/>
            <a:p>
              <a:endParaRPr lang="en-BE"/>
            </a:p>
          </p:txBody>
        </p:sp>
        <p:sp>
          <p:nvSpPr>
            <p:cNvPr id="14" name="TextBox 1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pic>
        <p:nvPicPr>
          <p:cNvPr id="28" name="Grafik 27" descr="klingelnder Wecker mit einfarbiger Füllung">
            <a:extLst>
              <a:ext uri="{FF2B5EF4-FFF2-40B4-BE49-F238E27FC236}">
                <a16:creationId xmlns:a16="http://schemas.microsoft.com/office/drawing/2014/main" id="{1A0D4F86-DF3B-3147-EADA-3212F8E2534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16792" y="4078982"/>
            <a:ext cx="2907845" cy="2907845"/>
          </a:xfrm>
          <a:prstGeom prst="rect">
            <a:avLst/>
          </a:prstGeom>
        </p:spPr>
      </p:pic>
      <p:sp>
        <p:nvSpPr>
          <p:cNvPr id="29" name="Textfeld 28">
            <a:extLst>
              <a:ext uri="{FF2B5EF4-FFF2-40B4-BE49-F238E27FC236}">
                <a16:creationId xmlns:a16="http://schemas.microsoft.com/office/drawing/2014/main" id="{DC2828ED-72B0-F34A-38E4-DE08257F25DE}"/>
              </a:ext>
            </a:extLst>
          </p:cNvPr>
          <p:cNvSpPr txBox="1"/>
          <p:nvPr/>
        </p:nvSpPr>
        <p:spPr>
          <a:xfrm>
            <a:off x="3907041" y="3232899"/>
            <a:ext cx="10789659" cy="5632311"/>
          </a:xfrm>
          <a:prstGeom prst="rect">
            <a:avLst/>
          </a:prstGeom>
          <a:noFill/>
        </p:spPr>
        <p:txBody>
          <a:bodyPr wrap="square" rtlCol="0">
            <a:spAutoFit/>
          </a:bodyPr>
          <a:lstStyle/>
          <a:p>
            <a:r>
              <a:rPr lang="de-DE" sz="2400" dirty="0">
                <a:solidFill>
                  <a:schemeClr val="bg1"/>
                </a:solidFill>
                <a:latin typeface="Eastman Grotesque" panose="020B0604020202020204" charset="0"/>
              </a:rPr>
              <a:t>Werden nicht geschützte Begriffe wie „nachhaltig“, „ESG“, „grün“, „ethisch“ etc. verwendet? Was sollen diese aussagen?</a:t>
            </a:r>
          </a:p>
          <a:p>
            <a:endParaRPr lang="de-DE" sz="2400" dirty="0">
              <a:solidFill>
                <a:schemeClr val="bg1"/>
              </a:solidFill>
              <a:latin typeface="Eastman Grotesque" panose="020B0604020202020204" charset="0"/>
            </a:endParaRPr>
          </a:p>
          <a:p>
            <a:r>
              <a:rPr lang="de-DE" sz="2400" dirty="0">
                <a:solidFill>
                  <a:schemeClr val="bg1"/>
                </a:solidFill>
                <a:latin typeface="Eastman Grotesque" panose="020B0604020202020204" charset="0"/>
              </a:rPr>
              <a:t>Wenn Siegel verwendet werden: Wer steckt hinter dem Siegel? </a:t>
            </a:r>
          </a:p>
          <a:p>
            <a:endParaRPr lang="de-DE" sz="2400" dirty="0">
              <a:solidFill>
                <a:schemeClr val="bg1"/>
              </a:solidFill>
              <a:latin typeface="Eastman Grotesque" panose="020B0604020202020204" charset="0"/>
            </a:endParaRPr>
          </a:p>
          <a:p>
            <a:r>
              <a:rPr lang="de-DE" sz="2400" dirty="0">
                <a:solidFill>
                  <a:schemeClr val="bg1"/>
                </a:solidFill>
                <a:latin typeface="Eastman Grotesque" panose="020B0604020202020204" charset="0"/>
              </a:rPr>
              <a:t>Bilder statt Worte? Auf konkrete Aussagen achten.</a:t>
            </a:r>
          </a:p>
          <a:p>
            <a:endParaRPr lang="de-DE" sz="2400" dirty="0">
              <a:solidFill>
                <a:schemeClr val="bg1"/>
              </a:solidFill>
              <a:latin typeface="Eastman Grotesque" panose="020B0604020202020204" charset="0"/>
            </a:endParaRPr>
          </a:p>
          <a:p>
            <a:r>
              <a:rPr lang="de-DE" sz="2400" dirty="0">
                <a:solidFill>
                  <a:schemeClr val="bg1"/>
                </a:solidFill>
                <a:latin typeface="Eastman Grotesque" panose="020B0604020202020204" charset="0"/>
              </a:rPr>
              <a:t>Wenn Daten vorgelegt werden: Auf welcher Basis wurden diese erhoben? Welcher Anteil des Portfolios (bei Fonds/ETFs) fließt in die Datenbasis ein?</a:t>
            </a:r>
          </a:p>
          <a:p>
            <a:endParaRPr lang="de-DE" sz="2400" dirty="0">
              <a:solidFill>
                <a:schemeClr val="bg1"/>
              </a:solidFill>
              <a:latin typeface="Eastman Grotesque" panose="020B0604020202020204" charset="0"/>
            </a:endParaRPr>
          </a:p>
          <a:p>
            <a:r>
              <a:rPr lang="de-DE" sz="2400" dirty="0">
                <a:solidFill>
                  <a:schemeClr val="bg1"/>
                </a:solidFill>
                <a:latin typeface="Eastman Grotesque" panose="020B0604020202020204" charset="0"/>
              </a:rPr>
              <a:t>Bei Aktien: Was ist das Kerngeschäft des Unternehmens? Wird durch kleine „grüne“ Aktivität vom eigentlich „schmutzigen“ Geschäft abgelenkt?</a:t>
            </a:r>
            <a:br>
              <a:rPr lang="de-DE" sz="2400" dirty="0">
                <a:solidFill>
                  <a:schemeClr val="bg1"/>
                </a:solidFill>
                <a:latin typeface="Eastman Grotesque" panose="020B0604020202020204" charset="0"/>
              </a:rPr>
            </a:br>
            <a:r>
              <a:rPr lang="de-DE" sz="2400" dirty="0">
                <a:solidFill>
                  <a:schemeClr val="bg1"/>
                </a:solidFill>
                <a:latin typeface="Eastman Grotesque" panose="020B0604020202020204" charset="0"/>
              </a:rPr>
              <a:t>Bei Fonds: Wie hoch ist der Anteil der Unternehmen, die mit meinem Profil tatsächlich übereinstimmen?</a:t>
            </a:r>
          </a:p>
          <a:p>
            <a:endParaRPr lang="de-DE" sz="2400" dirty="0">
              <a:solidFill>
                <a:schemeClr val="bg1"/>
              </a:solidFill>
              <a:latin typeface="Eastman Grotesque" panose="020B0604020202020204" charset="0"/>
            </a:endParaRPr>
          </a:p>
        </p:txBody>
      </p:sp>
      <p:sp>
        <p:nvSpPr>
          <p:cNvPr id="15" name="TextBox 13">
            <a:extLst>
              <a:ext uri="{FF2B5EF4-FFF2-40B4-BE49-F238E27FC236}">
                <a16:creationId xmlns:a16="http://schemas.microsoft.com/office/drawing/2014/main" id="{406F8E93-4B41-ECC3-3F6B-A02627A0724D}"/>
              </a:ext>
            </a:extLst>
          </p:cNvPr>
          <p:cNvSpPr txBox="1"/>
          <p:nvPr/>
        </p:nvSpPr>
        <p:spPr>
          <a:xfrm>
            <a:off x="13335001" y="8988384"/>
            <a:ext cx="5391816" cy="1502527"/>
          </a:xfrm>
          <a:prstGeom prst="rect">
            <a:avLst/>
          </a:prstGeom>
        </p:spPr>
        <p:txBody>
          <a:bodyPr wrap="square" lIns="0" tIns="0" rIns="0" bIns="0" rtlCol="0" anchor="t">
            <a:spAutoFit/>
          </a:bodyPr>
          <a:lstStyle/>
          <a:p>
            <a:pPr algn="ctr">
              <a:lnSpc>
                <a:spcPts val="4759"/>
              </a:lnSpc>
            </a:pPr>
            <a:endParaRPr dirty="0">
              <a:solidFill>
                <a:srgbClr val="FF0000"/>
              </a:solidFill>
            </a:endParaRPr>
          </a:p>
          <a:p>
            <a:pPr algn="ctr">
              <a:lnSpc>
                <a:spcPts val="2800"/>
              </a:lnSpc>
            </a:pPr>
            <a:r>
              <a:rPr lang="en-US" sz="2000" dirty="0">
                <a:solidFill>
                  <a:schemeClr val="bg1"/>
                </a:solidFill>
                <a:latin typeface="Canva Sans"/>
              </a:rPr>
              <a:t>©</a:t>
            </a:r>
            <a:r>
              <a:rPr lang="de-DE" sz="2000" dirty="0">
                <a:solidFill>
                  <a:schemeClr val="bg1"/>
                </a:solidFill>
                <a:latin typeface="Eastman Grotesque"/>
              </a:rPr>
              <a:t> </a:t>
            </a:r>
            <a:r>
              <a:rPr lang="de-DE" sz="2000" dirty="0" err="1">
                <a:solidFill>
                  <a:schemeClr val="bg1"/>
                </a:solidFill>
                <a:latin typeface="Eastman Grotesque"/>
              </a:rPr>
              <a:t>Invest</a:t>
            </a:r>
            <a:r>
              <a:rPr lang="de-DE" sz="2000" dirty="0">
                <a:solidFill>
                  <a:schemeClr val="bg1"/>
                </a:solidFill>
                <a:latin typeface="Eastman Grotesque"/>
              </a:rPr>
              <a:t> </a:t>
            </a:r>
            <a:r>
              <a:rPr lang="de-DE" sz="2000" dirty="0" err="1">
                <a:solidFill>
                  <a:schemeClr val="bg1"/>
                </a:solidFill>
                <a:latin typeface="Eastman Grotesque"/>
              </a:rPr>
              <a:t>for</a:t>
            </a:r>
            <a:r>
              <a:rPr lang="de-DE" sz="2000" dirty="0">
                <a:solidFill>
                  <a:schemeClr val="bg1"/>
                </a:solidFill>
                <a:latin typeface="Eastman Grotesque"/>
              </a:rPr>
              <a:t> Better Climate EU </a:t>
            </a:r>
            <a:r>
              <a:rPr lang="en-US" sz="2000" dirty="0">
                <a:solidFill>
                  <a:schemeClr val="bg1"/>
                </a:solidFill>
                <a:latin typeface="Canva Sans"/>
              </a:rPr>
              <a:t>2023</a:t>
            </a:r>
          </a:p>
          <a:p>
            <a:pPr algn="ctr">
              <a:lnSpc>
                <a:spcPts val="4759"/>
              </a:lnSpc>
            </a:pPr>
            <a:endParaRPr lang="en-US" sz="2000" dirty="0">
              <a:solidFill>
                <a:srgbClr val="FF0000"/>
              </a:solidFill>
              <a:latin typeface="Canva Sans"/>
            </a:endParaRPr>
          </a:p>
        </p:txBody>
      </p:sp>
    </p:spTree>
    <p:extLst>
      <p:ext uri="{BB962C8B-B14F-4D97-AF65-F5344CB8AC3E}">
        <p14:creationId xmlns:p14="http://schemas.microsoft.com/office/powerpoint/2010/main" val="8607175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4"/>
          <a:srcRect t="7786" b="7786"/>
          <a:stretch>
            <a:fillRect/>
          </a:stretch>
        </p:blipFill>
        <p:spPr>
          <a:xfrm>
            <a:off x="0" y="0"/>
            <a:ext cx="18288000" cy="10287000"/>
          </a:xfrm>
          <a:prstGeom prst="rect">
            <a:avLst/>
          </a:prstGeom>
        </p:spPr>
      </p:pic>
      <p:grpSp>
        <p:nvGrpSpPr>
          <p:cNvPr id="3" name="Group 3"/>
          <p:cNvGrpSpPr/>
          <p:nvPr/>
        </p:nvGrpSpPr>
        <p:grpSpPr>
          <a:xfrm>
            <a:off x="0" y="9436511"/>
            <a:ext cx="18288000" cy="850489"/>
            <a:chOff x="0" y="0"/>
            <a:chExt cx="4816593" cy="223997"/>
          </a:xfrm>
        </p:grpSpPr>
        <p:sp>
          <p:nvSpPr>
            <p:cNvPr id="4" name="Freeform 4"/>
            <p:cNvSpPr/>
            <p:nvPr/>
          </p:nvSpPr>
          <p:spPr>
            <a:xfrm>
              <a:off x="0" y="0"/>
              <a:ext cx="4816592" cy="223997"/>
            </a:xfrm>
            <a:custGeom>
              <a:avLst/>
              <a:gdLst/>
              <a:ahLst/>
              <a:cxnLst/>
              <a:rect l="l" t="t" r="r" b="b"/>
              <a:pathLst>
                <a:path w="4816592" h="223997">
                  <a:moveTo>
                    <a:pt x="0" y="0"/>
                  </a:moveTo>
                  <a:lnTo>
                    <a:pt x="4816592" y="0"/>
                  </a:lnTo>
                  <a:lnTo>
                    <a:pt x="4816592" y="223997"/>
                  </a:lnTo>
                  <a:lnTo>
                    <a:pt x="0" y="223997"/>
                  </a:lnTo>
                  <a:close/>
                </a:path>
              </a:pathLst>
            </a:custGeom>
            <a:solidFill>
              <a:srgbClr val="000000">
                <a:alpha val="22745"/>
              </a:srgbClr>
            </a:solidFill>
          </p:spPr>
          <p:txBody>
            <a:bodyPr/>
            <a:lstStyle/>
            <a:p>
              <a:endParaRPr lang="en-BE"/>
            </a:p>
          </p:txBody>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395820"/>
            <a:chOff x="0" y="0"/>
            <a:chExt cx="4816593" cy="2737994"/>
          </a:xfrm>
        </p:grpSpPr>
        <p:sp>
          <p:nvSpPr>
            <p:cNvPr id="7" name="Freeform 7"/>
            <p:cNvSpPr/>
            <p:nvPr/>
          </p:nvSpPr>
          <p:spPr>
            <a:xfrm>
              <a:off x="0" y="0"/>
              <a:ext cx="4816592" cy="2737994"/>
            </a:xfrm>
            <a:custGeom>
              <a:avLst/>
              <a:gdLst/>
              <a:ahLst/>
              <a:cxnLst/>
              <a:rect l="l" t="t" r="r" b="b"/>
              <a:pathLst>
                <a:path w="4816592" h="2737994">
                  <a:moveTo>
                    <a:pt x="0" y="0"/>
                  </a:moveTo>
                  <a:lnTo>
                    <a:pt x="4816592" y="0"/>
                  </a:lnTo>
                  <a:lnTo>
                    <a:pt x="4816592" y="2737994"/>
                  </a:lnTo>
                  <a:lnTo>
                    <a:pt x="0" y="2737994"/>
                  </a:lnTo>
                  <a:close/>
                </a:path>
              </a:pathLst>
            </a:custGeom>
            <a:solidFill>
              <a:srgbClr val="000000">
                <a:alpha val="26667"/>
              </a:srgbClr>
            </a:solidFill>
          </p:spPr>
          <p:txBody>
            <a:bodyPr/>
            <a:lstStyle/>
            <a:p>
              <a:endParaRPr lang="en-BE"/>
            </a:p>
          </p:txBody>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10" name="AutoShape 10"/>
          <p:cNvSpPr/>
          <p:nvPr/>
        </p:nvSpPr>
        <p:spPr>
          <a:xfrm flipV="1">
            <a:off x="5735841" y="2221820"/>
            <a:ext cx="6816319" cy="0"/>
          </a:xfrm>
          <a:prstGeom prst="line">
            <a:avLst/>
          </a:prstGeom>
          <a:ln w="171450" cap="flat">
            <a:solidFill>
              <a:srgbClr val="FFFFFF"/>
            </a:solidFill>
            <a:prstDash val="solid"/>
            <a:headEnd type="none" w="sm" len="sm"/>
            <a:tailEnd type="none" w="sm" len="sm"/>
          </a:ln>
        </p:spPr>
        <p:txBody>
          <a:bodyPr/>
          <a:lstStyle/>
          <a:p>
            <a:endParaRPr lang="en-BE"/>
          </a:p>
        </p:txBody>
      </p:sp>
      <p:sp>
        <p:nvSpPr>
          <p:cNvPr id="11" name="TextBox 11"/>
          <p:cNvSpPr txBox="1"/>
          <p:nvPr/>
        </p:nvSpPr>
        <p:spPr>
          <a:xfrm>
            <a:off x="1242000" y="885825"/>
            <a:ext cx="15804000" cy="1146661"/>
          </a:xfrm>
          <a:prstGeom prst="rect">
            <a:avLst/>
          </a:prstGeom>
        </p:spPr>
        <p:txBody>
          <a:bodyPr lIns="0" tIns="0" rIns="0" bIns="0" rtlCol="0" anchor="t">
            <a:spAutoFit/>
          </a:bodyPr>
          <a:lstStyle/>
          <a:p>
            <a:pPr algn="ctr">
              <a:lnSpc>
                <a:spcPts val="9659"/>
              </a:lnSpc>
            </a:pPr>
            <a:r>
              <a:rPr lang="de-DE" sz="6000" dirty="0">
                <a:solidFill>
                  <a:srgbClr val="FFFFFF"/>
                </a:solidFill>
                <a:latin typeface="Eastman Grotesque Bold"/>
              </a:rPr>
              <a:t>Wie kann ich Greenwashing vermeiden?</a:t>
            </a:r>
            <a:endParaRPr lang="en-US" sz="6000" dirty="0">
              <a:solidFill>
                <a:srgbClr val="FFFFFF"/>
              </a:solidFill>
              <a:latin typeface="Eastman Grotesque Bold"/>
            </a:endParaRPr>
          </a:p>
        </p:txBody>
      </p:sp>
      <p:grpSp>
        <p:nvGrpSpPr>
          <p:cNvPr id="12" name="Group 12"/>
          <p:cNvGrpSpPr/>
          <p:nvPr/>
        </p:nvGrpSpPr>
        <p:grpSpPr>
          <a:xfrm>
            <a:off x="1879715" y="2778288"/>
            <a:ext cx="14528569" cy="5969714"/>
            <a:chOff x="0" y="0"/>
            <a:chExt cx="3826454" cy="1572270"/>
          </a:xfrm>
        </p:grpSpPr>
        <p:sp>
          <p:nvSpPr>
            <p:cNvPr id="13" name="Freeform 13"/>
            <p:cNvSpPr/>
            <p:nvPr/>
          </p:nvSpPr>
          <p:spPr>
            <a:xfrm>
              <a:off x="0" y="0"/>
              <a:ext cx="3826454" cy="1572270"/>
            </a:xfrm>
            <a:custGeom>
              <a:avLst/>
              <a:gdLst/>
              <a:ahLst/>
              <a:cxnLst/>
              <a:rect l="l" t="t" r="r" b="b"/>
              <a:pathLst>
                <a:path w="3826454" h="1572270">
                  <a:moveTo>
                    <a:pt x="0" y="0"/>
                  </a:moveTo>
                  <a:lnTo>
                    <a:pt x="3826454" y="0"/>
                  </a:lnTo>
                  <a:lnTo>
                    <a:pt x="3826454" y="1572270"/>
                  </a:lnTo>
                  <a:lnTo>
                    <a:pt x="0" y="1572270"/>
                  </a:lnTo>
                  <a:close/>
                </a:path>
              </a:pathLst>
            </a:custGeom>
            <a:solidFill>
              <a:srgbClr val="000000">
                <a:alpha val="22745"/>
              </a:srgbClr>
            </a:solidFill>
          </p:spPr>
          <p:txBody>
            <a:bodyPr/>
            <a:lstStyle/>
            <a:p>
              <a:endParaRPr lang="en-BE"/>
            </a:p>
          </p:txBody>
        </p:sp>
        <p:sp>
          <p:nvSpPr>
            <p:cNvPr id="14" name="TextBox 1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pic>
        <p:nvPicPr>
          <p:cNvPr id="18" name="Onlinemedien 17" title="Engagieren Sie sich gegen Greenwashing - [auf Deutsch]">
            <a:hlinkClick r:id="" action="ppaction://media"/>
            <a:extLst>
              <a:ext uri="{FF2B5EF4-FFF2-40B4-BE49-F238E27FC236}">
                <a16:creationId xmlns:a16="http://schemas.microsoft.com/office/drawing/2014/main" id="{B64B22EF-E984-EF3F-F8B6-81F686E2D153}"/>
              </a:ext>
            </a:extLst>
          </p:cNvPr>
          <p:cNvPicPr>
            <a:picLocks noRot="1" noChangeAspect="1"/>
          </p:cNvPicPr>
          <p:nvPr>
            <a:videoFile r:link="rId1"/>
          </p:nvPr>
        </p:nvPicPr>
        <p:blipFill>
          <a:blip r:embed="rId5"/>
          <a:stretch>
            <a:fillRect/>
          </a:stretch>
        </p:blipFill>
        <p:spPr>
          <a:xfrm>
            <a:off x="4381616" y="3100387"/>
            <a:ext cx="9532975" cy="5386131"/>
          </a:xfrm>
          <a:prstGeom prst="rect">
            <a:avLst/>
          </a:prstGeom>
        </p:spPr>
      </p:pic>
      <p:sp>
        <p:nvSpPr>
          <p:cNvPr id="19" name="TextBox 13">
            <a:extLst>
              <a:ext uri="{FF2B5EF4-FFF2-40B4-BE49-F238E27FC236}">
                <a16:creationId xmlns:a16="http://schemas.microsoft.com/office/drawing/2014/main" id="{689EE30A-7442-2E39-2C60-E84685F95351}"/>
              </a:ext>
            </a:extLst>
          </p:cNvPr>
          <p:cNvSpPr txBox="1"/>
          <p:nvPr/>
        </p:nvSpPr>
        <p:spPr>
          <a:xfrm>
            <a:off x="13335001" y="8988384"/>
            <a:ext cx="5391816" cy="1502527"/>
          </a:xfrm>
          <a:prstGeom prst="rect">
            <a:avLst/>
          </a:prstGeom>
        </p:spPr>
        <p:txBody>
          <a:bodyPr wrap="square" lIns="0" tIns="0" rIns="0" bIns="0" rtlCol="0" anchor="t">
            <a:spAutoFit/>
          </a:bodyPr>
          <a:lstStyle/>
          <a:p>
            <a:pPr algn="ctr">
              <a:lnSpc>
                <a:spcPts val="4759"/>
              </a:lnSpc>
            </a:pPr>
            <a:endParaRPr dirty="0">
              <a:solidFill>
                <a:srgbClr val="FF0000"/>
              </a:solidFill>
            </a:endParaRPr>
          </a:p>
          <a:p>
            <a:pPr algn="ctr">
              <a:lnSpc>
                <a:spcPts val="2800"/>
              </a:lnSpc>
            </a:pPr>
            <a:r>
              <a:rPr lang="en-US" sz="2000" dirty="0">
                <a:solidFill>
                  <a:schemeClr val="bg1"/>
                </a:solidFill>
                <a:latin typeface="Canva Sans"/>
              </a:rPr>
              <a:t>©</a:t>
            </a:r>
            <a:r>
              <a:rPr lang="de-DE" sz="2000" dirty="0">
                <a:solidFill>
                  <a:schemeClr val="bg1"/>
                </a:solidFill>
                <a:latin typeface="Eastman Grotesque"/>
              </a:rPr>
              <a:t> </a:t>
            </a:r>
            <a:r>
              <a:rPr lang="de-DE" sz="2000" dirty="0" err="1">
                <a:solidFill>
                  <a:schemeClr val="bg1"/>
                </a:solidFill>
                <a:latin typeface="Eastman Grotesque"/>
              </a:rPr>
              <a:t>Invest</a:t>
            </a:r>
            <a:r>
              <a:rPr lang="de-DE" sz="2000" dirty="0">
                <a:solidFill>
                  <a:schemeClr val="bg1"/>
                </a:solidFill>
                <a:latin typeface="Eastman Grotesque"/>
              </a:rPr>
              <a:t> </a:t>
            </a:r>
            <a:r>
              <a:rPr lang="de-DE" sz="2000" dirty="0" err="1">
                <a:solidFill>
                  <a:schemeClr val="bg1"/>
                </a:solidFill>
                <a:latin typeface="Eastman Grotesque"/>
              </a:rPr>
              <a:t>for</a:t>
            </a:r>
            <a:r>
              <a:rPr lang="de-DE" sz="2000" dirty="0">
                <a:solidFill>
                  <a:schemeClr val="bg1"/>
                </a:solidFill>
                <a:latin typeface="Eastman Grotesque"/>
              </a:rPr>
              <a:t> Better Climate EU </a:t>
            </a:r>
            <a:r>
              <a:rPr lang="en-US" sz="2000" dirty="0">
                <a:solidFill>
                  <a:schemeClr val="bg1"/>
                </a:solidFill>
                <a:latin typeface="Canva Sans"/>
              </a:rPr>
              <a:t>2023</a:t>
            </a:r>
          </a:p>
          <a:p>
            <a:pPr algn="ctr">
              <a:lnSpc>
                <a:spcPts val="4759"/>
              </a:lnSpc>
            </a:pPr>
            <a:endParaRPr lang="en-US" sz="2000" dirty="0">
              <a:solidFill>
                <a:srgbClr val="FF0000"/>
              </a:solidFill>
              <a:latin typeface="Canva Sans"/>
            </a:endParaRPr>
          </a:p>
        </p:txBody>
      </p:sp>
    </p:spTree>
    <p:extLst>
      <p:ext uri="{BB962C8B-B14F-4D97-AF65-F5344CB8AC3E}">
        <p14:creationId xmlns:p14="http://schemas.microsoft.com/office/powerpoint/2010/main" val="3635978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8"/>
                </p:tgtEl>
              </p:cMediaNode>
            </p:video>
            <p:seq concurrent="1" nextAc="seek">
              <p:cTn id="8" restart="whenNotActive" fill="hold" evtFilter="cancelBubble" nodeType="interactiveSeq">
                <p:stCondLst>
                  <p:cond evt="onClick" delay="0">
                    <p:tgtEl>
                      <p:spTgt spid="1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8"/>
                                        </p:tgtEl>
                                      </p:cBhvr>
                                    </p:cmd>
                                  </p:childTnLst>
                                </p:cTn>
                              </p:par>
                            </p:childTnLst>
                          </p:cTn>
                        </p:par>
                      </p:childTnLst>
                    </p:cTn>
                  </p:par>
                </p:childTnLst>
              </p:cTn>
              <p:nextCondLst>
                <p:cond evt="onClick" delay="0">
                  <p:tgtEl>
                    <p:spTgt spid="18"/>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786" b="7786"/>
          <a:stretch>
            <a:fillRect/>
          </a:stretch>
        </p:blipFill>
        <p:spPr>
          <a:xfrm>
            <a:off x="0" y="0"/>
            <a:ext cx="18288000" cy="10287000"/>
          </a:xfrm>
          <a:prstGeom prst="rect">
            <a:avLst/>
          </a:prstGeom>
        </p:spPr>
      </p:pic>
      <p:grpSp>
        <p:nvGrpSpPr>
          <p:cNvPr id="3" name="Group 3"/>
          <p:cNvGrpSpPr/>
          <p:nvPr/>
        </p:nvGrpSpPr>
        <p:grpSpPr>
          <a:xfrm>
            <a:off x="0" y="9436511"/>
            <a:ext cx="18288000" cy="850489"/>
            <a:chOff x="0" y="0"/>
            <a:chExt cx="4816593" cy="223997"/>
          </a:xfrm>
        </p:grpSpPr>
        <p:sp>
          <p:nvSpPr>
            <p:cNvPr id="4" name="Freeform 4"/>
            <p:cNvSpPr/>
            <p:nvPr/>
          </p:nvSpPr>
          <p:spPr>
            <a:xfrm>
              <a:off x="0" y="0"/>
              <a:ext cx="4816592" cy="223997"/>
            </a:xfrm>
            <a:custGeom>
              <a:avLst/>
              <a:gdLst/>
              <a:ahLst/>
              <a:cxnLst/>
              <a:rect l="l" t="t" r="r" b="b"/>
              <a:pathLst>
                <a:path w="4816592" h="223997">
                  <a:moveTo>
                    <a:pt x="0" y="0"/>
                  </a:moveTo>
                  <a:lnTo>
                    <a:pt x="4816592" y="0"/>
                  </a:lnTo>
                  <a:lnTo>
                    <a:pt x="4816592" y="223997"/>
                  </a:lnTo>
                  <a:lnTo>
                    <a:pt x="0" y="223997"/>
                  </a:lnTo>
                  <a:close/>
                </a:path>
              </a:pathLst>
            </a:custGeom>
            <a:solidFill>
              <a:srgbClr val="000000">
                <a:alpha val="22745"/>
              </a:srgbClr>
            </a:solidFill>
          </p:spPr>
          <p:txBody>
            <a:bodyPr/>
            <a:lstStyle/>
            <a:p>
              <a:endParaRPr lang="en-BE"/>
            </a:p>
          </p:txBody>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395820"/>
            <a:chOff x="0" y="0"/>
            <a:chExt cx="4816593" cy="2737994"/>
          </a:xfrm>
        </p:grpSpPr>
        <p:sp>
          <p:nvSpPr>
            <p:cNvPr id="7" name="Freeform 7"/>
            <p:cNvSpPr/>
            <p:nvPr/>
          </p:nvSpPr>
          <p:spPr>
            <a:xfrm>
              <a:off x="0" y="0"/>
              <a:ext cx="4816592" cy="2737994"/>
            </a:xfrm>
            <a:custGeom>
              <a:avLst/>
              <a:gdLst/>
              <a:ahLst/>
              <a:cxnLst/>
              <a:rect l="l" t="t" r="r" b="b"/>
              <a:pathLst>
                <a:path w="4816592" h="2737994">
                  <a:moveTo>
                    <a:pt x="0" y="0"/>
                  </a:moveTo>
                  <a:lnTo>
                    <a:pt x="4816592" y="0"/>
                  </a:lnTo>
                  <a:lnTo>
                    <a:pt x="4816592" y="2737994"/>
                  </a:lnTo>
                  <a:lnTo>
                    <a:pt x="0" y="2737994"/>
                  </a:lnTo>
                  <a:close/>
                </a:path>
              </a:pathLst>
            </a:custGeom>
            <a:solidFill>
              <a:srgbClr val="000000">
                <a:alpha val="26667"/>
              </a:srgbClr>
            </a:solidFill>
          </p:spPr>
          <p:txBody>
            <a:bodyPr/>
            <a:lstStyle/>
            <a:p>
              <a:endParaRPr lang="en-BE"/>
            </a:p>
          </p:txBody>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10" name="AutoShape 10"/>
          <p:cNvSpPr/>
          <p:nvPr/>
        </p:nvSpPr>
        <p:spPr>
          <a:xfrm flipV="1">
            <a:off x="5735841" y="2221820"/>
            <a:ext cx="6816319" cy="0"/>
          </a:xfrm>
          <a:prstGeom prst="line">
            <a:avLst/>
          </a:prstGeom>
          <a:ln w="171450" cap="flat">
            <a:solidFill>
              <a:srgbClr val="FFFFFF"/>
            </a:solidFill>
            <a:prstDash val="solid"/>
            <a:headEnd type="none" w="sm" len="sm"/>
            <a:tailEnd type="none" w="sm" len="sm"/>
          </a:ln>
        </p:spPr>
        <p:txBody>
          <a:bodyPr/>
          <a:lstStyle/>
          <a:p>
            <a:endParaRPr lang="en-BE"/>
          </a:p>
        </p:txBody>
      </p:sp>
      <p:sp>
        <p:nvSpPr>
          <p:cNvPr id="11" name="TextBox 11"/>
          <p:cNvSpPr txBox="1"/>
          <p:nvPr/>
        </p:nvSpPr>
        <p:spPr>
          <a:xfrm>
            <a:off x="1390493" y="885825"/>
            <a:ext cx="15701414" cy="1191421"/>
          </a:xfrm>
          <a:prstGeom prst="rect">
            <a:avLst/>
          </a:prstGeom>
        </p:spPr>
        <p:txBody>
          <a:bodyPr lIns="0" tIns="0" rIns="0" bIns="0" rtlCol="0" anchor="t">
            <a:spAutoFit/>
          </a:bodyPr>
          <a:lstStyle/>
          <a:p>
            <a:pPr algn="ctr">
              <a:lnSpc>
                <a:spcPts val="9659"/>
              </a:lnSpc>
            </a:pPr>
            <a:r>
              <a:rPr lang="de-DE" sz="6000" dirty="0">
                <a:solidFill>
                  <a:srgbClr val="FFFFFF"/>
                </a:solidFill>
                <a:latin typeface="Eastman Grotesque Bold"/>
              </a:rPr>
              <a:t>Initiativen gegen Greenwashing</a:t>
            </a:r>
          </a:p>
        </p:txBody>
      </p:sp>
      <p:grpSp>
        <p:nvGrpSpPr>
          <p:cNvPr id="12" name="Group 12"/>
          <p:cNvGrpSpPr/>
          <p:nvPr/>
        </p:nvGrpSpPr>
        <p:grpSpPr>
          <a:xfrm>
            <a:off x="1879715" y="2933700"/>
            <a:ext cx="14528569" cy="5427013"/>
            <a:chOff x="0" y="0"/>
            <a:chExt cx="3826454" cy="1572270"/>
          </a:xfrm>
        </p:grpSpPr>
        <p:sp>
          <p:nvSpPr>
            <p:cNvPr id="13" name="Freeform 13"/>
            <p:cNvSpPr/>
            <p:nvPr/>
          </p:nvSpPr>
          <p:spPr>
            <a:xfrm>
              <a:off x="0" y="0"/>
              <a:ext cx="3826454" cy="1572270"/>
            </a:xfrm>
            <a:custGeom>
              <a:avLst/>
              <a:gdLst/>
              <a:ahLst/>
              <a:cxnLst/>
              <a:rect l="l" t="t" r="r" b="b"/>
              <a:pathLst>
                <a:path w="3826454" h="1572270">
                  <a:moveTo>
                    <a:pt x="0" y="0"/>
                  </a:moveTo>
                  <a:lnTo>
                    <a:pt x="3826454" y="0"/>
                  </a:lnTo>
                  <a:lnTo>
                    <a:pt x="3826454" y="1572270"/>
                  </a:lnTo>
                  <a:lnTo>
                    <a:pt x="0" y="1572270"/>
                  </a:lnTo>
                  <a:close/>
                </a:path>
              </a:pathLst>
            </a:custGeom>
            <a:solidFill>
              <a:srgbClr val="000000">
                <a:alpha val="22745"/>
              </a:srgbClr>
            </a:solidFill>
          </p:spPr>
          <p:txBody>
            <a:bodyPr/>
            <a:lstStyle/>
            <a:p>
              <a:endParaRPr lang="en-BE"/>
            </a:p>
          </p:txBody>
        </p:sp>
        <p:sp>
          <p:nvSpPr>
            <p:cNvPr id="14" name="TextBox 1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15" name="TextBox 15"/>
          <p:cNvSpPr txBox="1"/>
          <p:nvPr/>
        </p:nvSpPr>
        <p:spPr>
          <a:xfrm>
            <a:off x="2665881" y="3211406"/>
            <a:ext cx="12956238" cy="4818755"/>
          </a:xfrm>
          <a:prstGeom prst="rect">
            <a:avLst/>
          </a:prstGeom>
        </p:spPr>
        <p:txBody>
          <a:bodyPr lIns="0" tIns="0" rIns="0" bIns="0" rtlCol="0" anchor="t">
            <a:spAutoFit/>
          </a:bodyPr>
          <a:lstStyle/>
          <a:p>
            <a:pPr>
              <a:lnSpc>
                <a:spcPts val="4165"/>
              </a:lnSpc>
            </a:pPr>
            <a:r>
              <a:rPr lang="de-DE" sz="2975" dirty="0">
                <a:solidFill>
                  <a:srgbClr val="FFFFFF"/>
                </a:solidFill>
                <a:latin typeface="Eastman Grotesque"/>
              </a:rPr>
              <a:t>Durch die europäische Börsenaufsicht ESMA: ESMA Progress Report on Greenwashing </a:t>
            </a:r>
            <a:r>
              <a:rPr lang="de-DE" sz="2975" dirty="0">
                <a:solidFill>
                  <a:srgbClr val="FFFFFF"/>
                </a:solidFill>
                <a:latin typeface="Eastman Grotesque"/>
                <a:hlinkClick r:id="rId3"/>
              </a:rPr>
              <a:t>https://www.esma.europa.eu/sites/default/files/2023-06/ESMA30-1668416927-2498_Progress_Report_ESMA_response_to_COM_RfI_on_greenwashing_risks.pdf</a:t>
            </a:r>
            <a:endParaRPr lang="de-DE" sz="2975" dirty="0">
              <a:solidFill>
                <a:srgbClr val="FFFFFF"/>
              </a:solidFill>
              <a:latin typeface="Eastman Grotesque"/>
            </a:endParaRPr>
          </a:p>
          <a:p>
            <a:pPr>
              <a:lnSpc>
                <a:spcPts val="4165"/>
              </a:lnSpc>
            </a:pPr>
            <a:endParaRPr lang="de-DE" sz="2975" dirty="0">
              <a:solidFill>
                <a:srgbClr val="FFFFFF"/>
              </a:solidFill>
              <a:latin typeface="Eastman Grotesque"/>
            </a:endParaRPr>
          </a:p>
          <a:p>
            <a:pPr>
              <a:lnSpc>
                <a:spcPts val="4165"/>
              </a:lnSpc>
            </a:pPr>
            <a:r>
              <a:rPr lang="de-DE" sz="2975" dirty="0">
                <a:solidFill>
                  <a:srgbClr val="FFFFFF"/>
                </a:solidFill>
                <a:latin typeface="Eastman Grotesque"/>
              </a:rPr>
              <a:t>Auf nationaler Ebene: BaFin </a:t>
            </a:r>
            <a:r>
              <a:rPr lang="de-DE" sz="2975" dirty="0" err="1">
                <a:solidFill>
                  <a:srgbClr val="FFFFFF"/>
                </a:solidFill>
                <a:latin typeface="Eastman Grotesque"/>
              </a:rPr>
              <a:t>Sustainable</a:t>
            </a:r>
            <a:r>
              <a:rPr lang="de-DE" sz="2975" dirty="0">
                <a:solidFill>
                  <a:srgbClr val="FFFFFF"/>
                </a:solidFill>
                <a:latin typeface="Eastman Grotesque"/>
              </a:rPr>
              <a:t>-Finance-Strategie </a:t>
            </a:r>
            <a:r>
              <a:rPr lang="de-DE" sz="2975" dirty="0">
                <a:solidFill>
                  <a:srgbClr val="FFFFFF"/>
                </a:solidFill>
                <a:latin typeface="Eastman Grotesque"/>
                <a:hlinkClick r:id="rId4"/>
              </a:rPr>
              <a:t>https://www.bafin.de/DE/DieBaFin/Sustainable_Finance_Strategie/SF_Strategie_node.html;jsessionid=7DDFB12D4ACCE544FD7A7DFBF330DCDA.1_cid500</a:t>
            </a:r>
            <a:endParaRPr lang="de-DE" sz="2975" dirty="0">
              <a:solidFill>
                <a:srgbClr val="FFFFFF"/>
              </a:solidFill>
              <a:latin typeface="Eastman Grotesque"/>
            </a:endParaRPr>
          </a:p>
        </p:txBody>
      </p:sp>
      <p:sp>
        <p:nvSpPr>
          <p:cNvPr id="16" name="TextBox 13">
            <a:extLst>
              <a:ext uri="{FF2B5EF4-FFF2-40B4-BE49-F238E27FC236}">
                <a16:creationId xmlns:a16="http://schemas.microsoft.com/office/drawing/2014/main" id="{C5A5BFD2-AA29-234D-926D-A408B03EE966}"/>
              </a:ext>
            </a:extLst>
          </p:cNvPr>
          <p:cNvSpPr txBox="1"/>
          <p:nvPr/>
        </p:nvSpPr>
        <p:spPr>
          <a:xfrm>
            <a:off x="13335001" y="8988384"/>
            <a:ext cx="5391816" cy="1502527"/>
          </a:xfrm>
          <a:prstGeom prst="rect">
            <a:avLst/>
          </a:prstGeom>
        </p:spPr>
        <p:txBody>
          <a:bodyPr wrap="square" lIns="0" tIns="0" rIns="0" bIns="0" rtlCol="0" anchor="t">
            <a:spAutoFit/>
          </a:bodyPr>
          <a:lstStyle/>
          <a:p>
            <a:pPr algn="ctr">
              <a:lnSpc>
                <a:spcPts val="4759"/>
              </a:lnSpc>
            </a:pPr>
            <a:endParaRPr dirty="0">
              <a:solidFill>
                <a:srgbClr val="FF0000"/>
              </a:solidFill>
            </a:endParaRPr>
          </a:p>
          <a:p>
            <a:pPr algn="ctr">
              <a:lnSpc>
                <a:spcPts val="2800"/>
              </a:lnSpc>
            </a:pPr>
            <a:r>
              <a:rPr lang="en-US" sz="2000" dirty="0">
                <a:solidFill>
                  <a:schemeClr val="bg1"/>
                </a:solidFill>
                <a:latin typeface="Canva Sans"/>
              </a:rPr>
              <a:t>©</a:t>
            </a:r>
            <a:r>
              <a:rPr lang="de-DE" sz="2000" dirty="0">
                <a:solidFill>
                  <a:schemeClr val="bg1"/>
                </a:solidFill>
                <a:latin typeface="Eastman Grotesque"/>
              </a:rPr>
              <a:t> </a:t>
            </a:r>
            <a:r>
              <a:rPr lang="de-DE" sz="2000" dirty="0" err="1">
                <a:solidFill>
                  <a:schemeClr val="bg1"/>
                </a:solidFill>
                <a:latin typeface="Eastman Grotesque"/>
              </a:rPr>
              <a:t>Invest</a:t>
            </a:r>
            <a:r>
              <a:rPr lang="de-DE" sz="2000" dirty="0">
                <a:solidFill>
                  <a:schemeClr val="bg1"/>
                </a:solidFill>
                <a:latin typeface="Eastman Grotesque"/>
              </a:rPr>
              <a:t> </a:t>
            </a:r>
            <a:r>
              <a:rPr lang="de-DE" sz="2000" dirty="0" err="1">
                <a:solidFill>
                  <a:schemeClr val="bg1"/>
                </a:solidFill>
                <a:latin typeface="Eastman Grotesque"/>
              </a:rPr>
              <a:t>for</a:t>
            </a:r>
            <a:r>
              <a:rPr lang="de-DE" sz="2000" dirty="0">
                <a:solidFill>
                  <a:schemeClr val="bg1"/>
                </a:solidFill>
                <a:latin typeface="Eastman Grotesque"/>
              </a:rPr>
              <a:t> Better Climate EU </a:t>
            </a:r>
            <a:r>
              <a:rPr lang="en-US" sz="2000" dirty="0">
                <a:solidFill>
                  <a:schemeClr val="bg1"/>
                </a:solidFill>
                <a:latin typeface="Canva Sans"/>
              </a:rPr>
              <a:t>2023</a:t>
            </a:r>
          </a:p>
          <a:p>
            <a:pPr algn="ctr">
              <a:lnSpc>
                <a:spcPts val="4759"/>
              </a:lnSpc>
            </a:pPr>
            <a:endParaRPr lang="en-US" sz="2000" dirty="0">
              <a:solidFill>
                <a:srgbClr val="FF0000"/>
              </a:solidFill>
              <a:latin typeface="Canva Sans"/>
            </a:endParaRPr>
          </a:p>
        </p:txBody>
      </p:sp>
      <p:sp>
        <p:nvSpPr>
          <p:cNvPr id="17" name="TextBox 12">
            <a:extLst>
              <a:ext uri="{FF2B5EF4-FFF2-40B4-BE49-F238E27FC236}">
                <a16:creationId xmlns:a16="http://schemas.microsoft.com/office/drawing/2014/main" id="{26F58398-CB2E-F944-D21F-27141CC7C724}"/>
              </a:ext>
            </a:extLst>
          </p:cNvPr>
          <p:cNvSpPr txBox="1"/>
          <p:nvPr/>
        </p:nvSpPr>
        <p:spPr>
          <a:xfrm>
            <a:off x="1293291" y="8246762"/>
            <a:ext cx="15701413" cy="1189749"/>
          </a:xfrm>
          <a:prstGeom prst="rect">
            <a:avLst/>
          </a:prstGeom>
        </p:spPr>
        <p:txBody>
          <a:bodyPr wrap="square" lIns="0" tIns="0" rIns="0" bIns="0" rtlCol="0" anchor="t">
            <a:spAutoFit/>
          </a:bodyPr>
          <a:lstStyle/>
          <a:p>
            <a:pPr algn="ctr">
              <a:lnSpc>
                <a:spcPts val="4759"/>
              </a:lnSpc>
            </a:pPr>
            <a:r>
              <a:rPr lang="en-US" sz="3399" dirty="0">
                <a:solidFill>
                  <a:srgbClr val="FFFFFF"/>
                </a:solidFill>
                <a:latin typeface="Eastman Grotesque" panose="020B0604020202020204" charset="0"/>
              </a:rPr>
              <a:t>Die EU </a:t>
            </a:r>
            <a:r>
              <a:rPr lang="en-US" sz="3399" dirty="0" err="1">
                <a:solidFill>
                  <a:srgbClr val="FFFFFF"/>
                </a:solidFill>
                <a:latin typeface="Eastman Grotesque" panose="020B0604020202020204" charset="0"/>
              </a:rPr>
              <a:t>beabsichtigt</a:t>
            </a:r>
            <a:r>
              <a:rPr lang="en-US" sz="3399" dirty="0">
                <a:solidFill>
                  <a:srgbClr val="FFFFFF"/>
                </a:solidFill>
                <a:latin typeface="Eastman Grotesque" panose="020B0604020202020204" charset="0"/>
              </a:rPr>
              <a:t>, </a:t>
            </a:r>
            <a:r>
              <a:rPr lang="en-US" sz="3399" dirty="0" err="1">
                <a:solidFill>
                  <a:srgbClr val="FFFFFF"/>
                </a:solidFill>
                <a:latin typeface="Eastman Grotesque" panose="020B0604020202020204" charset="0"/>
              </a:rPr>
              <a:t>Vorschriften</a:t>
            </a:r>
            <a:r>
              <a:rPr lang="en-US" sz="3399" dirty="0">
                <a:solidFill>
                  <a:srgbClr val="FFFFFF"/>
                </a:solidFill>
                <a:latin typeface="Eastman Grotesque" panose="020B0604020202020204" charset="0"/>
              </a:rPr>
              <a:t> </a:t>
            </a:r>
            <a:r>
              <a:rPr lang="en-US" sz="3399" dirty="0" err="1">
                <a:solidFill>
                  <a:srgbClr val="FFFFFF"/>
                </a:solidFill>
                <a:latin typeface="Eastman Grotesque" panose="020B0604020202020204" charset="0"/>
              </a:rPr>
              <a:t>einzuführen</a:t>
            </a:r>
            <a:r>
              <a:rPr lang="en-US" sz="3399" dirty="0">
                <a:solidFill>
                  <a:srgbClr val="FFFFFF"/>
                </a:solidFill>
                <a:latin typeface="Eastman Grotesque" panose="020B0604020202020204" charset="0"/>
              </a:rPr>
              <a:t>, die </a:t>
            </a:r>
            <a:r>
              <a:rPr lang="en-US" sz="3399" dirty="0" err="1">
                <a:solidFill>
                  <a:srgbClr val="FFFFFF"/>
                </a:solidFill>
                <a:latin typeface="Eastman Grotesque" panose="020B0604020202020204" charset="0"/>
              </a:rPr>
              <a:t>Umweltaussagen</a:t>
            </a:r>
            <a:r>
              <a:rPr lang="en-US" sz="3399" dirty="0">
                <a:solidFill>
                  <a:srgbClr val="FFFFFF"/>
                </a:solidFill>
                <a:latin typeface="Eastman Grotesque" panose="020B0604020202020204" charset="0"/>
              </a:rPr>
              <a:t> </a:t>
            </a:r>
            <a:r>
              <a:rPr lang="en-US" sz="3399" dirty="0" err="1">
                <a:solidFill>
                  <a:srgbClr val="FFFFFF"/>
                </a:solidFill>
                <a:latin typeface="Eastman Grotesque" panose="020B0604020202020204" charset="0"/>
              </a:rPr>
              <a:t>zuverlässig</a:t>
            </a:r>
            <a:r>
              <a:rPr lang="en-US" sz="3399" dirty="0">
                <a:solidFill>
                  <a:srgbClr val="FFFFFF"/>
                </a:solidFill>
                <a:latin typeface="Eastman Grotesque" panose="020B0604020202020204" charset="0"/>
              </a:rPr>
              <a:t>, </a:t>
            </a:r>
            <a:r>
              <a:rPr lang="en-US" sz="3399" dirty="0" err="1">
                <a:solidFill>
                  <a:srgbClr val="FFFFFF"/>
                </a:solidFill>
                <a:latin typeface="Eastman Grotesque" panose="020B0604020202020204" charset="0"/>
              </a:rPr>
              <a:t>vergleichbar</a:t>
            </a:r>
            <a:r>
              <a:rPr lang="en-US" sz="3399" dirty="0">
                <a:solidFill>
                  <a:srgbClr val="FFFFFF"/>
                </a:solidFill>
                <a:latin typeface="Eastman Grotesque" panose="020B0604020202020204" charset="0"/>
              </a:rPr>
              <a:t> und </a:t>
            </a:r>
            <a:r>
              <a:rPr lang="en-US" sz="3399" dirty="0" err="1">
                <a:solidFill>
                  <a:srgbClr val="FFFFFF"/>
                </a:solidFill>
                <a:latin typeface="Eastman Grotesque" panose="020B0604020202020204" charset="0"/>
              </a:rPr>
              <a:t>überprüfbar</a:t>
            </a:r>
            <a:r>
              <a:rPr lang="en-US" sz="3399" dirty="0">
                <a:solidFill>
                  <a:srgbClr val="FFFFFF"/>
                </a:solidFill>
                <a:latin typeface="Eastman Grotesque" panose="020B0604020202020204" charset="0"/>
              </a:rPr>
              <a:t> </a:t>
            </a:r>
            <a:r>
              <a:rPr lang="en-US" sz="3399" dirty="0" err="1">
                <a:solidFill>
                  <a:srgbClr val="FFFFFF"/>
                </a:solidFill>
                <a:latin typeface="Eastman Grotesque" panose="020B0604020202020204" charset="0"/>
              </a:rPr>
              <a:t>machen</a:t>
            </a:r>
            <a:r>
              <a:rPr lang="en-US" sz="3399" dirty="0">
                <a:solidFill>
                  <a:srgbClr val="FFFFFF"/>
                </a:solidFill>
                <a:latin typeface="Eastman Grotesque" panose="020B0604020202020204" charset="0"/>
              </a:rPr>
              <a:t>.</a:t>
            </a:r>
          </a:p>
        </p:txBody>
      </p:sp>
    </p:spTree>
    <p:extLst>
      <p:ext uri="{BB962C8B-B14F-4D97-AF65-F5344CB8AC3E}">
        <p14:creationId xmlns:p14="http://schemas.microsoft.com/office/powerpoint/2010/main" val="1065636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786" b="7786"/>
          <a:stretch>
            <a:fillRect/>
          </a:stretch>
        </p:blipFill>
        <p:spPr>
          <a:xfrm>
            <a:off x="0" y="0"/>
            <a:ext cx="18288000" cy="10287000"/>
          </a:xfrm>
          <a:prstGeom prst="rect">
            <a:avLst/>
          </a:prstGeom>
        </p:spPr>
      </p:pic>
      <p:grpSp>
        <p:nvGrpSpPr>
          <p:cNvPr id="3" name="Group 3"/>
          <p:cNvGrpSpPr/>
          <p:nvPr/>
        </p:nvGrpSpPr>
        <p:grpSpPr>
          <a:xfrm>
            <a:off x="0" y="9436511"/>
            <a:ext cx="18288000" cy="850489"/>
            <a:chOff x="0" y="0"/>
            <a:chExt cx="4816593" cy="223997"/>
          </a:xfrm>
        </p:grpSpPr>
        <p:sp>
          <p:nvSpPr>
            <p:cNvPr id="4" name="Freeform 4"/>
            <p:cNvSpPr/>
            <p:nvPr/>
          </p:nvSpPr>
          <p:spPr>
            <a:xfrm>
              <a:off x="0" y="0"/>
              <a:ext cx="4816592" cy="223997"/>
            </a:xfrm>
            <a:custGeom>
              <a:avLst/>
              <a:gdLst/>
              <a:ahLst/>
              <a:cxnLst/>
              <a:rect l="l" t="t" r="r" b="b"/>
              <a:pathLst>
                <a:path w="4816592" h="223997">
                  <a:moveTo>
                    <a:pt x="0" y="0"/>
                  </a:moveTo>
                  <a:lnTo>
                    <a:pt x="4816592" y="0"/>
                  </a:lnTo>
                  <a:lnTo>
                    <a:pt x="4816592" y="223997"/>
                  </a:lnTo>
                  <a:lnTo>
                    <a:pt x="0" y="223997"/>
                  </a:lnTo>
                  <a:close/>
                </a:path>
              </a:pathLst>
            </a:custGeom>
            <a:solidFill>
              <a:srgbClr val="000000">
                <a:alpha val="22745"/>
              </a:srgbClr>
            </a:solidFill>
          </p:spPr>
          <p:txBody>
            <a:bodyPr/>
            <a:lstStyle/>
            <a:p>
              <a:endParaRPr lang="en-BE"/>
            </a:p>
          </p:txBody>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395820"/>
            <a:chOff x="0" y="0"/>
            <a:chExt cx="4816593" cy="2737994"/>
          </a:xfrm>
        </p:grpSpPr>
        <p:sp>
          <p:nvSpPr>
            <p:cNvPr id="7" name="Freeform 7"/>
            <p:cNvSpPr/>
            <p:nvPr/>
          </p:nvSpPr>
          <p:spPr>
            <a:xfrm>
              <a:off x="0" y="0"/>
              <a:ext cx="4816592" cy="2737994"/>
            </a:xfrm>
            <a:custGeom>
              <a:avLst/>
              <a:gdLst/>
              <a:ahLst/>
              <a:cxnLst/>
              <a:rect l="l" t="t" r="r" b="b"/>
              <a:pathLst>
                <a:path w="4816592" h="2737994">
                  <a:moveTo>
                    <a:pt x="0" y="0"/>
                  </a:moveTo>
                  <a:lnTo>
                    <a:pt x="4816592" y="0"/>
                  </a:lnTo>
                  <a:lnTo>
                    <a:pt x="4816592" y="2737994"/>
                  </a:lnTo>
                  <a:lnTo>
                    <a:pt x="0" y="2737994"/>
                  </a:lnTo>
                  <a:close/>
                </a:path>
              </a:pathLst>
            </a:custGeom>
            <a:solidFill>
              <a:srgbClr val="000000">
                <a:alpha val="26667"/>
              </a:srgbClr>
            </a:solidFill>
          </p:spPr>
          <p:txBody>
            <a:bodyPr/>
            <a:lstStyle/>
            <a:p>
              <a:endParaRPr lang="en-BE"/>
            </a:p>
          </p:txBody>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10" name="AutoShape 10"/>
          <p:cNvSpPr/>
          <p:nvPr/>
        </p:nvSpPr>
        <p:spPr>
          <a:xfrm flipV="1">
            <a:off x="5735841" y="2221820"/>
            <a:ext cx="6816319" cy="0"/>
          </a:xfrm>
          <a:prstGeom prst="line">
            <a:avLst/>
          </a:prstGeom>
          <a:ln w="171450" cap="flat">
            <a:solidFill>
              <a:srgbClr val="FFFFFF"/>
            </a:solidFill>
            <a:prstDash val="solid"/>
            <a:headEnd type="none" w="sm" len="sm"/>
            <a:tailEnd type="none" w="sm" len="sm"/>
          </a:ln>
        </p:spPr>
        <p:txBody>
          <a:bodyPr/>
          <a:lstStyle/>
          <a:p>
            <a:endParaRPr lang="en-BE"/>
          </a:p>
        </p:txBody>
      </p:sp>
      <p:sp>
        <p:nvSpPr>
          <p:cNvPr id="11" name="TextBox 11"/>
          <p:cNvSpPr txBox="1"/>
          <p:nvPr/>
        </p:nvSpPr>
        <p:spPr>
          <a:xfrm>
            <a:off x="1390493" y="885825"/>
            <a:ext cx="15701414" cy="1191421"/>
          </a:xfrm>
          <a:prstGeom prst="rect">
            <a:avLst/>
          </a:prstGeom>
        </p:spPr>
        <p:txBody>
          <a:bodyPr lIns="0" tIns="0" rIns="0" bIns="0" rtlCol="0" anchor="t">
            <a:spAutoFit/>
          </a:bodyPr>
          <a:lstStyle/>
          <a:p>
            <a:pPr algn="ctr">
              <a:lnSpc>
                <a:spcPts val="9659"/>
              </a:lnSpc>
            </a:pPr>
            <a:r>
              <a:rPr lang="en-US" sz="6000" dirty="0">
                <a:solidFill>
                  <a:srgbClr val="FFFFFF"/>
                </a:solidFill>
                <a:latin typeface="Eastman Grotesque Bold"/>
              </a:rPr>
              <a:t>HAFTUNGSAUSSCHLUSS</a:t>
            </a:r>
          </a:p>
        </p:txBody>
      </p:sp>
      <p:grpSp>
        <p:nvGrpSpPr>
          <p:cNvPr id="12" name="Group 12"/>
          <p:cNvGrpSpPr/>
          <p:nvPr/>
        </p:nvGrpSpPr>
        <p:grpSpPr>
          <a:xfrm>
            <a:off x="1879715" y="2778288"/>
            <a:ext cx="14528569" cy="5969714"/>
            <a:chOff x="0" y="0"/>
            <a:chExt cx="3826454" cy="1572270"/>
          </a:xfrm>
        </p:grpSpPr>
        <p:sp>
          <p:nvSpPr>
            <p:cNvPr id="13" name="Freeform 13"/>
            <p:cNvSpPr/>
            <p:nvPr/>
          </p:nvSpPr>
          <p:spPr>
            <a:xfrm>
              <a:off x="0" y="0"/>
              <a:ext cx="3826454" cy="1572270"/>
            </a:xfrm>
            <a:custGeom>
              <a:avLst/>
              <a:gdLst/>
              <a:ahLst/>
              <a:cxnLst/>
              <a:rect l="l" t="t" r="r" b="b"/>
              <a:pathLst>
                <a:path w="3826454" h="1572270">
                  <a:moveTo>
                    <a:pt x="0" y="0"/>
                  </a:moveTo>
                  <a:lnTo>
                    <a:pt x="3826454" y="0"/>
                  </a:lnTo>
                  <a:lnTo>
                    <a:pt x="3826454" y="1572270"/>
                  </a:lnTo>
                  <a:lnTo>
                    <a:pt x="0" y="1572270"/>
                  </a:lnTo>
                  <a:close/>
                </a:path>
              </a:pathLst>
            </a:custGeom>
            <a:solidFill>
              <a:srgbClr val="000000">
                <a:alpha val="22745"/>
              </a:srgbClr>
            </a:solidFill>
          </p:spPr>
          <p:txBody>
            <a:bodyPr/>
            <a:lstStyle/>
            <a:p>
              <a:endParaRPr lang="en-BE"/>
            </a:p>
          </p:txBody>
        </p:sp>
        <p:sp>
          <p:nvSpPr>
            <p:cNvPr id="14" name="TextBox 1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15" name="TextBox 15"/>
          <p:cNvSpPr txBox="1"/>
          <p:nvPr/>
        </p:nvSpPr>
        <p:spPr>
          <a:xfrm>
            <a:off x="2665881" y="3211406"/>
            <a:ext cx="12956238" cy="5895973"/>
          </a:xfrm>
          <a:prstGeom prst="rect">
            <a:avLst/>
          </a:prstGeom>
        </p:spPr>
        <p:txBody>
          <a:bodyPr lIns="0" tIns="0" rIns="0" bIns="0" rtlCol="0" anchor="t">
            <a:spAutoFit/>
          </a:bodyPr>
          <a:lstStyle/>
          <a:p>
            <a:pPr algn="ctr">
              <a:lnSpc>
                <a:spcPts val="4165"/>
              </a:lnSpc>
            </a:pPr>
            <a:r>
              <a:rPr lang="de-DE" sz="2975" dirty="0" err="1">
                <a:solidFill>
                  <a:srgbClr val="FFFFFF"/>
                </a:solidFill>
                <a:latin typeface="Eastman Grotesque"/>
              </a:rPr>
              <a:t>Invest</a:t>
            </a:r>
            <a:r>
              <a:rPr lang="de-DE" sz="2975" dirty="0">
                <a:solidFill>
                  <a:srgbClr val="FFFFFF"/>
                </a:solidFill>
                <a:latin typeface="Eastman Grotesque"/>
              </a:rPr>
              <a:t> </a:t>
            </a:r>
            <a:r>
              <a:rPr lang="de-DE" sz="2975" dirty="0" err="1">
                <a:solidFill>
                  <a:srgbClr val="FFFFFF"/>
                </a:solidFill>
                <a:latin typeface="Eastman Grotesque"/>
              </a:rPr>
              <a:t>for</a:t>
            </a:r>
            <a:r>
              <a:rPr lang="de-DE" sz="2975" dirty="0">
                <a:solidFill>
                  <a:srgbClr val="FFFFFF"/>
                </a:solidFill>
                <a:latin typeface="Eastman Grotesque"/>
              </a:rPr>
              <a:t> </a:t>
            </a:r>
            <a:r>
              <a:rPr lang="de-DE" sz="2975" dirty="0" err="1">
                <a:solidFill>
                  <a:srgbClr val="FFFFFF"/>
                </a:solidFill>
                <a:latin typeface="Eastman Grotesque"/>
              </a:rPr>
              <a:t>Better</a:t>
            </a:r>
            <a:r>
              <a:rPr lang="de-DE" sz="2975" dirty="0">
                <a:solidFill>
                  <a:srgbClr val="FFFFFF"/>
                </a:solidFill>
                <a:latin typeface="Eastman Grotesque"/>
              </a:rPr>
              <a:t> Climate EU ist eine gemeinnützige Initiative, die sich der Bildung widmet und keine Finanzberatung anbietet. Die Informationen und Materialien, die in diesem Kurs zur Verfügung gestellt werden, sind nur für allgemeine Bildungszwecke gedacht und dienen nicht der Finanzplanung, Rechts-, Steuer-, Buchhaltungs- oder Anlageberatung. Strategien oder Beschreibungen von Investitionen stellen keine Empfehlung dar. Führen Sie immer Ihre eigenen Nachforschungen durch und/oder ziehen Sie Fachleute zu Rate, bevor Sie eine Anlageentscheidung treffen. Sie sollten auch sicher sein, dass Sie alle möglichen steuerlichen Auswirkungen verstehen, bevor Sie bestehende Investitionen verkaufen.</a:t>
            </a:r>
          </a:p>
          <a:p>
            <a:pPr algn="ctr">
              <a:lnSpc>
                <a:spcPts val="4165"/>
              </a:lnSpc>
            </a:pPr>
            <a:endParaRPr lang="en-US" sz="2975" dirty="0">
              <a:solidFill>
                <a:srgbClr val="FFFFFF"/>
              </a:solidFill>
              <a:latin typeface="Eastman Grotesque"/>
            </a:endParaRPr>
          </a:p>
        </p:txBody>
      </p:sp>
      <p:sp>
        <p:nvSpPr>
          <p:cNvPr id="16" name="TextBox 13">
            <a:extLst>
              <a:ext uri="{FF2B5EF4-FFF2-40B4-BE49-F238E27FC236}">
                <a16:creationId xmlns:a16="http://schemas.microsoft.com/office/drawing/2014/main" id="{08764968-6BC8-1035-3A3D-9CB641067F07}"/>
              </a:ext>
            </a:extLst>
          </p:cNvPr>
          <p:cNvSpPr txBox="1"/>
          <p:nvPr/>
        </p:nvSpPr>
        <p:spPr>
          <a:xfrm>
            <a:off x="13335001" y="8988384"/>
            <a:ext cx="5391816" cy="1502527"/>
          </a:xfrm>
          <a:prstGeom prst="rect">
            <a:avLst/>
          </a:prstGeom>
        </p:spPr>
        <p:txBody>
          <a:bodyPr wrap="square" lIns="0" tIns="0" rIns="0" bIns="0" rtlCol="0" anchor="t">
            <a:spAutoFit/>
          </a:bodyPr>
          <a:lstStyle/>
          <a:p>
            <a:pPr algn="ctr">
              <a:lnSpc>
                <a:spcPts val="4759"/>
              </a:lnSpc>
            </a:pPr>
            <a:endParaRPr dirty="0">
              <a:solidFill>
                <a:srgbClr val="FF0000"/>
              </a:solidFill>
            </a:endParaRPr>
          </a:p>
          <a:p>
            <a:pPr algn="ctr">
              <a:lnSpc>
                <a:spcPts val="2800"/>
              </a:lnSpc>
            </a:pPr>
            <a:r>
              <a:rPr lang="en-US" sz="2000" dirty="0">
                <a:solidFill>
                  <a:schemeClr val="bg1"/>
                </a:solidFill>
                <a:latin typeface="Canva Sans"/>
              </a:rPr>
              <a:t>©</a:t>
            </a:r>
            <a:r>
              <a:rPr lang="de-DE" sz="2000" dirty="0">
                <a:solidFill>
                  <a:schemeClr val="bg1"/>
                </a:solidFill>
                <a:latin typeface="Eastman Grotesque"/>
              </a:rPr>
              <a:t> </a:t>
            </a:r>
            <a:r>
              <a:rPr lang="de-DE" sz="2000" dirty="0" err="1">
                <a:solidFill>
                  <a:schemeClr val="bg1"/>
                </a:solidFill>
                <a:latin typeface="Eastman Grotesque"/>
              </a:rPr>
              <a:t>Invest</a:t>
            </a:r>
            <a:r>
              <a:rPr lang="de-DE" sz="2000" dirty="0">
                <a:solidFill>
                  <a:schemeClr val="bg1"/>
                </a:solidFill>
                <a:latin typeface="Eastman Grotesque"/>
              </a:rPr>
              <a:t> </a:t>
            </a:r>
            <a:r>
              <a:rPr lang="de-DE" sz="2000" dirty="0" err="1">
                <a:solidFill>
                  <a:schemeClr val="bg1"/>
                </a:solidFill>
                <a:latin typeface="Eastman Grotesque"/>
              </a:rPr>
              <a:t>for</a:t>
            </a:r>
            <a:r>
              <a:rPr lang="de-DE" sz="2000" dirty="0">
                <a:solidFill>
                  <a:schemeClr val="bg1"/>
                </a:solidFill>
                <a:latin typeface="Eastman Grotesque"/>
              </a:rPr>
              <a:t> Better Climate EU </a:t>
            </a:r>
            <a:r>
              <a:rPr lang="en-US" sz="2000" dirty="0">
                <a:solidFill>
                  <a:schemeClr val="bg1"/>
                </a:solidFill>
                <a:latin typeface="Canva Sans"/>
              </a:rPr>
              <a:t>2023</a:t>
            </a:r>
          </a:p>
          <a:p>
            <a:pPr algn="ctr">
              <a:lnSpc>
                <a:spcPts val="4759"/>
              </a:lnSpc>
            </a:pPr>
            <a:endParaRPr lang="en-US" sz="2000" dirty="0">
              <a:solidFill>
                <a:srgbClr val="FF0000"/>
              </a:solidFill>
              <a:latin typeface="Canva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786" b="7786"/>
          <a:stretch>
            <a:fillRect/>
          </a:stretch>
        </p:blipFill>
        <p:spPr>
          <a:xfrm>
            <a:off x="0" y="0"/>
            <a:ext cx="18288000" cy="10287000"/>
          </a:xfrm>
          <a:prstGeom prst="rect">
            <a:avLst/>
          </a:prstGeom>
        </p:spPr>
      </p:pic>
      <p:grpSp>
        <p:nvGrpSpPr>
          <p:cNvPr id="37" name="Group 14">
            <a:extLst>
              <a:ext uri="{FF2B5EF4-FFF2-40B4-BE49-F238E27FC236}">
                <a16:creationId xmlns:a16="http://schemas.microsoft.com/office/drawing/2014/main" id="{0807C059-9DC2-968C-F317-4AFCE61D68C0}"/>
              </a:ext>
            </a:extLst>
          </p:cNvPr>
          <p:cNvGrpSpPr/>
          <p:nvPr/>
        </p:nvGrpSpPr>
        <p:grpSpPr>
          <a:xfrm>
            <a:off x="3525982" y="7163793"/>
            <a:ext cx="10896600" cy="3432220"/>
            <a:chOff x="0" y="-38100"/>
            <a:chExt cx="1922904" cy="850900"/>
          </a:xfrm>
        </p:grpSpPr>
        <p:sp>
          <p:nvSpPr>
            <p:cNvPr id="38" name="Freeform 15">
              <a:extLst>
                <a:ext uri="{FF2B5EF4-FFF2-40B4-BE49-F238E27FC236}">
                  <a16:creationId xmlns:a16="http://schemas.microsoft.com/office/drawing/2014/main" id="{157EE7C9-AA32-BDEF-AF0A-DBD839092789}"/>
                </a:ext>
              </a:extLst>
            </p:cNvPr>
            <p:cNvSpPr/>
            <p:nvPr/>
          </p:nvSpPr>
          <p:spPr>
            <a:xfrm>
              <a:off x="0" y="6037"/>
              <a:ext cx="1922904" cy="193609"/>
            </a:xfrm>
            <a:custGeom>
              <a:avLst/>
              <a:gdLst/>
              <a:ahLst/>
              <a:cxnLst/>
              <a:rect l="l" t="t" r="r" b="b"/>
              <a:pathLst>
                <a:path w="1922904" h="193609">
                  <a:moveTo>
                    <a:pt x="54080" y="0"/>
                  </a:moveTo>
                  <a:lnTo>
                    <a:pt x="1868824" y="0"/>
                  </a:lnTo>
                  <a:cubicBezTo>
                    <a:pt x="1898691" y="0"/>
                    <a:pt x="1922904" y="24212"/>
                    <a:pt x="1922904" y="54080"/>
                  </a:cubicBezTo>
                  <a:lnTo>
                    <a:pt x="1922904" y="139529"/>
                  </a:lnTo>
                  <a:cubicBezTo>
                    <a:pt x="1922904" y="169397"/>
                    <a:pt x="1898691" y="193609"/>
                    <a:pt x="1868824" y="193609"/>
                  </a:cubicBezTo>
                  <a:lnTo>
                    <a:pt x="54080" y="193609"/>
                  </a:lnTo>
                  <a:cubicBezTo>
                    <a:pt x="24212" y="193609"/>
                    <a:pt x="0" y="169397"/>
                    <a:pt x="0" y="139529"/>
                  </a:cubicBezTo>
                  <a:lnTo>
                    <a:pt x="0" y="54080"/>
                  </a:lnTo>
                  <a:cubicBezTo>
                    <a:pt x="0" y="24212"/>
                    <a:pt x="24212" y="0"/>
                    <a:pt x="54080" y="0"/>
                  </a:cubicBezTo>
                  <a:close/>
                </a:path>
              </a:pathLst>
            </a:custGeom>
            <a:solidFill>
              <a:srgbClr val="000000">
                <a:alpha val="35686"/>
              </a:srgbClr>
            </a:solidFill>
          </p:spPr>
          <p:txBody>
            <a:bodyPr/>
            <a:lstStyle/>
            <a:p>
              <a:endParaRPr lang="en-BE"/>
            </a:p>
          </p:txBody>
        </p:sp>
        <p:sp>
          <p:nvSpPr>
            <p:cNvPr id="39" name="TextBox 16">
              <a:extLst>
                <a:ext uri="{FF2B5EF4-FFF2-40B4-BE49-F238E27FC236}">
                  <a16:creationId xmlns:a16="http://schemas.microsoft.com/office/drawing/2014/main" id="{9F80AA69-EB3A-62D3-BEF2-0B6E103CB5A9}"/>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34" name="Group 14">
            <a:extLst>
              <a:ext uri="{FF2B5EF4-FFF2-40B4-BE49-F238E27FC236}">
                <a16:creationId xmlns:a16="http://schemas.microsoft.com/office/drawing/2014/main" id="{0CEA93B1-890A-E9F7-257D-E81F8779CEAE}"/>
              </a:ext>
            </a:extLst>
          </p:cNvPr>
          <p:cNvGrpSpPr/>
          <p:nvPr/>
        </p:nvGrpSpPr>
        <p:grpSpPr>
          <a:xfrm>
            <a:off x="3505200" y="6442406"/>
            <a:ext cx="10896600" cy="780948"/>
            <a:chOff x="0" y="0"/>
            <a:chExt cx="1922904" cy="193609"/>
          </a:xfrm>
        </p:grpSpPr>
        <p:sp>
          <p:nvSpPr>
            <p:cNvPr id="35" name="Freeform 15">
              <a:extLst>
                <a:ext uri="{FF2B5EF4-FFF2-40B4-BE49-F238E27FC236}">
                  <a16:creationId xmlns:a16="http://schemas.microsoft.com/office/drawing/2014/main" id="{630030B1-1E3D-C4E2-FD36-5DEEDD4A221E}"/>
                </a:ext>
              </a:extLst>
            </p:cNvPr>
            <p:cNvSpPr/>
            <p:nvPr/>
          </p:nvSpPr>
          <p:spPr>
            <a:xfrm>
              <a:off x="0" y="0"/>
              <a:ext cx="1922904" cy="193609"/>
            </a:xfrm>
            <a:custGeom>
              <a:avLst/>
              <a:gdLst/>
              <a:ahLst/>
              <a:cxnLst/>
              <a:rect l="l" t="t" r="r" b="b"/>
              <a:pathLst>
                <a:path w="1922904" h="193609">
                  <a:moveTo>
                    <a:pt x="54080" y="0"/>
                  </a:moveTo>
                  <a:lnTo>
                    <a:pt x="1868824" y="0"/>
                  </a:lnTo>
                  <a:cubicBezTo>
                    <a:pt x="1898691" y="0"/>
                    <a:pt x="1922904" y="24212"/>
                    <a:pt x="1922904" y="54080"/>
                  </a:cubicBezTo>
                  <a:lnTo>
                    <a:pt x="1922904" y="139529"/>
                  </a:lnTo>
                  <a:cubicBezTo>
                    <a:pt x="1922904" y="169397"/>
                    <a:pt x="1898691" y="193609"/>
                    <a:pt x="1868824" y="193609"/>
                  </a:cubicBezTo>
                  <a:lnTo>
                    <a:pt x="54080" y="193609"/>
                  </a:lnTo>
                  <a:cubicBezTo>
                    <a:pt x="24212" y="193609"/>
                    <a:pt x="0" y="169397"/>
                    <a:pt x="0" y="139529"/>
                  </a:cubicBezTo>
                  <a:lnTo>
                    <a:pt x="0" y="54080"/>
                  </a:lnTo>
                  <a:cubicBezTo>
                    <a:pt x="0" y="24212"/>
                    <a:pt x="24212" y="0"/>
                    <a:pt x="54080" y="0"/>
                  </a:cubicBezTo>
                  <a:close/>
                </a:path>
              </a:pathLst>
            </a:custGeom>
            <a:solidFill>
              <a:srgbClr val="000000">
                <a:alpha val="35686"/>
              </a:srgbClr>
            </a:solidFill>
          </p:spPr>
          <p:txBody>
            <a:bodyPr/>
            <a:lstStyle/>
            <a:p>
              <a:endParaRPr lang="en-BE"/>
            </a:p>
          </p:txBody>
        </p:sp>
        <p:sp>
          <p:nvSpPr>
            <p:cNvPr id="36" name="TextBox 16">
              <a:extLst>
                <a:ext uri="{FF2B5EF4-FFF2-40B4-BE49-F238E27FC236}">
                  <a16:creationId xmlns:a16="http://schemas.microsoft.com/office/drawing/2014/main" id="{6454A4DA-2118-2F13-C402-1B19C067260D}"/>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31" name="Group 14">
            <a:extLst>
              <a:ext uri="{FF2B5EF4-FFF2-40B4-BE49-F238E27FC236}">
                <a16:creationId xmlns:a16="http://schemas.microsoft.com/office/drawing/2014/main" id="{D2C2DDF5-6A70-86D3-1EE6-699A833E912A}"/>
              </a:ext>
            </a:extLst>
          </p:cNvPr>
          <p:cNvGrpSpPr/>
          <p:nvPr/>
        </p:nvGrpSpPr>
        <p:grpSpPr>
          <a:xfrm>
            <a:off x="3505200" y="5522502"/>
            <a:ext cx="10896600" cy="780948"/>
            <a:chOff x="0" y="0"/>
            <a:chExt cx="1922904" cy="193609"/>
          </a:xfrm>
        </p:grpSpPr>
        <p:sp>
          <p:nvSpPr>
            <p:cNvPr id="32" name="Freeform 15">
              <a:extLst>
                <a:ext uri="{FF2B5EF4-FFF2-40B4-BE49-F238E27FC236}">
                  <a16:creationId xmlns:a16="http://schemas.microsoft.com/office/drawing/2014/main" id="{0FEF85E1-C78B-8BC4-D46E-5C2FF2B18758}"/>
                </a:ext>
              </a:extLst>
            </p:cNvPr>
            <p:cNvSpPr/>
            <p:nvPr/>
          </p:nvSpPr>
          <p:spPr>
            <a:xfrm>
              <a:off x="0" y="0"/>
              <a:ext cx="1922904" cy="193609"/>
            </a:xfrm>
            <a:custGeom>
              <a:avLst/>
              <a:gdLst/>
              <a:ahLst/>
              <a:cxnLst/>
              <a:rect l="l" t="t" r="r" b="b"/>
              <a:pathLst>
                <a:path w="1922904" h="193609">
                  <a:moveTo>
                    <a:pt x="54080" y="0"/>
                  </a:moveTo>
                  <a:lnTo>
                    <a:pt x="1868824" y="0"/>
                  </a:lnTo>
                  <a:cubicBezTo>
                    <a:pt x="1898691" y="0"/>
                    <a:pt x="1922904" y="24212"/>
                    <a:pt x="1922904" y="54080"/>
                  </a:cubicBezTo>
                  <a:lnTo>
                    <a:pt x="1922904" y="139529"/>
                  </a:lnTo>
                  <a:cubicBezTo>
                    <a:pt x="1922904" y="169397"/>
                    <a:pt x="1898691" y="193609"/>
                    <a:pt x="1868824" y="193609"/>
                  </a:cubicBezTo>
                  <a:lnTo>
                    <a:pt x="54080" y="193609"/>
                  </a:lnTo>
                  <a:cubicBezTo>
                    <a:pt x="24212" y="193609"/>
                    <a:pt x="0" y="169397"/>
                    <a:pt x="0" y="139529"/>
                  </a:cubicBezTo>
                  <a:lnTo>
                    <a:pt x="0" y="54080"/>
                  </a:lnTo>
                  <a:cubicBezTo>
                    <a:pt x="0" y="24212"/>
                    <a:pt x="24212" y="0"/>
                    <a:pt x="54080" y="0"/>
                  </a:cubicBezTo>
                  <a:close/>
                </a:path>
              </a:pathLst>
            </a:custGeom>
            <a:solidFill>
              <a:srgbClr val="000000">
                <a:alpha val="35686"/>
              </a:srgbClr>
            </a:solidFill>
          </p:spPr>
          <p:txBody>
            <a:bodyPr/>
            <a:lstStyle/>
            <a:p>
              <a:endParaRPr lang="en-BE"/>
            </a:p>
          </p:txBody>
        </p:sp>
        <p:sp>
          <p:nvSpPr>
            <p:cNvPr id="33" name="TextBox 16">
              <a:extLst>
                <a:ext uri="{FF2B5EF4-FFF2-40B4-BE49-F238E27FC236}">
                  <a16:creationId xmlns:a16="http://schemas.microsoft.com/office/drawing/2014/main" id="{473577D7-408C-24EF-9468-79876835A6F6}"/>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3" name="Group 3"/>
          <p:cNvGrpSpPr/>
          <p:nvPr/>
        </p:nvGrpSpPr>
        <p:grpSpPr>
          <a:xfrm>
            <a:off x="0" y="0"/>
            <a:ext cx="18288000" cy="10395820"/>
            <a:chOff x="0" y="0"/>
            <a:chExt cx="4816593" cy="2737994"/>
          </a:xfrm>
        </p:grpSpPr>
        <p:sp>
          <p:nvSpPr>
            <p:cNvPr id="4" name="Freeform 4"/>
            <p:cNvSpPr/>
            <p:nvPr/>
          </p:nvSpPr>
          <p:spPr>
            <a:xfrm>
              <a:off x="0" y="0"/>
              <a:ext cx="4816592" cy="2737994"/>
            </a:xfrm>
            <a:custGeom>
              <a:avLst/>
              <a:gdLst/>
              <a:ahLst/>
              <a:cxnLst/>
              <a:rect l="l" t="t" r="r" b="b"/>
              <a:pathLst>
                <a:path w="4816592" h="2737994">
                  <a:moveTo>
                    <a:pt x="0" y="0"/>
                  </a:moveTo>
                  <a:lnTo>
                    <a:pt x="4816592" y="0"/>
                  </a:lnTo>
                  <a:lnTo>
                    <a:pt x="4816592" y="2737994"/>
                  </a:lnTo>
                  <a:lnTo>
                    <a:pt x="0" y="2737994"/>
                  </a:lnTo>
                  <a:close/>
                </a:path>
              </a:pathLst>
            </a:custGeom>
            <a:solidFill>
              <a:srgbClr val="000000">
                <a:alpha val="26667"/>
              </a:srgbClr>
            </a:solidFill>
          </p:spPr>
          <p:txBody>
            <a:bodyPr/>
            <a:lstStyle/>
            <a:p>
              <a:endParaRPr lang="en-BE"/>
            </a:p>
          </p:txBody>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0" y="9436511"/>
            <a:ext cx="18288000" cy="850489"/>
            <a:chOff x="0" y="0"/>
            <a:chExt cx="4816593" cy="223997"/>
          </a:xfrm>
        </p:grpSpPr>
        <p:sp>
          <p:nvSpPr>
            <p:cNvPr id="7" name="Freeform 7"/>
            <p:cNvSpPr/>
            <p:nvPr/>
          </p:nvSpPr>
          <p:spPr>
            <a:xfrm>
              <a:off x="0" y="0"/>
              <a:ext cx="4816592" cy="223997"/>
            </a:xfrm>
            <a:custGeom>
              <a:avLst/>
              <a:gdLst/>
              <a:ahLst/>
              <a:cxnLst/>
              <a:rect l="l" t="t" r="r" b="b"/>
              <a:pathLst>
                <a:path w="4816592" h="223997">
                  <a:moveTo>
                    <a:pt x="0" y="0"/>
                  </a:moveTo>
                  <a:lnTo>
                    <a:pt x="4816592" y="0"/>
                  </a:lnTo>
                  <a:lnTo>
                    <a:pt x="4816592" y="223997"/>
                  </a:lnTo>
                  <a:lnTo>
                    <a:pt x="0" y="223997"/>
                  </a:lnTo>
                  <a:close/>
                </a:path>
              </a:pathLst>
            </a:custGeom>
            <a:solidFill>
              <a:srgbClr val="000000">
                <a:alpha val="22745"/>
              </a:srgbClr>
            </a:solidFill>
          </p:spPr>
          <p:txBody>
            <a:bodyPr/>
            <a:lstStyle/>
            <a:p>
              <a:endParaRPr lang="en-BE"/>
            </a:p>
          </p:txBody>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9" name="AutoShape 9"/>
          <p:cNvSpPr/>
          <p:nvPr/>
        </p:nvSpPr>
        <p:spPr>
          <a:xfrm flipV="1">
            <a:off x="5735841" y="2609264"/>
            <a:ext cx="6816319" cy="0"/>
          </a:xfrm>
          <a:prstGeom prst="line">
            <a:avLst/>
          </a:prstGeom>
          <a:ln w="171450" cap="flat">
            <a:solidFill>
              <a:srgbClr val="FFFFFF"/>
            </a:solidFill>
            <a:prstDash val="solid"/>
            <a:headEnd type="none" w="sm" len="sm"/>
            <a:tailEnd type="none" w="sm" len="sm"/>
          </a:ln>
        </p:spPr>
        <p:txBody>
          <a:bodyPr/>
          <a:lstStyle/>
          <a:p>
            <a:endParaRPr lang="en-BE"/>
          </a:p>
        </p:txBody>
      </p:sp>
      <p:sp>
        <p:nvSpPr>
          <p:cNvPr id="11" name="TextBox 11"/>
          <p:cNvSpPr txBox="1"/>
          <p:nvPr/>
        </p:nvSpPr>
        <p:spPr>
          <a:xfrm>
            <a:off x="837147" y="1129913"/>
            <a:ext cx="16613707" cy="1146661"/>
          </a:xfrm>
          <a:prstGeom prst="rect">
            <a:avLst/>
          </a:prstGeom>
        </p:spPr>
        <p:txBody>
          <a:bodyPr wrap="square" lIns="0" tIns="0" rIns="0" bIns="0" rtlCol="0" anchor="t">
            <a:spAutoFit/>
          </a:bodyPr>
          <a:lstStyle/>
          <a:p>
            <a:pPr algn="ctr">
              <a:lnSpc>
                <a:spcPts val="9659"/>
              </a:lnSpc>
            </a:pPr>
            <a:r>
              <a:rPr lang="en-US" sz="6000" dirty="0">
                <a:solidFill>
                  <a:srgbClr val="FFFFFF"/>
                </a:solidFill>
                <a:latin typeface="Eastman Grotesque Bold"/>
              </a:rPr>
              <a:t>Was </a:t>
            </a:r>
            <a:r>
              <a:rPr lang="en-US" sz="6000" dirty="0" err="1">
                <a:solidFill>
                  <a:srgbClr val="FFFFFF"/>
                </a:solidFill>
                <a:latin typeface="Eastman Grotesque Bold"/>
              </a:rPr>
              <a:t>kann</a:t>
            </a:r>
            <a:r>
              <a:rPr lang="en-US" sz="6000" dirty="0">
                <a:solidFill>
                  <a:srgbClr val="FFFFFF"/>
                </a:solidFill>
                <a:latin typeface="Eastman Grotesque Bold"/>
              </a:rPr>
              <a:t> ich </a:t>
            </a:r>
            <a:r>
              <a:rPr lang="en-US" sz="6000" dirty="0" err="1">
                <a:solidFill>
                  <a:srgbClr val="FFFFFF"/>
                </a:solidFill>
                <a:latin typeface="Eastman Grotesque Bold"/>
              </a:rPr>
              <a:t>noch</a:t>
            </a:r>
            <a:r>
              <a:rPr lang="en-US" sz="6000" dirty="0">
                <a:solidFill>
                  <a:srgbClr val="FFFFFF"/>
                </a:solidFill>
                <a:latin typeface="Eastman Grotesque Bold"/>
              </a:rPr>
              <a:t> tun?</a:t>
            </a:r>
          </a:p>
        </p:txBody>
      </p:sp>
      <p:sp>
        <p:nvSpPr>
          <p:cNvPr id="13" name="TextBox 13"/>
          <p:cNvSpPr txBox="1"/>
          <p:nvPr/>
        </p:nvSpPr>
        <p:spPr>
          <a:xfrm>
            <a:off x="4495798" y="3771900"/>
            <a:ext cx="9296399" cy="609077"/>
          </a:xfrm>
          <a:prstGeom prst="rect">
            <a:avLst/>
          </a:prstGeom>
        </p:spPr>
        <p:txBody>
          <a:bodyPr wrap="square" lIns="0" tIns="0" rIns="0" bIns="0" rtlCol="0" anchor="t">
            <a:spAutoFit/>
          </a:bodyPr>
          <a:lstStyle/>
          <a:p>
            <a:pPr algn="ctr">
              <a:lnSpc>
                <a:spcPts val="5040"/>
              </a:lnSpc>
            </a:pPr>
            <a:r>
              <a:rPr lang="en-US" sz="3600" dirty="0">
                <a:solidFill>
                  <a:srgbClr val="FFFFFF"/>
                </a:solidFill>
                <a:latin typeface="Eastman Grotesque Bold"/>
              </a:rPr>
              <a:t>Das </a:t>
            </a:r>
            <a:r>
              <a:rPr lang="en-US" sz="3600" dirty="0" err="1">
                <a:solidFill>
                  <a:srgbClr val="FFFFFF"/>
                </a:solidFill>
                <a:latin typeface="Eastman Grotesque Bold"/>
              </a:rPr>
              <a:t>können</a:t>
            </a:r>
            <a:r>
              <a:rPr lang="en-US" sz="3600" dirty="0">
                <a:solidFill>
                  <a:srgbClr val="FFFFFF"/>
                </a:solidFill>
                <a:latin typeface="Eastman Grotesque Bold"/>
              </a:rPr>
              <a:t> Sie </a:t>
            </a:r>
            <a:r>
              <a:rPr lang="en-US" sz="3600" dirty="0" err="1">
                <a:solidFill>
                  <a:srgbClr val="FFFFFF"/>
                </a:solidFill>
                <a:latin typeface="Eastman Grotesque Bold"/>
              </a:rPr>
              <a:t>als</a:t>
            </a:r>
            <a:r>
              <a:rPr lang="en-US" sz="3600" dirty="0">
                <a:solidFill>
                  <a:srgbClr val="FFFFFF"/>
                </a:solidFill>
                <a:latin typeface="Eastman Grotesque Bold"/>
              </a:rPr>
              <a:t> </a:t>
            </a:r>
            <a:r>
              <a:rPr lang="en-US" sz="3600" dirty="0" err="1">
                <a:solidFill>
                  <a:srgbClr val="FFFFFF"/>
                </a:solidFill>
                <a:latin typeface="Eastman Grotesque Bold"/>
              </a:rPr>
              <a:t>Privatanleger</a:t>
            </a:r>
            <a:r>
              <a:rPr lang="en-US" sz="3600" dirty="0">
                <a:solidFill>
                  <a:srgbClr val="FFFFFF"/>
                </a:solidFill>
                <a:latin typeface="Eastman Grotesque Bold"/>
              </a:rPr>
              <a:t> tun:</a:t>
            </a:r>
          </a:p>
        </p:txBody>
      </p:sp>
      <p:grpSp>
        <p:nvGrpSpPr>
          <p:cNvPr id="14" name="Group 14"/>
          <p:cNvGrpSpPr/>
          <p:nvPr/>
        </p:nvGrpSpPr>
        <p:grpSpPr>
          <a:xfrm>
            <a:off x="3505200" y="4596893"/>
            <a:ext cx="10896600" cy="780948"/>
            <a:chOff x="0" y="0"/>
            <a:chExt cx="1922904" cy="193609"/>
          </a:xfrm>
        </p:grpSpPr>
        <p:sp>
          <p:nvSpPr>
            <p:cNvPr id="15" name="Freeform 15"/>
            <p:cNvSpPr/>
            <p:nvPr/>
          </p:nvSpPr>
          <p:spPr>
            <a:xfrm>
              <a:off x="0" y="0"/>
              <a:ext cx="1922904" cy="193609"/>
            </a:xfrm>
            <a:custGeom>
              <a:avLst/>
              <a:gdLst/>
              <a:ahLst/>
              <a:cxnLst/>
              <a:rect l="l" t="t" r="r" b="b"/>
              <a:pathLst>
                <a:path w="1922904" h="193609">
                  <a:moveTo>
                    <a:pt x="54080" y="0"/>
                  </a:moveTo>
                  <a:lnTo>
                    <a:pt x="1868824" y="0"/>
                  </a:lnTo>
                  <a:cubicBezTo>
                    <a:pt x="1898691" y="0"/>
                    <a:pt x="1922904" y="24212"/>
                    <a:pt x="1922904" y="54080"/>
                  </a:cubicBezTo>
                  <a:lnTo>
                    <a:pt x="1922904" y="139529"/>
                  </a:lnTo>
                  <a:cubicBezTo>
                    <a:pt x="1922904" y="169397"/>
                    <a:pt x="1898691" y="193609"/>
                    <a:pt x="1868824" y="193609"/>
                  </a:cubicBezTo>
                  <a:lnTo>
                    <a:pt x="54080" y="193609"/>
                  </a:lnTo>
                  <a:cubicBezTo>
                    <a:pt x="24212" y="193609"/>
                    <a:pt x="0" y="169397"/>
                    <a:pt x="0" y="139529"/>
                  </a:cubicBezTo>
                  <a:lnTo>
                    <a:pt x="0" y="54080"/>
                  </a:lnTo>
                  <a:cubicBezTo>
                    <a:pt x="0" y="24212"/>
                    <a:pt x="24212" y="0"/>
                    <a:pt x="54080" y="0"/>
                  </a:cubicBezTo>
                  <a:close/>
                </a:path>
              </a:pathLst>
            </a:custGeom>
            <a:solidFill>
              <a:srgbClr val="000000">
                <a:alpha val="35686"/>
              </a:srgbClr>
            </a:solidFill>
          </p:spPr>
          <p:txBody>
            <a:bodyPr/>
            <a:lstStyle/>
            <a:p>
              <a:endParaRPr lang="en-BE"/>
            </a:p>
          </p:txBody>
        </p:sp>
        <p:sp>
          <p:nvSpPr>
            <p:cNvPr id="16" name="TextBox 16"/>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26" name="TextBox 26"/>
          <p:cNvSpPr txBox="1"/>
          <p:nvPr/>
        </p:nvSpPr>
        <p:spPr>
          <a:xfrm>
            <a:off x="3886200" y="4775904"/>
            <a:ext cx="10287000" cy="436338"/>
          </a:xfrm>
          <a:prstGeom prst="rect">
            <a:avLst/>
          </a:prstGeom>
        </p:spPr>
        <p:txBody>
          <a:bodyPr wrap="square" lIns="0" tIns="0" rIns="0" bIns="0" rtlCol="0" anchor="t">
            <a:spAutoFit/>
          </a:bodyPr>
          <a:lstStyle/>
          <a:p>
            <a:pPr algn="ctr">
              <a:lnSpc>
                <a:spcPts val="3499"/>
              </a:lnSpc>
            </a:pPr>
            <a:r>
              <a:rPr lang="en-US" sz="2800" dirty="0" err="1">
                <a:solidFill>
                  <a:srgbClr val="FFFFFF"/>
                </a:solidFill>
                <a:latin typeface="Eastman Grotesque" panose="020B0604020202020204" charset="0"/>
              </a:rPr>
              <a:t>Achten</a:t>
            </a:r>
            <a:r>
              <a:rPr lang="en-US" sz="2800" dirty="0">
                <a:solidFill>
                  <a:srgbClr val="FFFFFF"/>
                </a:solidFill>
                <a:latin typeface="Eastman Grotesque" panose="020B0604020202020204" charset="0"/>
              </a:rPr>
              <a:t> Sie auf </a:t>
            </a:r>
            <a:r>
              <a:rPr lang="en-US" sz="2800" dirty="0" err="1">
                <a:solidFill>
                  <a:srgbClr val="FFFFFF"/>
                </a:solidFill>
                <a:latin typeface="Eastman Grotesque" panose="020B0604020202020204" charset="0"/>
              </a:rPr>
              <a:t>unbestimmte</a:t>
            </a:r>
            <a:r>
              <a:rPr lang="en-US" sz="2800" dirty="0">
                <a:solidFill>
                  <a:srgbClr val="FFFFFF"/>
                </a:solidFill>
                <a:latin typeface="Eastman Grotesque" panose="020B0604020202020204" charset="0"/>
              </a:rPr>
              <a:t> </a:t>
            </a:r>
            <a:r>
              <a:rPr lang="en-US" sz="2800" dirty="0" err="1">
                <a:solidFill>
                  <a:srgbClr val="FFFFFF"/>
                </a:solidFill>
                <a:latin typeface="Eastman Grotesque" panose="020B0604020202020204" charset="0"/>
              </a:rPr>
              <a:t>Begriffe</a:t>
            </a:r>
            <a:r>
              <a:rPr lang="en-US" sz="2800" dirty="0">
                <a:solidFill>
                  <a:srgbClr val="FFFFFF"/>
                </a:solidFill>
                <a:latin typeface="Eastman Grotesque" panose="020B0604020202020204" charset="0"/>
              </a:rPr>
              <a:t> und </a:t>
            </a:r>
            <a:r>
              <a:rPr lang="en-US" sz="2800" dirty="0" err="1">
                <a:solidFill>
                  <a:srgbClr val="FFFFFF"/>
                </a:solidFill>
                <a:latin typeface="Eastman Grotesque" panose="020B0604020202020204" charset="0"/>
              </a:rPr>
              <a:t>hinterfragen</a:t>
            </a:r>
            <a:r>
              <a:rPr lang="en-US" sz="2800" dirty="0">
                <a:solidFill>
                  <a:srgbClr val="FFFFFF"/>
                </a:solidFill>
                <a:latin typeface="Eastman Grotesque" panose="020B0604020202020204" charset="0"/>
              </a:rPr>
              <a:t> </a:t>
            </a:r>
            <a:r>
              <a:rPr lang="en-US" sz="2800" dirty="0" err="1">
                <a:solidFill>
                  <a:srgbClr val="FFFFFF"/>
                </a:solidFill>
                <a:latin typeface="Eastman Grotesque" panose="020B0604020202020204" charset="0"/>
              </a:rPr>
              <a:t>sie</a:t>
            </a:r>
            <a:r>
              <a:rPr lang="en-US" sz="2800" dirty="0">
                <a:solidFill>
                  <a:srgbClr val="FFFFFF"/>
                </a:solidFill>
                <a:latin typeface="Eastman Grotesque" panose="020B0604020202020204" charset="0"/>
              </a:rPr>
              <a:t> </a:t>
            </a:r>
            <a:r>
              <a:rPr lang="en-US" sz="2800" dirty="0" err="1">
                <a:solidFill>
                  <a:srgbClr val="FFFFFF"/>
                </a:solidFill>
                <a:latin typeface="Eastman Grotesque" panose="020B0604020202020204" charset="0"/>
              </a:rPr>
              <a:t>diese</a:t>
            </a:r>
            <a:endParaRPr lang="en-US" sz="2800" dirty="0">
              <a:solidFill>
                <a:srgbClr val="FFFFFF"/>
              </a:solidFill>
              <a:latin typeface="Eastman Grotesque" panose="020B0604020202020204" charset="0"/>
            </a:endParaRPr>
          </a:p>
        </p:txBody>
      </p:sp>
      <p:sp>
        <p:nvSpPr>
          <p:cNvPr id="27" name="TextBox 27"/>
          <p:cNvSpPr txBox="1"/>
          <p:nvPr/>
        </p:nvSpPr>
        <p:spPr>
          <a:xfrm>
            <a:off x="2320554" y="5697762"/>
            <a:ext cx="13411200" cy="436338"/>
          </a:xfrm>
          <a:prstGeom prst="rect">
            <a:avLst/>
          </a:prstGeom>
        </p:spPr>
        <p:txBody>
          <a:bodyPr wrap="square" lIns="0" tIns="0" rIns="0" bIns="0" rtlCol="0" anchor="t">
            <a:spAutoFit/>
          </a:bodyPr>
          <a:lstStyle/>
          <a:p>
            <a:pPr algn="ctr">
              <a:lnSpc>
                <a:spcPts val="3499"/>
              </a:lnSpc>
            </a:pPr>
            <a:r>
              <a:rPr lang="en-US" sz="2800" dirty="0">
                <a:solidFill>
                  <a:srgbClr val="FFFFFF"/>
                </a:solidFill>
                <a:latin typeface="Eastman Grotesque" panose="020B0604020202020204" charset="0"/>
              </a:rPr>
              <a:t>Suchen Sie </a:t>
            </a:r>
            <a:r>
              <a:rPr lang="en-US" sz="2800" dirty="0" err="1">
                <a:solidFill>
                  <a:srgbClr val="FFFFFF"/>
                </a:solidFill>
                <a:latin typeface="Eastman Grotesque" panose="020B0604020202020204" charset="0"/>
              </a:rPr>
              <a:t>nach</a:t>
            </a:r>
            <a:r>
              <a:rPr lang="en-US" sz="2800" dirty="0">
                <a:solidFill>
                  <a:srgbClr val="FFFFFF"/>
                </a:solidFill>
                <a:latin typeface="Eastman Grotesque" panose="020B0604020202020204" charset="0"/>
              </a:rPr>
              <a:t> Ratings/</a:t>
            </a:r>
            <a:r>
              <a:rPr lang="en-US" sz="2800" dirty="0" err="1">
                <a:solidFill>
                  <a:srgbClr val="FFFFFF"/>
                </a:solidFill>
                <a:latin typeface="Eastman Grotesque" panose="020B0604020202020204" charset="0"/>
              </a:rPr>
              <a:t>Siegeln</a:t>
            </a:r>
            <a:r>
              <a:rPr lang="en-US" sz="2800" dirty="0">
                <a:solidFill>
                  <a:srgbClr val="FFFFFF"/>
                </a:solidFill>
                <a:latin typeface="Eastman Grotesque" panose="020B0604020202020204" charset="0"/>
              </a:rPr>
              <a:t> von </a:t>
            </a:r>
            <a:r>
              <a:rPr lang="en-US" sz="2800" dirty="0" err="1">
                <a:solidFill>
                  <a:srgbClr val="FFFFFF"/>
                </a:solidFill>
                <a:latin typeface="Eastman Grotesque" panose="020B0604020202020204" charset="0"/>
              </a:rPr>
              <a:t>unabhängigen</a:t>
            </a:r>
            <a:r>
              <a:rPr lang="en-US" sz="2800" dirty="0">
                <a:solidFill>
                  <a:srgbClr val="FFFFFF"/>
                </a:solidFill>
                <a:latin typeface="Eastman Grotesque" panose="020B0604020202020204" charset="0"/>
              </a:rPr>
              <a:t> </a:t>
            </a:r>
            <a:r>
              <a:rPr lang="en-US" sz="2800" dirty="0" err="1">
                <a:solidFill>
                  <a:srgbClr val="FFFFFF"/>
                </a:solidFill>
                <a:latin typeface="Eastman Grotesque" panose="020B0604020202020204" charset="0"/>
              </a:rPr>
              <a:t>Drittanbietern</a:t>
            </a:r>
            <a:endParaRPr lang="en-US" sz="2800" dirty="0">
              <a:solidFill>
                <a:srgbClr val="FFFFFF"/>
              </a:solidFill>
              <a:latin typeface="Eastman Grotesque" panose="020B0604020202020204" charset="0"/>
            </a:endParaRPr>
          </a:p>
        </p:txBody>
      </p:sp>
      <p:sp>
        <p:nvSpPr>
          <p:cNvPr id="28" name="TextBox 28"/>
          <p:cNvSpPr txBox="1"/>
          <p:nvPr/>
        </p:nvSpPr>
        <p:spPr>
          <a:xfrm>
            <a:off x="4717313" y="6612162"/>
            <a:ext cx="8077200" cy="436338"/>
          </a:xfrm>
          <a:prstGeom prst="rect">
            <a:avLst/>
          </a:prstGeom>
        </p:spPr>
        <p:txBody>
          <a:bodyPr wrap="square" lIns="0" tIns="0" rIns="0" bIns="0" rtlCol="0" anchor="t">
            <a:spAutoFit/>
          </a:bodyPr>
          <a:lstStyle/>
          <a:p>
            <a:pPr algn="ctr">
              <a:lnSpc>
                <a:spcPts val="3499"/>
              </a:lnSpc>
            </a:pPr>
            <a:r>
              <a:rPr lang="en-US" sz="2800" dirty="0">
                <a:solidFill>
                  <a:srgbClr val="FFFFFF"/>
                </a:solidFill>
                <a:latin typeface="Eastman Grotesque" panose="020B0604020202020204" charset="0"/>
              </a:rPr>
              <a:t>Recherchieren Sie anhand zuverlässiger Quellen</a:t>
            </a:r>
          </a:p>
        </p:txBody>
      </p:sp>
      <p:sp>
        <p:nvSpPr>
          <p:cNvPr id="29" name="TextBox 29"/>
          <p:cNvSpPr txBox="1"/>
          <p:nvPr/>
        </p:nvSpPr>
        <p:spPr>
          <a:xfrm>
            <a:off x="3065318" y="7498547"/>
            <a:ext cx="12039600" cy="436338"/>
          </a:xfrm>
          <a:prstGeom prst="rect">
            <a:avLst/>
          </a:prstGeom>
        </p:spPr>
        <p:txBody>
          <a:bodyPr wrap="square" lIns="0" tIns="0" rIns="0" bIns="0" rtlCol="0" anchor="t">
            <a:spAutoFit/>
          </a:bodyPr>
          <a:lstStyle/>
          <a:p>
            <a:pPr algn="ctr">
              <a:lnSpc>
                <a:spcPts val="3499"/>
              </a:lnSpc>
            </a:pPr>
            <a:r>
              <a:rPr lang="en-US" sz="2800" dirty="0" err="1">
                <a:solidFill>
                  <a:srgbClr val="FFFFFF"/>
                </a:solidFill>
                <a:latin typeface="Eastman Grotesque" panose="020B0604020202020204" charset="0"/>
              </a:rPr>
              <a:t>Informieren</a:t>
            </a:r>
            <a:r>
              <a:rPr lang="en-US" sz="2800" dirty="0">
                <a:solidFill>
                  <a:srgbClr val="FFFFFF"/>
                </a:solidFill>
                <a:latin typeface="Eastman Grotesque" panose="020B0604020202020204" charset="0"/>
              </a:rPr>
              <a:t> Sie </a:t>
            </a:r>
            <a:r>
              <a:rPr lang="en-US" sz="2800" dirty="0" err="1">
                <a:solidFill>
                  <a:srgbClr val="FFFFFF"/>
                </a:solidFill>
                <a:latin typeface="Eastman Grotesque" panose="020B0604020202020204" charset="0"/>
              </a:rPr>
              <a:t>sich</a:t>
            </a:r>
            <a:r>
              <a:rPr lang="en-US" sz="2800" dirty="0">
                <a:solidFill>
                  <a:srgbClr val="FFFFFF"/>
                </a:solidFill>
                <a:latin typeface="Eastman Grotesque" panose="020B0604020202020204" charset="0"/>
              </a:rPr>
              <a:t> </a:t>
            </a:r>
            <a:r>
              <a:rPr lang="en-US" sz="2800" dirty="0" err="1">
                <a:solidFill>
                  <a:srgbClr val="FFFFFF"/>
                </a:solidFill>
                <a:latin typeface="Eastman Grotesque" panose="020B0604020202020204" charset="0"/>
              </a:rPr>
              <a:t>über</a:t>
            </a:r>
            <a:r>
              <a:rPr lang="en-US" sz="2800" dirty="0">
                <a:solidFill>
                  <a:srgbClr val="FFFFFF"/>
                </a:solidFill>
                <a:latin typeface="Eastman Grotesque" panose="020B0604020202020204" charset="0"/>
              </a:rPr>
              <a:t> die </a:t>
            </a:r>
            <a:r>
              <a:rPr lang="en-US" sz="2800" dirty="0" err="1">
                <a:solidFill>
                  <a:srgbClr val="FFFFFF"/>
                </a:solidFill>
                <a:latin typeface="Eastman Grotesque" panose="020B0604020202020204" charset="0"/>
              </a:rPr>
              <a:t>Geschäftstätigkeit</a:t>
            </a:r>
            <a:r>
              <a:rPr lang="en-US" sz="2800" dirty="0">
                <a:solidFill>
                  <a:srgbClr val="FFFFFF"/>
                </a:solidFill>
                <a:latin typeface="Eastman Grotesque" panose="020B0604020202020204" charset="0"/>
              </a:rPr>
              <a:t> des </a:t>
            </a:r>
            <a:r>
              <a:rPr lang="en-US" sz="2800" dirty="0" err="1">
                <a:solidFill>
                  <a:srgbClr val="FFFFFF"/>
                </a:solidFill>
                <a:latin typeface="Eastman Grotesque" panose="020B0604020202020204" charset="0"/>
              </a:rPr>
              <a:t>Unternehmens</a:t>
            </a:r>
            <a:endParaRPr lang="en-US" sz="2800" dirty="0">
              <a:solidFill>
                <a:srgbClr val="FFFFFF"/>
              </a:solidFill>
              <a:latin typeface="Eastman Grotesque" panose="020B0604020202020204" charset="0"/>
            </a:endParaRPr>
          </a:p>
        </p:txBody>
      </p:sp>
      <p:sp>
        <p:nvSpPr>
          <p:cNvPr id="30" name="TextBox 13">
            <a:extLst>
              <a:ext uri="{FF2B5EF4-FFF2-40B4-BE49-F238E27FC236}">
                <a16:creationId xmlns:a16="http://schemas.microsoft.com/office/drawing/2014/main" id="{A2D26C71-6001-BF20-9B75-6AA66AA77E08}"/>
              </a:ext>
            </a:extLst>
          </p:cNvPr>
          <p:cNvSpPr txBox="1"/>
          <p:nvPr/>
        </p:nvSpPr>
        <p:spPr>
          <a:xfrm>
            <a:off x="13335001" y="8988384"/>
            <a:ext cx="5391816" cy="1502527"/>
          </a:xfrm>
          <a:prstGeom prst="rect">
            <a:avLst/>
          </a:prstGeom>
        </p:spPr>
        <p:txBody>
          <a:bodyPr wrap="square" lIns="0" tIns="0" rIns="0" bIns="0" rtlCol="0" anchor="t">
            <a:spAutoFit/>
          </a:bodyPr>
          <a:lstStyle/>
          <a:p>
            <a:pPr algn="ctr">
              <a:lnSpc>
                <a:spcPts val="4759"/>
              </a:lnSpc>
            </a:pPr>
            <a:endParaRPr dirty="0">
              <a:solidFill>
                <a:srgbClr val="FF0000"/>
              </a:solidFill>
            </a:endParaRPr>
          </a:p>
          <a:p>
            <a:pPr algn="ctr">
              <a:lnSpc>
                <a:spcPts val="2800"/>
              </a:lnSpc>
            </a:pPr>
            <a:r>
              <a:rPr lang="en-US" sz="2000" dirty="0">
                <a:solidFill>
                  <a:schemeClr val="bg1"/>
                </a:solidFill>
                <a:latin typeface="Canva Sans"/>
              </a:rPr>
              <a:t>©</a:t>
            </a:r>
            <a:r>
              <a:rPr lang="de-DE" sz="2000" dirty="0">
                <a:solidFill>
                  <a:schemeClr val="bg1"/>
                </a:solidFill>
                <a:latin typeface="Eastman Grotesque"/>
              </a:rPr>
              <a:t> </a:t>
            </a:r>
            <a:r>
              <a:rPr lang="de-DE" sz="2000" dirty="0" err="1">
                <a:solidFill>
                  <a:schemeClr val="bg1"/>
                </a:solidFill>
                <a:latin typeface="Eastman Grotesque"/>
              </a:rPr>
              <a:t>Invest</a:t>
            </a:r>
            <a:r>
              <a:rPr lang="de-DE" sz="2000" dirty="0">
                <a:solidFill>
                  <a:schemeClr val="bg1"/>
                </a:solidFill>
                <a:latin typeface="Eastman Grotesque"/>
              </a:rPr>
              <a:t> </a:t>
            </a:r>
            <a:r>
              <a:rPr lang="de-DE" sz="2000" dirty="0" err="1">
                <a:solidFill>
                  <a:schemeClr val="bg1"/>
                </a:solidFill>
                <a:latin typeface="Eastman Grotesque"/>
              </a:rPr>
              <a:t>for</a:t>
            </a:r>
            <a:r>
              <a:rPr lang="de-DE" sz="2000" dirty="0">
                <a:solidFill>
                  <a:schemeClr val="bg1"/>
                </a:solidFill>
                <a:latin typeface="Eastman Grotesque"/>
              </a:rPr>
              <a:t> Better Climate EU </a:t>
            </a:r>
            <a:r>
              <a:rPr lang="en-US" sz="2000" dirty="0">
                <a:solidFill>
                  <a:schemeClr val="bg1"/>
                </a:solidFill>
                <a:latin typeface="Canva Sans"/>
              </a:rPr>
              <a:t>2023</a:t>
            </a:r>
          </a:p>
          <a:p>
            <a:pPr algn="ctr">
              <a:lnSpc>
                <a:spcPts val="4759"/>
              </a:lnSpc>
            </a:pPr>
            <a:endParaRPr lang="en-US" sz="2000" dirty="0">
              <a:solidFill>
                <a:srgbClr val="FF0000"/>
              </a:solidFill>
              <a:latin typeface="Canva Sans"/>
            </a:endParaRPr>
          </a:p>
        </p:txBody>
      </p:sp>
    </p:spTree>
    <p:extLst>
      <p:ext uri="{BB962C8B-B14F-4D97-AF65-F5344CB8AC3E}">
        <p14:creationId xmlns:p14="http://schemas.microsoft.com/office/powerpoint/2010/main" val="334140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786" b="7786"/>
          <a:stretch>
            <a:fillRect/>
          </a:stretch>
        </p:blipFill>
        <p:spPr>
          <a:xfrm>
            <a:off x="0" y="0"/>
            <a:ext cx="18288000" cy="10287000"/>
          </a:xfrm>
          <a:prstGeom prst="rect">
            <a:avLst/>
          </a:prstGeom>
        </p:spPr>
      </p:pic>
      <p:grpSp>
        <p:nvGrpSpPr>
          <p:cNvPr id="3" name="Group 3"/>
          <p:cNvGrpSpPr/>
          <p:nvPr/>
        </p:nvGrpSpPr>
        <p:grpSpPr>
          <a:xfrm>
            <a:off x="0" y="9436511"/>
            <a:ext cx="18288000" cy="850489"/>
            <a:chOff x="0" y="0"/>
            <a:chExt cx="4816593" cy="223997"/>
          </a:xfrm>
        </p:grpSpPr>
        <p:sp>
          <p:nvSpPr>
            <p:cNvPr id="4" name="Freeform 4"/>
            <p:cNvSpPr/>
            <p:nvPr/>
          </p:nvSpPr>
          <p:spPr>
            <a:xfrm>
              <a:off x="0" y="0"/>
              <a:ext cx="4816592" cy="223997"/>
            </a:xfrm>
            <a:custGeom>
              <a:avLst/>
              <a:gdLst/>
              <a:ahLst/>
              <a:cxnLst/>
              <a:rect l="l" t="t" r="r" b="b"/>
              <a:pathLst>
                <a:path w="4816592" h="223997">
                  <a:moveTo>
                    <a:pt x="0" y="0"/>
                  </a:moveTo>
                  <a:lnTo>
                    <a:pt x="4816592" y="0"/>
                  </a:lnTo>
                  <a:lnTo>
                    <a:pt x="4816592" y="223997"/>
                  </a:lnTo>
                  <a:lnTo>
                    <a:pt x="0" y="223997"/>
                  </a:lnTo>
                  <a:close/>
                </a:path>
              </a:pathLst>
            </a:custGeom>
            <a:solidFill>
              <a:srgbClr val="000000">
                <a:alpha val="22745"/>
              </a:srgbClr>
            </a:solidFill>
          </p:spPr>
          <p:txBody>
            <a:bodyPr/>
            <a:lstStyle/>
            <a:p>
              <a:endParaRPr lang="en-BE"/>
            </a:p>
          </p:txBody>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10" name="AutoShape 10"/>
          <p:cNvSpPr/>
          <p:nvPr/>
        </p:nvSpPr>
        <p:spPr>
          <a:xfrm flipV="1">
            <a:off x="5735841" y="2221820"/>
            <a:ext cx="6816319" cy="0"/>
          </a:xfrm>
          <a:prstGeom prst="line">
            <a:avLst/>
          </a:prstGeom>
          <a:ln w="171450" cap="flat">
            <a:solidFill>
              <a:srgbClr val="FFFFFF"/>
            </a:solidFill>
            <a:prstDash val="solid"/>
            <a:headEnd type="none" w="sm" len="sm"/>
            <a:tailEnd type="none" w="sm" len="sm"/>
          </a:ln>
        </p:spPr>
        <p:txBody>
          <a:bodyPr/>
          <a:lstStyle/>
          <a:p>
            <a:endParaRPr lang="en-BE"/>
          </a:p>
        </p:txBody>
      </p:sp>
      <p:sp>
        <p:nvSpPr>
          <p:cNvPr id="11" name="TextBox 11"/>
          <p:cNvSpPr txBox="1"/>
          <p:nvPr/>
        </p:nvSpPr>
        <p:spPr>
          <a:xfrm>
            <a:off x="1242000" y="885825"/>
            <a:ext cx="15804000" cy="1191600"/>
          </a:xfrm>
          <a:prstGeom prst="rect">
            <a:avLst/>
          </a:prstGeom>
        </p:spPr>
        <p:txBody>
          <a:bodyPr lIns="0" tIns="0" rIns="0" bIns="0" rtlCol="0" anchor="t">
            <a:spAutoFit/>
          </a:bodyPr>
          <a:lstStyle/>
          <a:p>
            <a:pPr algn="ctr">
              <a:lnSpc>
                <a:spcPts val="9659"/>
              </a:lnSpc>
            </a:pPr>
            <a:r>
              <a:rPr lang="de-DE" sz="6000" dirty="0">
                <a:solidFill>
                  <a:srgbClr val="FFFFFF"/>
                </a:solidFill>
                <a:latin typeface="Eastman Grotesque Bold"/>
              </a:rPr>
              <a:t>Wo kann ich mich beschweren?</a:t>
            </a:r>
            <a:endParaRPr lang="en-US" sz="6000" dirty="0">
              <a:solidFill>
                <a:srgbClr val="FFFFFF"/>
              </a:solidFill>
              <a:latin typeface="Eastman Grotesque Bold"/>
            </a:endParaRPr>
          </a:p>
        </p:txBody>
      </p:sp>
      <p:grpSp>
        <p:nvGrpSpPr>
          <p:cNvPr id="12" name="Group 12"/>
          <p:cNvGrpSpPr/>
          <p:nvPr/>
        </p:nvGrpSpPr>
        <p:grpSpPr>
          <a:xfrm>
            <a:off x="1879715" y="2778288"/>
            <a:ext cx="14528569" cy="5969714"/>
            <a:chOff x="0" y="0"/>
            <a:chExt cx="3826454" cy="1572270"/>
          </a:xfrm>
        </p:grpSpPr>
        <p:sp>
          <p:nvSpPr>
            <p:cNvPr id="13" name="Freeform 13"/>
            <p:cNvSpPr/>
            <p:nvPr/>
          </p:nvSpPr>
          <p:spPr>
            <a:xfrm>
              <a:off x="0" y="0"/>
              <a:ext cx="3826454" cy="1572270"/>
            </a:xfrm>
            <a:custGeom>
              <a:avLst/>
              <a:gdLst/>
              <a:ahLst/>
              <a:cxnLst/>
              <a:rect l="l" t="t" r="r" b="b"/>
              <a:pathLst>
                <a:path w="3826454" h="1572270">
                  <a:moveTo>
                    <a:pt x="0" y="0"/>
                  </a:moveTo>
                  <a:lnTo>
                    <a:pt x="3826454" y="0"/>
                  </a:lnTo>
                  <a:lnTo>
                    <a:pt x="3826454" y="1572270"/>
                  </a:lnTo>
                  <a:lnTo>
                    <a:pt x="0" y="1572270"/>
                  </a:lnTo>
                  <a:close/>
                </a:path>
              </a:pathLst>
            </a:custGeom>
            <a:solidFill>
              <a:srgbClr val="000000">
                <a:alpha val="22745"/>
              </a:srgbClr>
            </a:solidFill>
          </p:spPr>
          <p:txBody>
            <a:bodyPr/>
            <a:lstStyle/>
            <a:p>
              <a:endParaRPr lang="en-BE"/>
            </a:p>
          </p:txBody>
        </p:sp>
        <p:sp>
          <p:nvSpPr>
            <p:cNvPr id="14" name="TextBox 1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15" name="TextBox 15"/>
          <p:cNvSpPr txBox="1"/>
          <p:nvPr/>
        </p:nvSpPr>
        <p:spPr>
          <a:xfrm>
            <a:off x="2665881" y="3211406"/>
            <a:ext cx="12956238" cy="5895973"/>
          </a:xfrm>
          <a:prstGeom prst="rect">
            <a:avLst/>
          </a:prstGeom>
        </p:spPr>
        <p:txBody>
          <a:bodyPr lIns="0" tIns="0" rIns="0" bIns="0" rtlCol="0" anchor="t">
            <a:spAutoFit/>
          </a:bodyPr>
          <a:lstStyle/>
          <a:p>
            <a:pPr>
              <a:lnSpc>
                <a:spcPts val="4165"/>
              </a:lnSpc>
            </a:pPr>
            <a:r>
              <a:rPr lang="de-DE" sz="2975" dirty="0">
                <a:solidFill>
                  <a:srgbClr val="FFFFFF"/>
                </a:solidFill>
                <a:latin typeface="Eastman Grotesque"/>
              </a:rPr>
              <a:t>BaFin – Bundesanstalt für Finanzdienstleistungsaufsicht: </a:t>
            </a:r>
            <a:br>
              <a:rPr lang="de-DE" sz="2975" dirty="0">
                <a:solidFill>
                  <a:srgbClr val="FFFFFF"/>
                </a:solidFill>
                <a:latin typeface="Eastman Grotesque"/>
              </a:rPr>
            </a:br>
            <a:r>
              <a:rPr lang="de-DE" sz="2975" dirty="0">
                <a:solidFill>
                  <a:srgbClr val="FFFFFF"/>
                </a:solidFill>
                <a:latin typeface="Eastman Grotesque"/>
              </a:rPr>
              <a:t>Verbrauchertelefon 0800 2 100 500 </a:t>
            </a:r>
          </a:p>
          <a:p>
            <a:pPr>
              <a:lnSpc>
                <a:spcPts val="4165"/>
              </a:lnSpc>
            </a:pPr>
            <a:endParaRPr lang="de-DE" sz="2975" b="1" dirty="0">
              <a:solidFill>
                <a:schemeClr val="bg1"/>
              </a:solidFill>
              <a:latin typeface="Eastman Grotesque"/>
            </a:endParaRPr>
          </a:p>
          <a:p>
            <a:pPr>
              <a:lnSpc>
                <a:spcPts val="4165"/>
              </a:lnSpc>
            </a:pPr>
            <a:r>
              <a:rPr lang="de-DE" sz="2975" dirty="0">
                <a:solidFill>
                  <a:srgbClr val="FFFFFF"/>
                </a:solidFill>
                <a:latin typeface="Eastman Grotesque"/>
              </a:rPr>
              <a:t>vzbv - Verbraucherzentrale Bundesverband: https://www.vzbv.de/verbraucher/beschwerde-einreichen</a:t>
            </a:r>
          </a:p>
          <a:p>
            <a:pPr>
              <a:lnSpc>
                <a:spcPts val="4165"/>
              </a:lnSpc>
            </a:pPr>
            <a:endParaRPr lang="de-DE" sz="2975" b="1" dirty="0">
              <a:solidFill>
                <a:schemeClr val="bg1"/>
              </a:solidFill>
              <a:latin typeface="Eastman Grotesque"/>
            </a:endParaRPr>
          </a:p>
          <a:p>
            <a:pPr>
              <a:lnSpc>
                <a:spcPts val="4165"/>
              </a:lnSpc>
            </a:pPr>
            <a:r>
              <a:rPr lang="de-DE" sz="2975" b="1" dirty="0">
                <a:solidFill>
                  <a:schemeClr val="bg1"/>
                </a:solidFill>
                <a:latin typeface="Eastman Grotesque"/>
              </a:rPr>
              <a:t>DSW</a:t>
            </a:r>
            <a:r>
              <a:rPr lang="de-DE" sz="2975" dirty="0">
                <a:solidFill>
                  <a:schemeClr val="bg1"/>
                </a:solidFill>
                <a:latin typeface="Eastman Grotesque"/>
              </a:rPr>
              <a:t> – Deutschlands größte und älteste Vereinigung für Privatanleger</a:t>
            </a:r>
          </a:p>
          <a:p>
            <a:pPr>
              <a:lnSpc>
                <a:spcPts val="4165"/>
              </a:lnSpc>
            </a:pPr>
            <a:endParaRPr lang="de-DE" sz="2975" dirty="0">
              <a:solidFill>
                <a:srgbClr val="FFFFFF"/>
              </a:solidFill>
              <a:latin typeface="Eastman Grotesque"/>
            </a:endParaRPr>
          </a:p>
          <a:p>
            <a:pPr>
              <a:lnSpc>
                <a:spcPts val="4165"/>
              </a:lnSpc>
            </a:pPr>
            <a:endParaRPr lang="de-DE" sz="2975" dirty="0">
              <a:solidFill>
                <a:srgbClr val="FFFFFF"/>
              </a:solidFill>
              <a:latin typeface="Eastman Grotesque"/>
            </a:endParaRPr>
          </a:p>
          <a:p>
            <a:pPr>
              <a:lnSpc>
                <a:spcPts val="4165"/>
              </a:lnSpc>
            </a:pPr>
            <a:endParaRPr lang="de-DE" sz="2975" dirty="0">
              <a:solidFill>
                <a:srgbClr val="FFFFFF"/>
              </a:solidFill>
              <a:latin typeface="Eastman Grotesque"/>
            </a:endParaRPr>
          </a:p>
          <a:p>
            <a:pPr>
              <a:lnSpc>
                <a:spcPts val="4165"/>
              </a:lnSpc>
            </a:pPr>
            <a:endParaRPr lang="de-DE" sz="2975" dirty="0">
              <a:solidFill>
                <a:srgbClr val="FFFFFF"/>
              </a:solidFill>
              <a:latin typeface="Eastman Grotesque"/>
            </a:endParaRPr>
          </a:p>
        </p:txBody>
      </p:sp>
      <p:sp>
        <p:nvSpPr>
          <p:cNvPr id="16" name="TextBox 13">
            <a:extLst>
              <a:ext uri="{FF2B5EF4-FFF2-40B4-BE49-F238E27FC236}">
                <a16:creationId xmlns:a16="http://schemas.microsoft.com/office/drawing/2014/main" id="{48DD83D0-3F3B-B019-F3A3-9358520BE97E}"/>
              </a:ext>
            </a:extLst>
          </p:cNvPr>
          <p:cNvSpPr txBox="1"/>
          <p:nvPr/>
        </p:nvSpPr>
        <p:spPr>
          <a:xfrm>
            <a:off x="13335001" y="8988384"/>
            <a:ext cx="5391816" cy="1502527"/>
          </a:xfrm>
          <a:prstGeom prst="rect">
            <a:avLst/>
          </a:prstGeom>
        </p:spPr>
        <p:txBody>
          <a:bodyPr wrap="square" lIns="0" tIns="0" rIns="0" bIns="0" rtlCol="0" anchor="t">
            <a:spAutoFit/>
          </a:bodyPr>
          <a:lstStyle/>
          <a:p>
            <a:pPr algn="ctr">
              <a:lnSpc>
                <a:spcPts val="4759"/>
              </a:lnSpc>
            </a:pPr>
            <a:endParaRPr dirty="0">
              <a:solidFill>
                <a:srgbClr val="FF0000"/>
              </a:solidFill>
            </a:endParaRPr>
          </a:p>
          <a:p>
            <a:pPr algn="ctr">
              <a:lnSpc>
                <a:spcPts val="2800"/>
              </a:lnSpc>
            </a:pPr>
            <a:r>
              <a:rPr lang="en-US" sz="2000" dirty="0">
                <a:solidFill>
                  <a:schemeClr val="bg1"/>
                </a:solidFill>
                <a:latin typeface="Canva Sans"/>
              </a:rPr>
              <a:t>©</a:t>
            </a:r>
            <a:r>
              <a:rPr lang="de-DE" sz="2000" dirty="0">
                <a:solidFill>
                  <a:schemeClr val="bg1"/>
                </a:solidFill>
                <a:latin typeface="Eastman Grotesque"/>
              </a:rPr>
              <a:t> </a:t>
            </a:r>
            <a:r>
              <a:rPr lang="de-DE" sz="2000" dirty="0" err="1">
                <a:solidFill>
                  <a:schemeClr val="bg1"/>
                </a:solidFill>
                <a:latin typeface="Eastman Grotesque"/>
              </a:rPr>
              <a:t>Invest</a:t>
            </a:r>
            <a:r>
              <a:rPr lang="de-DE" sz="2000" dirty="0">
                <a:solidFill>
                  <a:schemeClr val="bg1"/>
                </a:solidFill>
                <a:latin typeface="Eastman Grotesque"/>
              </a:rPr>
              <a:t> </a:t>
            </a:r>
            <a:r>
              <a:rPr lang="de-DE" sz="2000" dirty="0" err="1">
                <a:solidFill>
                  <a:schemeClr val="bg1"/>
                </a:solidFill>
                <a:latin typeface="Eastman Grotesque"/>
              </a:rPr>
              <a:t>for</a:t>
            </a:r>
            <a:r>
              <a:rPr lang="de-DE" sz="2000" dirty="0">
                <a:solidFill>
                  <a:schemeClr val="bg1"/>
                </a:solidFill>
                <a:latin typeface="Eastman Grotesque"/>
              </a:rPr>
              <a:t> Better Climate EU </a:t>
            </a:r>
            <a:r>
              <a:rPr lang="en-US" sz="2000" dirty="0">
                <a:solidFill>
                  <a:schemeClr val="bg1"/>
                </a:solidFill>
                <a:latin typeface="Canva Sans"/>
              </a:rPr>
              <a:t>2023</a:t>
            </a:r>
          </a:p>
          <a:p>
            <a:pPr algn="ctr">
              <a:lnSpc>
                <a:spcPts val="4759"/>
              </a:lnSpc>
            </a:pPr>
            <a:endParaRPr lang="en-US" sz="2000" dirty="0">
              <a:solidFill>
                <a:srgbClr val="FF0000"/>
              </a:solidFill>
              <a:latin typeface="Canva Sans"/>
            </a:endParaRPr>
          </a:p>
        </p:txBody>
      </p:sp>
      <p:pic>
        <p:nvPicPr>
          <p:cNvPr id="9" name="Grafik 8" descr="Ein Bild, das Text, Schrift, Logo, Grafiken enthält.&#10;&#10;Automatisch generierte Beschreibung">
            <a:extLst>
              <a:ext uri="{FF2B5EF4-FFF2-40B4-BE49-F238E27FC236}">
                <a16:creationId xmlns:a16="http://schemas.microsoft.com/office/drawing/2014/main" id="{165D8549-1C78-5F67-1800-7D2DBF9C81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410" y="6261617"/>
            <a:ext cx="1656000" cy="993600"/>
          </a:xfrm>
          <a:prstGeom prst="rect">
            <a:avLst/>
          </a:prstGeom>
        </p:spPr>
      </p:pic>
      <p:pic>
        <p:nvPicPr>
          <p:cNvPr id="18" name="Picture 6" descr="BaFin - Bundesanstalt für Finanzdienstleistungsaufsicht | Karrieretag">
            <a:extLst>
              <a:ext uri="{FF2B5EF4-FFF2-40B4-BE49-F238E27FC236}">
                <a16:creationId xmlns:a16="http://schemas.microsoft.com/office/drawing/2014/main" id="{437CF835-C8AD-7456-D98E-5C01012341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165" y="3122870"/>
            <a:ext cx="2124000" cy="12744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vzbv | Verbraucherzentrale Bundesverband">
            <a:extLst>
              <a:ext uri="{FF2B5EF4-FFF2-40B4-BE49-F238E27FC236}">
                <a16:creationId xmlns:a16="http://schemas.microsoft.com/office/drawing/2014/main" id="{E2EAC9E5-A19C-32BC-4B93-94C1289D92F9}"/>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4601" b="8336"/>
          <a:stretch/>
        </p:blipFill>
        <p:spPr bwMode="auto">
          <a:xfrm>
            <a:off x="70023" y="4830965"/>
            <a:ext cx="2484000" cy="1135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53633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4"/>
          <a:srcRect t="7786" b="7786"/>
          <a:stretch>
            <a:fillRect/>
          </a:stretch>
        </p:blipFill>
        <p:spPr>
          <a:xfrm>
            <a:off x="0" y="0"/>
            <a:ext cx="18288000" cy="10287000"/>
          </a:xfrm>
          <a:prstGeom prst="rect">
            <a:avLst/>
          </a:prstGeom>
        </p:spPr>
      </p:pic>
      <p:grpSp>
        <p:nvGrpSpPr>
          <p:cNvPr id="3" name="Group 3"/>
          <p:cNvGrpSpPr/>
          <p:nvPr/>
        </p:nvGrpSpPr>
        <p:grpSpPr>
          <a:xfrm>
            <a:off x="0" y="9436511"/>
            <a:ext cx="18288000" cy="850489"/>
            <a:chOff x="0" y="0"/>
            <a:chExt cx="4816593" cy="223997"/>
          </a:xfrm>
        </p:grpSpPr>
        <p:sp>
          <p:nvSpPr>
            <p:cNvPr id="4" name="Freeform 4"/>
            <p:cNvSpPr/>
            <p:nvPr/>
          </p:nvSpPr>
          <p:spPr>
            <a:xfrm>
              <a:off x="0" y="0"/>
              <a:ext cx="4816592" cy="223997"/>
            </a:xfrm>
            <a:custGeom>
              <a:avLst/>
              <a:gdLst/>
              <a:ahLst/>
              <a:cxnLst/>
              <a:rect l="l" t="t" r="r" b="b"/>
              <a:pathLst>
                <a:path w="4816592" h="223997">
                  <a:moveTo>
                    <a:pt x="0" y="0"/>
                  </a:moveTo>
                  <a:lnTo>
                    <a:pt x="4816592" y="0"/>
                  </a:lnTo>
                  <a:lnTo>
                    <a:pt x="4816592" y="223997"/>
                  </a:lnTo>
                  <a:lnTo>
                    <a:pt x="0" y="223997"/>
                  </a:lnTo>
                  <a:close/>
                </a:path>
              </a:pathLst>
            </a:custGeom>
            <a:solidFill>
              <a:srgbClr val="000000">
                <a:alpha val="22745"/>
              </a:srgbClr>
            </a:solidFill>
          </p:spPr>
          <p:txBody>
            <a:bodyPr/>
            <a:lstStyle/>
            <a:p>
              <a:endParaRPr lang="en-BE"/>
            </a:p>
          </p:txBody>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4" y="2005"/>
            <a:ext cx="18288000" cy="10395820"/>
            <a:chOff x="0" y="0"/>
            <a:chExt cx="4816593" cy="2737994"/>
          </a:xfrm>
        </p:grpSpPr>
        <p:sp>
          <p:nvSpPr>
            <p:cNvPr id="7" name="Freeform 7"/>
            <p:cNvSpPr/>
            <p:nvPr/>
          </p:nvSpPr>
          <p:spPr>
            <a:xfrm>
              <a:off x="0" y="0"/>
              <a:ext cx="4816592" cy="2737994"/>
            </a:xfrm>
            <a:custGeom>
              <a:avLst/>
              <a:gdLst/>
              <a:ahLst/>
              <a:cxnLst/>
              <a:rect l="l" t="t" r="r" b="b"/>
              <a:pathLst>
                <a:path w="4816592" h="2737994">
                  <a:moveTo>
                    <a:pt x="0" y="0"/>
                  </a:moveTo>
                  <a:lnTo>
                    <a:pt x="4816592" y="0"/>
                  </a:lnTo>
                  <a:lnTo>
                    <a:pt x="4816592" y="2737994"/>
                  </a:lnTo>
                  <a:lnTo>
                    <a:pt x="0" y="2737994"/>
                  </a:lnTo>
                  <a:close/>
                </a:path>
              </a:pathLst>
            </a:custGeom>
            <a:solidFill>
              <a:srgbClr val="000000">
                <a:alpha val="26667"/>
              </a:srgbClr>
            </a:solidFill>
          </p:spPr>
          <p:txBody>
            <a:bodyPr/>
            <a:lstStyle/>
            <a:p>
              <a:endParaRPr lang="en-BE"/>
            </a:p>
          </p:txBody>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10" name="AutoShape 10"/>
          <p:cNvSpPr/>
          <p:nvPr/>
        </p:nvSpPr>
        <p:spPr>
          <a:xfrm flipV="1">
            <a:off x="5735841" y="2221820"/>
            <a:ext cx="6816319" cy="0"/>
          </a:xfrm>
          <a:prstGeom prst="line">
            <a:avLst/>
          </a:prstGeom>
          <a:ln w="171450" cap="flat">
            <a:solidFill>
              <a:srgbClr val="FFFFFF"/>
            </a:solidFill>
            <a:prstDash val="solid"/>
            <a:headEnd type="none" w="sm" len="sm"/>
            <a:tailEnd type="none" w="sm" len="sm"/>
          </a:ln>
        </p:spPr>
        <p:txBody>
          <a:bodyPr/>
          <a:lstStyle/>
          <a:p>
            <a:endParaRPr lang="en-BE"/>
          </a:p>
        </p:txBody>
      </p:sp>
      <p:sp>
        <p:nvSpPr>
          <p:cNvPr id="11" name="TextBox 11"/>
          <p:cNvSpPr txBox="1"/>
          <p:nvPr/>
        </p:nvSpPr>
        <p:spPr>
          <a:xfrm>
            <a:off x="1390493" y="885825"/>
            <a:ext cx="15701414" cy="1178656"/>
          </a:xfrm>
          <a:prstGeom prst="rect">
            <a:avLst/>
          </a:prstGeom>
        </p:spPr>
        <p:txBody>
          <a:bodyPr lIns="0" tIns="0" rIns="0" bIns="0" rtlCol="0" anchor="t">
            <a:spAutoFit/>
          </a:bodyPr>
          <a:lstStyle/>
          <a:p>
            <a:pPr algn="ctr">
              <a:lnSpc>
                <a:spcPts val="9659"/>
              </a:lnSpc>
            </a:pPr>
            <a:r>
              <a:rPr lang="de-DE" sz="6000" dirty="0">
                <a:solidFill>
                  <a:srgbClr val="FFFFFF"/>
                </a:solidFill>
                <a:latin typeface="Eastman Grotesque Bold"/>
              </a:rPr>
              <a:t>Wie man es auch machen kann…</a:t>
            </a:r>
            <a:endParaRPr lang="en-US" sz="6000" dirty="0">
              <a:solidFill>
                <a:srgbClr val="FFFFFF"/>
              </a:solidFill>
              <a:latin typeface="Eastman Grotesque Bold"/>
            </a:endParaRPr>
          </a:p>
        </p:txBody>
      </p:sp>
      <p:grpSp>
        <p:nvGrpSpPr>
          <p:cNvPr id="12" name="Group 12"/>
          <p:cNvGrpSpPr/>
          <p:nvPr/>
        </p:nvGrpSpPr>
        <p:grpSpPr>
          <a:xfrm>
            <a:off x="1879715" y="2778288"/>
            <a:ext cx="14528569" cy="5969714"/>
            <a:chOff x="0" y="0"/>
            <a:chExt cx="3826454" cy="1572270"/>
          </a:xfrm>
        </p:grpSpPr>
        <p:sp>
          <p:nvSpPr>
            <p:cNvPr id="13" name="Freeform 13"/>
            <p:cNvSpPr/>
            <p:nvPr/>
          </p:nvSpPr>
          <p:spPr>
            <a:xfrm>
              <a:off x="0" y="0"/>
              <a:ext cx="3826454" cy="1572270"/>
            </a:xfrm>
            <a:custGeom>
              <a:avLst/>
              <a:gdLst/>
              <a:ahLst/>
              <a:cxnLst/>
              <a:rect l="l" t="t" r="r" b="b"/>
              <a:pathLst>
                <a:path w="3826454" h="1572270">
                  <a:moveTo>
                    <a:pt x="0" y="0"/>
                  </a:moveTo>
                  <a:lnTo>
                    <a:pt x="3826454" y="0"/>
                  </a:lnTo>
                  <a:lnTo>
                    <a:pt x="3826454" y="1572270"/>
                  </a:lnTo>
                  <a:lnTo>
                    <a:pt x="0" y="1572270"/>
                  </a:lnTo>
                  <a:close/>
                </a:path>
              </a:pathLst>
            </a:custGeom>
            <a:solidFill>
              <a:srgbClr val="000000">
                <a:alpha val="22745"/>
              </a:srgbClr>
            </a:solidFill>
          </p:spPr>
          <p:txBody>
            <a:bodyPr/>
            <a:lstStyle/>
            <a:p>
              <a:endParaRPr lang="en-BE"/>
            </a:p>
          </p:txBody>
        </p:sp>
        <p:sp>
          <p:nvSpPr>
            <p:cNvPr id="14" name="TextBox 1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16" name="TextBox 13">
            <a:extLst>
              <a:ext uri="{FF2B5EF4-FFF2-40B4-BE49-F238E27FC236}">
                <a16:creationId xmlns:a16="http://schemas.microsoft.com/office/drawing/2014/main" id="{ED701D1E-8D95-BCE0-15E1-BFA3A2F578B8}"/>
              </a:ext>
            </a:extLst>
          </p:cNvPr>
          <p:cNvSpPr txBox="1"/>
          <p:nvPr/>
        </p:nvSpPr>
        <p:spPr>
          <a:xfrm>
            <a:off x="13335001" y="8988384"/>
            <a:ext cx="5391816" cy="1502527"/>
          </a:xfrm>
          <a:prstGeom prst="rect">
            <a:avLst/>
          </a:prstGeom>
        </p:spPr>
        <p:txBody>
          <a:bodyPr wrap="square" lIns="0" tIns="0" rIns="0" bIns="0" rtlCol="0" anchor="t">
            <a:spAutoFit/>
          </a:bodyPr>
          <a:lstStyle/>
          <a:p>
            <a:pPr algn="ctr">
              <a:lnSpc>
                <a:spcPts val="4759"/>
              </a:lnSpc>
            </a:pPr>
            <a:endParaRPr dirty="0"/>
          </a:p>
          <a:p>
            <a:pPr algn="ctr">
              <a:lnSpc>
                <a:spcPts val="2800"/>
              </a:lnSpc>
            </a:pPr>
            <a:r>
              <a:rPr lang="en-US" sz="2000" dirty="0">
                <a:solidFill>
                  <a:srgbClr val="FFFFFF"/>
                </a:solidFill>
                <a:latin typeface="Canva Sans"/>
              </a:rPr>
              <a:t>©</a:t>
            </a:r>
            <a:r>
              <a:rPr lang="de-DE" sz="2000" dirty="0">
                <a:solidFill>
                  <a:srgbClr val="FFFFFF"/>
                </a:solidFill>
                <a:latin typeface="Eastman Grotesque"/>
              </a:rPr>
              <a:t> </a:t>
            </a:r>
            <a:r>
              <a:rPr lang="de-DE" sz="2000" dirty="0" err="1">
                <a:solidFill>
                  <a:srgbClr val="FFFFFF"/>
                </a:solidFill>
                <a:latin typeface="Eastman Grotesque"/>
              </a:rPr>
              <a:t>Invest</a:t>
            </a:r>
            <a:r>
              <a:rPr lang="de-DE" sz="2000" dirty="0">
                <a:solidFill>
                  <a:srgbClr val="FFFFFF"/>
                </a:solidFill>
                <a:latin typeface="Eastman Grotesque"/>
              </a:rPr>
              <a:t> </a:t>
            </a:r>
            <a:r>
              <a:rPr lang="de-DE" sz="2000" dirty="0" err="1">
                <a:solidFill>
                  <a:srgbClr val="FFFFFF"/>
                </a:solidFill>
                <a:latin typeface="Eastman Grotesque"/>
              </a:rPr>
              <a:t>for</a:t>
            </a:r>
            <a:r>
              <a:rPr lang="de-DE" sz="2000" dirty="0">
                <a:solidFill>
                  <a:srgbClr val="FFFFFF"/>
                </a:solidFill>
                <a:latin typeface="Eastman Grotesque"/>
              </a:rPr>
              <a:t> Better Climate EU </a:t>
            </a:r>
            <a:r>
              <a:rPr lang="en-US" sz="2000" dirty="0">
                <a:solidFill>
                  <a:srgbClr val="FFFFFF"/>
                </a:solidFill>
                <a:latin typeface="Canva Sans"/>
              </a:rPr>
              <a:t>2023</a:t>
            </a:r>
          </a:p>
          <a:p>
            <a:pPr algn="ctr">
              <a:lnSpc>
                <a:spcPts val="4759"/>
              </a:lnSpc>
            </a:pPr>
            <a:endParaRPr lang="en-US" sz="2000" dirty="0">
              <a:solidFill>
                <a:srgbClr val="FFFFFF"/>
              </a:solidFill>
              <a:latin typeface="Canva Sans"/>
            </a:endParaRPr>
          </a:p>
        </p:txBody>
      </p:sp>
      <p:pic>
        <p:nvPicPr>
          <p:cNvPr id="21" name="Onlinemedien 20" title="2030 Status | Mother Nature | Apple">
            <a:hlinkClick r:id="" action="ppaction://media"/>
            <a:extLst>
              <a:ext uri="{FF2B5EF4-FFF2-40B4-BE49-F238E27FC236}">
                <a16:creationId xmlns:a16="http://schemas.microsoft.com/office/drawing/2014/main" id="{703864B9-783A-A00E-35A1-C8A2358C006F}"/>
              </a:ext>
            </a:extLst>
          </p:cNvPr>
          <p:cNvPicPr>
            <a:picLocks noRot="1" noChangeAspect="1"/>
          </p:cNvPicPr>
          <p:nvPr>
            <a:videoFile r:link="rId1"/>
          </p:nvPr>
        </p:nvPicPr>
        <p:blipFill>
          <a:blip r:embed="rId5"/>
          <a:stretch>
            <a:fillRect/>
          </a:stretch>
        </p:blipFill>
        <p:spPr>
          <a:xfrm>
            <a:off x="3409467" y="2759113"/>
            <a:ext cx="11469053" cy="6480000"/>
          </a:xfrm>
          <a:prstGeom prst="rect">
            <a:avLst/>
          </a:prstGeom>
        </p:spPr>
      </p:pic>
    </p:spTree>
    <p:extLst>
      <p:ext uri="{BB962C8B-B14F-4D97-AF65-F5344CB8AC3E}">
        <p14:creationId xmlns:p14="http://schemas.microsoft.com/office/powerpoint/2010/main" val="2534890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1"/>
                </p:tgtEl>
              </p:cMediaNode>
            </p:video>
            <p:seq concurrent="1" nextAc="seek">
              <p:cTn id="8" restart="whenNotActive" fill="hold" evtFilter="cancelBubble" nodeType="interactiveSeq">
                <p:stCondLst>
                  <p:cond evt="onClick" delay="0">
                    <p:tgtEl>
                      <p:spTgt spid="2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1"/>
                                        </p:tgtEl>
                                      </p:cBhvr>
                                    </p:cmd>
                                  </p:childTnLst>
                                </p:cTn>
                              </p:par>
                            </p:childTnLst>
                          </p:cTn>
                        </p:par>
                      </p:childTnLst>
                    </p:cTn>
                  </p:par>
                </p:childTnLst>
              </p:cTn>
              <p:nextCondLst>
                <p:cond evt="onClick" delay="0">
                  <p:tgtEl>
                    <p:spTgt spid="21"/>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786" b="7786"/>
          <a:stretch>
            <a:fillRect/>
          </a:stretch>
        </p:blipFill>
        <p:spPr>
          <a:xfrm>
            <a:off x="0" y="0"/>
            <a:ext cx="18288000" cy="10287000"/>
          </a:xfrm>
          <a:prstGeom prst="rect">
            <a:avLst/>
          </a:prstGeom>
        </p:spPr>
      </p:pic>
      <p:grpSp>
        <p:nvGrpSpPr>
          <p:cNvPr id="3" name="Group 3"/>
          <p:cNvGrpSpPr/>
          <p:nvPr/>
        </p:nvGrpSpPr>
        <p:grpSpPr>
          <a:xfrm>
            <a:off x="0" y="9436511"/>
            <a:ext cx="18288000" cy="850489"/>
            <a:chOff x="0" y="0"/>
            <a:chExt cx="4816593" cy="223997"/>
          </a:xfrm>
        </p:grpSpPr>
        <p:sp>
          <p:nvSpPr>
            <p:cNvPr id="4" name="Freeform 4"/>
            <p:cNvSpPr/>
            <p:nvPr/>
          </p:nvSpPr>
          <p:spPr>
            <a:xfrm>
              <a:off x="0" y="0"/>
              <a:ext cx="4816592" cy="223997"/>
            </a:xfrm>
            <a:custGeom>
              <a:avLst/>
              <a:gdLst/>
              <a:ahLst/>
              <a:cxnLst/>
              <a:rect l="l" t="t" r="r" b="b"/>
              <a:pathLst>
                <a:path w="4816592" h="223997">
                  <a:moveTo>
                    <a:pt x="0" y="0"/>
                  </a:moveTo>
                  <a:lnTo>
                    <a:pt x="4816592" y="0"/>
                  </a:lnTo>
                  <a:lnTo>
                    <a:pt x="4816592" y="223997"/>
                  </a:lnTo>
                  <a:lnTo>
                    <a:pt x="0" y="223997"/>
                  </a:lnTo>
                  <a:close/>
                </a:path>
              </a:pathLst>
            </a:custGeom>
            <a:solidFill>
              <a:srgbClr val="000000">
                <a:alpha val="22745"/>
              </a:srgbClr>
            </a:solidFill>
          </p:spPr>
          <p:txBody>
            <a:bodyPr/>
            <a:lstStyle/>
            <a:p>
              <a:endParaRPr lang="en-BE"/>
            </a:p>
          </p:txBody>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4" y="2005"/>
            <a:ext cx="18288000" cy="10395820"/>
            <a:chOff x="0" y="0"/>
            <a:chExt cx="4816593" cy="2737994"/>
          </a:xfrm>
        </p:grpSpPr>
        <p:sp>
          <p:nvSpPr>
            <p:cNvPr id="7" name="Freeform 7"/>
            <p:cNvSpPr/>
            <p:nvPr/>
          </p:nvSpPr>
          <p:spPr>
            <a:xfrm>
              <a:off x="0" y="0"/>
              <a:ext cx="4816592" cy="2737994"/>
            </a:xfrm>
            <a:custGeom>
              <a:avLst/>
              <a:gdLst/>
              <a:ahLst/>
              <a:cxnLst/>
              <a:rect l="l" t="t" r="r" b="b"/>
              <a:pathLst>
                <a:path w="4816592" h="2737994">
                  <a:moveTo>
                    <a:pt x="0" y="0"/>
                  </a:moveTo>
                  <a:lnTo>
                    <a:pt x="4816592" y="0"/>
                  </a:lnTo>
                  <a:lnTo>
                    <a:pt x="4816592" y="2737994"/>
                  </a:lnTo>
                  <a:lnTo>
                    <a:pt x="0" y="2737994"/>
                  </a:lnTo>
                  <a:close/>
                </a:path>
              </a:pathLst>
            </a:custGeom>
            <a:solidFill>
              <a:srgbClr val="000000">
                <a:alpha val="26667"/>
              </a:srgbClr>
            </a:solidFill>
          </p:spPr>
          <p:txBody>
            <a:bodyPr/>
            <a:lstStyle/>
            <a:p>
              <a:endParaRPr lang="en-BE"/>
            </a:p>
          </p:txBody>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10" name="AutoShape 10"/>
          <p:cNvSpPr/>
          <p:nvPr/>
        </p:nvSpPr>
        <p:spPr>
          <a:xfrm flipV="1">
            <a:off x="5735841" y="2221820"/>
            <a:ext cx="6816319" cy="0"/>
          </a:xfrm>
          <a:prstGeom prst="line">
            <a:avLst/>
          </a:prstGeom>
          <a:ln w="171450" cap="flat">
            <a:solidFill>
              <a:srgbClr val="FFFFFF"/>
            </a:solidFill>
            <a:prstDash val="solid"/>
            <a:headEnd type="none" w="sm" len="sm"/>
            <a:tailEnd type="none" w="sm" len="sm"/>
          </a:ln>
        </p:spPr>
        <p:txBody>
          <a:bodyPr/>
          <a:lstStyle/>
          <a:p>
            <a:endParaRPr lang="en-BE"/>
          </a:p>
        </p:txBody>
      </p:sp>
      <p:sp>
        <p:nvSpPr>
          <p:cNvPr id="11" name="TextBox 11"/>
          <p:cNvSpPr txBox="1"/>
          <p:nvPr/>
        </p:nvSpPr>
        <p:spPr>
          <a:xfrm>
            <a:off x="1390493" y="885825"/>
            <a:ext cx="15701414" cy="1178656"/>
          </a:xfrm>
          <a:prstGeom prst="rect">
            <a:avLst/>
          </a:prstGeom>
        </p:spPr>
        <p:txBody>
          <a:bodyPr lIns="0" tIns="0" rIns="0" bIns="0" rtlCol="0" anchor="t">
            <a:spAutoFit/>
          </a:bodyPr>
          <a:lstStyle/>
          <a:p>
            <a:pPr algn="ctr">
              <a:lnSpc>
                <a:spcPts val="9659"/>
              </a:lnSpc>
            </a:pPr>
            <a:r>
              <a:rPr lang="de-DE" sz="6000" dirty="0">
                <a:solidFill>
                  <a:srgbClr val="FFFFFF"/>
                </a:solidFill>
                <a:latin typeface="Eastman Grotesque Bold"/>
              </a:rPr>
              <a:t>Schluss-Befragung der Teilnehmer/innen …</a:t>
            </a:r>
            <a:endParaRPr lang="en-US" sz="6000" dirty="0">
              <a:solidFill>
                <a:srgbClr val="FFFFFF"/>
              </a:solidFill>
              <a:latin typeface="Eastman Grotesque Bold"/>
            </a:endParaRPr>
          </a:p>
        </p:txBody>
      </p:sp>
      <p:grpSp>
        <p:nvGrpSpPr>
          <p:cNvPr id="12" name="Group 12"/>
          <p:cNvGrpSpPr/>
          <p:nvPr/>
        </p:nvGrpSpPr>
        <p:grpSpPr>
          <a:xfrm>
            <a:off x="1879715" y="2778288"/>
            <a:ext cx="14528569" cy="5969714"/>
            <a:chOff x="0" y="0"/>
            <a:chExt cx="3826454" cy="1572270"/>
          </a:xfrm>
        </p:grpSpPr>
        <p:sp>
          <p:nvSpPr>
            <p:cNvPr id="13" name="Freeform 13"/>
            <p:cNvSpPr/>
            <p:nvPr/>
          </p:nvSpPr>
          <p:spPr>
            <a:xfrm>
              <a:off x="0" y="0"/>
              <a:ext cx="3826454" cy="1572270"/>
            </a:xfrm>
            <a:custGeom>
              <a:avLst/>
              <a:gdLst/>
              <a:ahLst/>
              <a:cxnLst/>
              <a:rect l="l" t="t" r="r" b="b"/>
              <a:pathLst>
                <a:path w="3826454" h="1572270">
                  <a:moveTo>
                    <a:pt x="0" y="0"/>
                  </a:moveTo>
                  <a:lnTo>
                    <a:pt x="3826454" y="0"/>
                  </a:lnTo>
                  <a:lnTo>
                    <a:pt x="3826454" y="1572270"/>
                  </a:lnTo>
                  <a:lnTo>
                    <a:pt x="0" y="1572270"/>
                  </a:lnTo>
                  <a:close/>
                </a:path>
              </a:pathLst>
            </a:custGeom>
            <a:solidFill>
              <a:srgbClr val="000000">
                <a:alpha val="22745"/>
              </a:srgbClr>
            </a:solidFill>
          </p:spPr>
          <p:txBody>
            <a:bodyPr/>
            <a:lstStyle/>
            <a:p>
              <a:endParaRPr lang="en-BE"/>
            </a:p>
          </p:txBody>
        </p:sp>
        <p:sp>
          <p:nvSpPr>
            <p:cNvPr id="14" name="TextBox 1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15" name="TextBox 15"/>
          <p:cNvSpPr txBox="1"/>
          <p:nvPr/>
        </p:nvSpPr>
        <p:spPr>
          <a:xfrm>
            <a:off x="2665881" y="3211406"/>
            <a:ext cx="12956238" cy="509883"/>
          </a:xfrm>
          <a:prstGeom prst="rect">
            <a:avLst/>
          </a:prstGeom>
        </p:spPr>
        <p:txBody>
          <a:bodyPr lIns="0" tIns="0" rIns="0" bIns="0" rtlCol="0" anchor="t">
            <a:spAutoFit/>
          </a:bodyPr>
          <a:lstStyle/>
          <a:p>
            <a:pPr>
              <a:lnSpc>
                <a:spcPts val="4165"/>
              </a:lnSpc>
            </a:pPr>
            <a:r>
              <a:rPr lang="de-DE" sz="2975" b="1" dirty="0">
                <a:solidFill>
                  <a:srgbClr val="FFFFFF"/>
                </a:solidFill>
                <a:latin typeface="Eastman Grotesque"/>
              </a:rPr>
              <a:t>Eine kurze Umfrage:</a:t>
            </a:r>
            <a:endParaRPr lang="de-DE" sz="2975" dirty="0">
              <a:solidFill>
                <a:srgbClr val="FFFFFF"/>
              </a:solidFill>
              <a:latin typeface="Eastman Grotesque"/>
            </a:endParaRPr>
          </a:p>
        </p:txBody>
      </p:sp>
      <p:sp>
        <p:nvSpPr>
          <p:cNvPr id="16" name="TextBox 13">
            <a:extLst>
              <a:ext uri="{FF2B5EF4-FFF2-40B4-BE49-F238E27FC236}">
                <a16:creationId xmlns:a16="http://schemas.microsoft.com/office/drawing/2014/main" id="{ED701D1E-8D95-BCE0-15E1-BFA3A2F578B8}"/>
              </a:ext>
            </a:extLst>
          </p:cNvPr>
          <p:cNvSpPr txBox="1"/>
          <p:nvPr/>
        </p:nvSpPr>
        <p:spPr>
          <a:xfrm>
            <a:off x="13335001" y="8988384"/>
            <a:ext cx="5391816" cy="1502527"/>
          </a:xfrm>
          <a:prstGeom prst="rect">
            <a:avLst/>
          </a:prstGeom>
        </p:spPr>
        <p:txBody>
          <a:bodyPr wrap="square" lIns="0" tIns="0" rIns="0" bIns="0" rtlCol="0" anchor="t">
            <a:spAutoFit/>
          </a:bodyPr>
          <a:lstStyle/>
          <a:p>
            <a:pPr algn="ctr">
              <a:lnSpc>
                <a:spcPts val="4759"/>
              </a:lnSpc>
            </a:pPr>
            <a:endParaRPr dirty="0"/>
          </a:p>
          <a:p>
            <a:pPr algn="ctr">
              <a:lnSpc>
                <a:spcPts val="2800"/>
              </a:lnSpc>
            </a:pPr>
            <a:r>
              <a:rPr lang="en-US" sz="2000" dirty="0">
                <a:solidFill>
                  <a:srgbClr val="FFFFFF"/>
                </a:solidFill>
                <a:latin typeface="Canva Sans"/>
              </a:rPr>
              <a:t>©</a:t>
            </a:r>
            <a:r>
              <a:rPr lang="de-DE" sz="2000" dirty="0">
                <a:solidFill>
                  <a:srgbClr val="FFFFFF"/>
                </a:solidFill>
                <a:latin typeface="Eastman Grotesque"/>
              </a:rPr>
              <a:t> </a:t>
            </a:r>
            <a:r>
              <a:rPr lang="de-DE" sz="2000" dirty="0" err="1">
                <a:solidFill>
                  <a:srgbClr val="FFFFFF"/>
                </a:solidFill>
                <a:latin typeface="Eastman Grotesque"/>
              </a:rPr>
              <a:t>Invest</a:t>
            </a:r>
            <a:r>
              <a:rPr lang="de-DE" sz="2000" dirty="0">
                <a:solidFill>
                  <a:srgbClr val="FFFFFF"/>
                </a:solidFill>
                <a:latin typeface="Eastman Grotesque"/>
              </a:rPr>
              <a:t> </a:t>
            </a:r>
            <a:r>
              <a:rPr lang="de-DE" sz="2000" dirty="0" err="1">
                <a:solidFill>
                  <a:srgbClr val="FFFFFF"/>
                </a:solidFill>
                <a:latin typeface="Eastman Grotesque"/>
              </a:rPr>
              <a:t>for</a:t>
            </a:r>
            <a:r>
              <a:rPr lang="de-DE" sz="2000" dirty="0">
                <a:solidFill>
                  <a:srgbClr val="FFFFFF"/>
                </a:solidFill>
                <a:latin typeface="Eastman Grotesque"/>
              </a:rPr>
              <a:t> Better Climate EU </a:t>
            </a:r>
            <a:r>
              <a:rPr lang="en-US" sz="2000" dirty="0">
                <a:solidFill>
                  <a:srgbClr val="FFFFFF"/>
                </a:solidFill>
                <a:latin typeface="Canva Sans"/>
              </a:rPr>
              <a:t>2023</a:t>
            </a:r>
          </a:p>
          <a:p>
            <a:pPr algn="ctr">
              <a:lnSpc>
                <a:spcPts val="4759"/>
              </a:lnSpc>
            </a:pPr>
            <a:endParaRPr lang="en-US" sz="2000" dirty="0">
              <a:solidFill>
                <a:srgbClr val="FFFFFF"/>
              </a:solidFill>
              <a:latin typeface="Canva Sans"/>
            </a:endParaRPr>
          </a:p>
        </p:txBody>
      </p:sp>
      <p:pic>
        <p:nvPicPr>
          <p:cNvPr id="1026" name="Picture 2" descr="Fragezeichen - Kostenlose formen und symbole Icons">
            <a:extLst>
              <a:ext uri="{FF2B5EF4-FFF2-40B4-BE49-F238E27FC236}">
                <a16:creationId xmlns:a16="http://schemas.microsoft.com/office/drawing/2014/main" id="{0913A7BC-1AB9-2851-983E-A33D44970C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5877" y="3822016"/>
            <a:ext cx="4876800"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38744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786" b="7786"/>
          <a:stretch>
            <a:fillRect/>
          </a:stretch>
        </p:blipFill>
        <p:spPr>
          <a:xfrm>
            <a:off x="0" y="0"/>
            <a:ext cx="18288000" cy="10287000"/>
          </a:xfrm>
          <a:prstGeom prst="rect">
            <a:avLst/>
          </a:prstGeom>
        </p:spPr>
      </p:pic>
      <p:sp>
        <p:nvSpPr>
          <p:cNvPr id="4" name="Freeform 4"/>
          <p:cNvSpPr/>
          <p:nvPr/>
        </p:nvSpPr>
        <p:spPr>
          <a:xfrm>
            <a:off x="0" y="9436511"/>
            <a:ext cx="18287996" cy="850489"/>
          </a:xfrm>
          <a:custGeom>
            <a:avLst/>
            <a:gdLst/>
            <a:ahLst/>
            <a:cxnLst/>
            <a:rect l="l" t="t" r="r" b="b"/>
            <a:pathLst>
              <a:path w="4816592" h="223997">
                <a:moveTo>
                  <a:pt x="0" y="0"/>
                </a:moveTo>
                <a:lnTo>
                  <a:pt x="4816592" y="0"/>
                </a:lnTo>
                <a:lnTo>
                  <a:pt x="4816592" y="223997"/>
                </a:lnTo>
                <a:lnTo>
                  <a:pt x="0" y="223997"/>
                </a:lnTo>
                <a:close/>
              </a:path>
            </a:pathLst>
          </a:custGeom>
          <a:solidFill>
            <a:srgbClr val="000000">
              <a:alpha val="22745"/>
            </a:srgbClr>
          </a:solidFill>
        </p:spPr>
        <p:txBody>
          <a:bodyPr/>
          <a:lstStyle/>
          <a:p>
            <a:endParaRPr lang="en-BE"/>
          </a:p>
        </p:txBody>
      </p:sp>
      <p:sp>
        <p:nvSpPr>
          <p:cNvPr id="7" name="Freeform 7"/>
          <p:cNvSpPr/>
          <p:nvPr/>
        </p:nvSpPr>
        <p:spPr>
          <a:xfrm>
            <a:off x="0" y="0"/>
            <a:ext cx="18287996" cy="10395820"/>
          </a:xfrm>
          <a:custGeom>
            <a:avLst/>
            <a:gdLst/>
            <a:ahLst/>
            <a:cxnLst/>
            <a:rect l="l" t="t" r="r" b="b"/>
            <a:pathLst>
              <a:path w="4816592" h="2737994">
                <a:moveTo>
                  <a:pt x="0" y="0"/>
                </a:moveTo>
                <a:lnTo>
                  <a:pt x="4816592" y="0"/>
                </a:lnTo>
                <a:lnTo>
                  <a:pt x="4816592" y="2737994"/>
                </a:lnTo>
                <a:lnTo>
                  <a:pt x="0" y="2737994"/>
                </a:lnTo>
                <a:close/>
              </a:path>
            </a:pathLst>
          </a:custGeom>
          <a:solidFill>
            <a:srgbClr val="000000">
              <a:alpha val="26667"/>
            </a:srgbClr>
          </a:solidFill>
        </p:spPr>
        <p:txBody>
          <a:bodyPr/>
          <a:lstStyle/>
          <a:p>
            <a:endParaRPr lang="en-BE"/>
          </a:p>
        </p:txBody>
      </p:sp>
      <p:sp>
        <p:nvSpPr>
          <p:cNvPr id="10" name="AutoShape 10"/>
          <p:cNvSpPr/>
          <p:nvPr/>
        </p:nvSpPr>
        <p:spPr>
          <a:xfrm flipV="1">
            <a:off x="5735841" y="2221820"/>
            <a:ext cx="6816319" cy="0"/>
          </a:xfrm>
          <a:prstGeom prst="line">
            <a:avLst/>
          </a:prstGeom>
          <a:ln w="171450" cap="flat">
            <a:solidFill>
              <a:srgbClr val="FFFFFF"/>
            </a:solidFill>
            <a:prstDash val="solid"/>
            <a:headEnd type="none" w="sm" len="sm"/>
            <a:tailEnd type="none" w="sm" len="sm"/>
          </a:ln>
        </p:spPr>
        <p:txBody>
          <a:bodyPr/>
          <a:lstStyle/>
          <a:p>
            <a:endParaRPr lang="en-BE"/>
          </a:p>
        </p:txBody>
      </p:sp>
      <p:sp>
        <p:nvSpPr>
          <p:cNvPr id="13" name="Freeform 13"/>
          <p:cNvSpPr/>
          <p:nvPr/>
        </p:nvSpPr>
        <p:spPr>
          <a:xfrm>
            <a:off x="1879715" y="2778288"/>
            <a:ext cx="14528569" cy="5969714"/>
          </a:xfrm>
          <a:custGeom>
            <a:avLst/>
            <a:gdLst/>
            <a:ahLst/>
            <a:cxnLst/>
            <a:rect l="l" t="t" r="r" b="b"/>
            <a:pathLst>
              <a:path w="3826454" h="1572270">
                <a:moveTo>
                  <a:pt x="0" y="0"/>
                </a:moveTo>
                <a:lnTo>
                  <a:pt x="3826454" y="0"/>
                </a:lnTo>
                <a:lnTo>
                  <a:pt x="3826454" y="1572270"/>
                </a:lnTo>
                <a:lnTo>
                  <a:pt x="0" y="1572270"/>
                </a:lnTo>
                <a:close/>
              </a:path>
            </a:pathLst>
          </a:custGeom>
          <a:solidFill>
            <a:srgbClr val="000000">
              <a:alpha val="22745"/>
            </a:srgbClr>
          </a:solidFill>
        </p:spPr>
        <p:txBody>
          <a:bodyPr/>
          <a:lstStyle/>
          <a:p>
            <a:endParaRPr lang="en-BE"/>
          </a:p>
        </p:txBody>
      </p:sp>
      <p:sp>
        <p:nvSpPr>
          <p:cNvPr id="16" name="TextBox 13">
            <a:extLst>
              <a:ext uri="{FF2B5EF4-FFF2-40B4-BE49-F238E27FC236}">
                <a16:creationId xmlns:a16="http://schemas.microsoft.com/office/drawing/2014/main" id="{C2380FF3-D9AB-0D09-0574-EA5EB6369345}"/>
              </a:ext>
            </a:extLst>
          </p:cNvPr>
          <p:cNvSpPr txBox="1"/>
          <p:nvPr/>
        </p:nvSpPr>
        <p:spPr>
          <a:xfrm>
            <a:off x="13335001" y="8988384"/>
            <a:ext cx="5391816" cy="1502527"/>
          </a:xfrm>
          <a:prstGeom prst="rect">
            <a:avLst/>
          </a:prstGeom>
        </p:spPr>
        <p:txBody>
          <a:bodyPr wrap="square" lIns="0" tIns="0" rIns="0" bIns="0" rtlCol="0" anchor="t">
            <a:spAutoFit/>
          </a:bodyPr>
          <a:lstStyle/>
          <a:p>
            <a:pPr algn="ctr">
              <a:lnSpc>
                <a:spcPts val="4759"/>
              </a:lnSpc>
            </a:pPr>
            <a:endParaRPr dirty="0"/>
          </a:p>
          <a:p>
            <a:pPr algn="ctr">
              <a:lnSpc>
                <a:spcPts val="2800"/>
              </a:lnSpc>
            </a:pPr>
            <a:r>
              <a:rPr lang="en-US" sz="2000" dirty="0">
                <a:solidFill>
                  <a:srgbClr val="FFFFFF"/>
                </a:solidFill>
                <a:latin typeface="Canva Sans"/>
              </a:rPr>
              <a:t>©</a:t>
            </a:r>
            <a:r>
              <a:rPr lang="de-DE" sz="2000" dirty="0">
                <a:solidFill>
                  <a:srgbClr val="FFFFFF"/>
                </a:solidFill>
                <a:latin typeface="Eastman Grotesque"/>
              </a:rPr>
              <a:t> Invest </a:t>
            </a:r>
            <a:r>
              <a:rPr lang="de-DE" sz="2000" dirty="0" err="1">
                <a:solidFill>
                  <a:srgbClr val="FFFFFF"/>
                </a:solidFill>
                <a:latin typeface="Eastman Grotesque"/>
              </a:rPr>
              <a:t>for</a:t>
            </a:r>
            <a:r>
              <a:rPr lang="de-DE" sz="2000" dirty="0">
                <a:solidFill>
                  <a:srgbClr val="FFFFFF"/>
                </a:solidFill>
                <a:latin typeface="Eastman Grotesque"/>
              </a:rPr>
              <a:t> Better Climate EU </a:t>
            </a:r>
            <a:r>
              <a:rPr lang="en-US" sz="2000" dirty="0">
                <a:solidFill>
                  <a:srgbClr val="FFFFFF"/>
                </a:solidFill>
                <a:latin typeface="Canva Sans"/>
              </a:rPr>
              <a:t>2023</a:t>
            </a:r>
          </a:p>
          <a:p>
            <a:pPr algn="ctr">
              <a:lnSpc>
                <a:spcPts val="4759"/>
              </a:lnSpc>
            </a:pPr>
            <a:endParaRPr lang="en-US" sz="2000" dirty="0">
              <a:solidFill>
                <a:srgbClr val="FFFFFF"/>
              </a:solidFill>
              <a:latin typeface="Canva Sans"/>
            </a:endParaRPr>
          </a:p>
        </p:txBody>
      </p:sp>
      <p:sp>
        <p:nvSpPr>
          <p:cNvPr id="23" name="Textfeld 22">
            <a:extLst>
              <a:ext uri="{FF2B5EF4-FFF2-40B4-BE49-F238E27FC236}">
                <a16:creationId xmlns:a16="http://schemas.microsoft.com/office/drawing/2014/main" id="{8FC90213-39F4-CBDC-2E31-1D608B446324}"/>
              </a:ext>
            </a:extLst>
          </p:cNvPr>
          <p:cNvSpPr txBox="1"/>
          <p:nvPr/>
        </p:nvSpPr>
        <p:spPr>
          <a:xfrm>
            <a:off x="6498000" y="7828148"/>
            <a:ext cx="5486400" cy="707886"/>
          </a:xfrm>
          <a:prstGeom prst="rect">
            <a:avLst/>
          </a:prstGeom>
          <a:noFill/>
        </p:spPr>
        <p:txBody>
          <a:bodyPr wrap="square" rtlCol="0">
            <a:spAutoFit/>
          </a:bodyPr>
          <a:lstStyle/>
          <a:p>
            <a:pPr algn="ctr"/>
            <a:r>
              <a:rPr lang="de-DE" sz="4000" dirty="0">
                <a:solidFill>
                  <a:schemeClr val="accent5">
                    <a:lumMod val="60000"/>
                    <a:lumOff val="40000"/>
                  </a:schemeClr>
                </a:solidFill>
                <a:latin typeface="Eastman Grotesque" panose="020B0604020202020204" charset="0"/>
                <a:hlinkClick r:id="rId4">
                  <a:extLst>
                    <a:ext uri="{A12FA001-AC4F-418D-AE19-62706E023703}">
                      <ahyp:hlinkClr xmlns:ahyp="http://schemas.microsoft.com/office/drawing/2018/hyperlinkcolor" val="tx"/>
                    </a:ext>
                  </a:extLst>
                </a:hlinkClick>
              </a:rPr>
              <a:t>Das Ergebnis</a:t>
            </a:r>
            <a:endParaRPr lang="de-DE" sz="4000" dirty="0">
              <a:solidFill>
                <a:schemeClr val="accent5">
                  <a:lumMod val="60000"/>
                  <a:lumOff val="40000"/>
                </a:schemeClr>
              </a:solidFill>
              <a:latin typeface="Eastman Grotesque" panose="020B0604020202020204" charset="0"/>
            </a:endParaRPr>
          </a:p>
        </p:txBody>
      </p:sp>
      <p:sp>
        <p:nvSpPr>
          <p:cNvPr id="24" name="TextBox 11">
            <a:extLst>
              <a:ext uri="{FF2B5EF4-FFF2-40B4-BE49-F238E27FC236}">
                <a16:creationId xmlns:a16="http://schemas.microsoft.com/office/drawing/2014/main" id="{7763E4A4-B3D2-CCB3-2B30-46676CC342A9}"/>
              </a:ext>
            </a:extLst>
          </p:cNvPr>
          <p:cNvSpPr txBox="1"/>
          <p:nvPr/>
        </p:nvSpPr>
        <p:spPr>
          <a:xfrm>
            <a:off x="1390493" y="885825"/>
            <a:ext cx="15701414" cy="1178656"/>
          </a:xfrm>
          <a:prstGeom prst="rect">
            <a:avLst/>
          </a:prstGeom>
        </p:spPr>
        <p:txBody>
          <a:bodyPr lIns="0" tIns="0" rIns="0" bIns="0" rtlCol="0" anchor="t">
            <a:spAutoFit/>
          </a:bodyPr>
          <a:lstStyle/>
          <a:p>
            <a:pPr algn="ctr">
              <a:lnSpc>
                <a:spcPts val="9659"/>
              </a:lnSpc>
            </a:pPr>
            <a:r>
              <a:rPr lang="de-DE" sz="6000" dirty="0">
                <a:solidFill>
                  <a:srgbClr val="FFFFFF"/>
                </a:solidFill>
                <a:latin typeface="Eastman Grotesque Bold"/>
              </a:rPr>
              <a:t>Ergebnis der Umfrage</a:t>
            </a:r>
          </a:p>
        </p:txBody>
      </p:sp>
      <p:pic>
        <p:nvPicPr>
          <p:cNvPr id="1028" name="Picture 4" descr="Was bedeutet Nachhaltigkeit? - Deutsche Gesellschaft für Qualität">
            <a:extLst>
              <a:ext uri="{FF2B5EF4-FFF2-40B4-BE49-F238E27FC236}">
                <a16:creationId xmlns:a16="http://schemas.microsoft.com/office/drawing/2014/main" id="{2A6040ED-222D-E28C-BF96-B2A4295C036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4450" y="3828714"/>
            <a:ext cx="8953500" cy="3905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6276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786" b="7786"/>
          <a:stretch>
            <a:fillRect/>
          </a:stretch>
        </p:blipFill>
        <p:spPr>
          <a:xfrm>
            <a:off x="0" y="0"/>
            <a:ext cx="18288000" cy="10287000"/>
          </a:xfrm>
          <a:prstGeom prst="rect">
            <a:avLst/>
          </a:prstGeom>
        </p:spPr>
      </p:pic>
      <p:grpSp>
        <p:nvGrpSpPr>
          <p:cNvPr id="3" name="Group 3"/>
          <p:cNvGrpSpPr/>
          <p:nvPr/>
        </p:nvGrpSpPr>
        <p:grpSpPr>
          <a:xfrm>
            <a:off x="0" y="0"/>
            <a:ext cx="18288000" cy="10395820"/>
            <a:chOff x="0" y="0"/>
            <a:chExt cx="4816593" cy="2737994"/>
          </a:xfrm>
        </p:grpSpPr>
        <p:sp>
          <p:nvSpPr>
            <p:cNvPr id="4" name="Freeform 4"/>
            <p:cNvSpPr/>
            <p:nvPr/>
          </p:nvSpPr>
          <p:spPr>
            <a:xfrm>
              <a:off x="0" y="0"/>
              <a:ext cx="4816592" cy="2737994"/>
            </a:xfrm>
            <a:custGeom>
              <a:avLst/>
              <a:gdLst/>
              <a:ahLst/>
              <a:cxnLst/>
              <a:rect l="l" t="t" r="r" b="b"/>
              <a:pathLst>
                <a:path w="4816592" h="2737994">
                  <a:moveTo>
                    <a:pt x="0" y="0"/>
                  </a:moveTo>
                  <a:lnTo>
                    <a:pt x="4816592" y="0"/>
                  </a:lnTo>
                  <a:lnTo>
                    <a:pt x="4816592" y="2737994"/>
                  </a:lnTo>
                  <a:lnTo>
                    <a:pt x="0" y="2737994"/>
                  </a:lnTo>
                  <a:close/>
                </a:path>
              </a:pathLst>
            </a:custGeom>
            <a:solidFill>
              <a:srgbClr val="000000">
                <a:alpha val="26667"/>
              </a:srgbClr>
            </a:solidFill>
          </p:spPr>
          <p:txBody>
            <a:bodyPr/>
            <a:lstStyle/>
            <a:p>
              <a:endParaRPr lang="en-BE"/>
            </a:p>
          </p:txBody>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0" y="9436511"/>
            <a:ext cx="18288000" cy="850489"/>
            <a:chOff x="0" y="0"/>
            <a:chExt cx="4816593" cy="223997"/>
          </a:xfrm>
        </p:grpSpPr>
        <p:sp>
          <p:nvSpPr>
            <p:cNvPr id="7" name="Freeform 7"/>
            <p:cNvSpPr/>
            <p:nvPr/>
          </p:nvSpPr>
          <p:spPr>
            <a:xfrm>
              <a:off x="0" y="0"/>
              <a:ext cx="4816592" cy="223997"/>
            </a:xfrm>
            <a:custGeom>
              <a:avLst/>
              <a:gdLst/>
              <a:ahLst/>
              <a:cxnLst/>
              <a:rect l="l" t="t" r="r" b="b"/>
              <a:pathLst>
                <a:path w="4816592" h="223997">
                  <a:moveTo>
                    <a:pt x="0" y="0"/>
                  </a:moveTo>
                  <a:lnTo>
                    <a:pt x="4816592" y="0"/>
                  </a:lnTo>
                  <a:lnTo>
                    <a:pt x="4816592" y="223997"/>
                  </a:lnTo>
                  <a:lnTo>
                    <a:pt x="0" y="223997"/>
                  </a:lnTo>
                  <a:close/>
                </a:path>
              </a:pathLst>
            </a:custGeom>
            <a:solidFill>
              <a:srgbClr val="000000">
                <a:alpha val="22745"/>
              </a:srgbClr>
            </a:solidFill>
          </p:spPr>
          <p:txBody>
            <a:bodyPr/>
            <a:lstStyle/>
            <a:p>
              <a:endParaRPr lang="en-BE"/>
            </a:p>
          </p:txBody>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4253359" y="6023578"/>
            <a:ext cx="12838548" cy="1320291"/>
            <a:chOff x="0" y="0"/>
            <a:chExt cx="3381346" cy="347731"/>
          </a:xfrm>
        </p:grpSpPr>
        <p:sp>
          <p:nvSpPr>
            <p:cNvPr id="10" name="Freeform 10"/>
            <p:cNvSpPr/>
            <p:nvPr/>
          </p:nvSpPr>
          <p:spPr>
            <a:xfrm>
              <a:off x="0" y="0"/>
              <a:ext cx="3381346" cy="347731"/>
            </a:xfrm>
            <a:custGeom>
              <a:avLst/>
              <a:gdLst/>
              <a:ahLst/>
              <a:cxnLst/>
              <a:rect l="l" t="t" r="r" b="b"/>
              <a:pathLst>
                <a:path w="3381346" h="347731">
                  <a:moveTo>
                    <a:pt x="30754" y="0"/>
                  </a:moveTo>
                  <a:lnTo>
                    <a:pt x="3350592" y="0"/>
                  </a:lnTo>
                  <a:cubicBezTo>
                    <a:pt x="3358748" y="0"/>
                    <a:pt x="3366571" y="3240"/>
                    <a:pt x="3372338" y="9008"/>
                  </a:cubicBezTo>
                  <a:cubicBezTo>
                    <a:pt x="3378106" y="14775"/>
                    <a:pt x="3381346" y="22598"/>
                    <a:pt x="3381346" y="30754"/>
                  </a:cubicBezTo>
                  <a:lnTo>
                    <a:pt x="3381346" y="316977"/>
                  </a:lnTo>
                  <a:cubicBezTo>
                    <a:pt x="3381346" y="325133"/>
                    <a:pt x="3378106" y="332956"/>
                    <a:pt x="3372338" y="338723"/>
                  </a:cubicBezTo>
                  <a:cubicBezTo>
                    <a:pt x="3366571" y="344491"/>
                    <a:pt x="3358748" y="347731"/>
                    <a:pt x="3350592" y="347731"/>
                  </a:cubicBezTo>
                  <a:lnTo>
                    <a:pt x="30754" y="347731"/>
                  </a:lnTo>
                  <a:cubicBezTo>
                    <a:pt x="22598" y="347731"/>
                    <a:pt x="14775" y="344491"/>
                    <a:pt x="9008" y="338723"/>
                  </a:cubicBezTo>
                  <a:cubicBezTo>
                    <a:pt x="3240" y="332956"/>
                    <a:pt x="0" y="325133"/>
                    <a:pt x="0" y="316977"/>
                  </a:cubicBezTo>
                  <a:lnTo>
                    <a:pt x="0" y="30754"/>
                  </a:lnTo>
                  <a:cubicBezTo>
                    <a:pt x="0" y="22598"/>
                    <a:pt x="3240" y="14775"/>
                    <a:pt x="9008" y="9008"/>
                  </a:cubicBezTo>
                  <a:cubicBezTo>
                    <a:pt x="14775" y="3240"/>
                    <a:pt x="22598" y="0"/>
                    <a:pt x="30754" y="0"/>
                  </a:cubicBezTo>
                  <a:close/>
                </a:path>
              </a:pathLst>
            </a:custGeom>
            <a:solidFill>
              <a:srgbClr val="000000">
                <a:alpha val="35686"/>
              </a:srgbClr>
            </a:solidFill>
          </p:spPr>
          <p:txBody>
            <a:bodyPr/>
            <a:lstStyle/>
            <a:p>
              <a:endParaRPr lang="en-BE"/>
            </a:p>
          </p:txBody>
        </p:sp>
        <p:sp>
          <p:nvSpPr>
            <p:cNvPr id="11" name="TextBox 11"/>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12" name="AutoShape 12"/>
          <p:cNvSpPr/>
          <p:nvPr/>
        </p:nvSpPr>
        <p:spPr>
          <a:xfrm flipV="1">
            <a:off x="5735841" y="2221820"/>
            <a:ext cx="6816319" cy="0"/>
          </a:xfrm>
          <a:prstGeom prst="line">
            <a:avLst/>
          </a:prstGeom>
          <a:ln w="171450" cap="flat">
            <a:solidFill>
              <a:srgbClr val="FFFFFF"/>
            </a:solidFill>
            <a:prstDash val="solid"/>
            <a:headEnd type="none" w="sm" len="sm"/>
            <a:tailEnd type="none" w="sm" len="sm"/>
          </a:ln>
        </p:spPr>
        <p:txBody>
          <a:bodyPr/>
          <a:lstStyle/>
          <a:p>
            <a:endParaRPr lang="en-BE"/>
          </a:p>
        </p:txBody>
      </p:sp>
      <p:grpSp>
        <p:nvGrpSpPr>
          <p:cNvPr id="13" name="Group 13"/>
          <p:cNvGrpSpPr/>
          <p:nvPr/>
        </p:nvGrpSpPr>
        <p:grpSpPr>
          <a:xfrm>
            <a:off x="4253359" y="4436587"/>
            <a:ext cx="12838548" cy="1320291"/>
            <a:chOff x="0" y="0"/>
            <a:chExt cx="3381346" cy="347731"/>
          </a:xfrm>
        </p:grpSpPr>
        <p:sp>
          <p:nvSpPr>
            <p:cNvPr id="14" name="Freeform 14"/>
            <p:cNvSpPr/>
            <p:nvPr/>
          </p:nvSpPr>
          <p:spPr>
            <a:xfrm>
              <a:off x="0" y="0"/>
              <a:ext cx="3381346" cy="347731"/>
            </a:xfrm>
            <a:custGeom>
              <a:avLst/>
              <a:gdLst/>
              <a:ahLst/>
              <a:cxnLst/>
              <a:rect l="l" t="t" r="r" b="b"/>
              <a:pathLst>
                <a:path w="3381346" h="347731">
                  <a:moveTo>
                    <a:pt x="30754" y="0"/>
                  </a:moveTo>
                  <a:lnTo>
                    <a:pt x="3350592" y="0"/>
                  </a:lnTo>
                  <a:cubicBezTo>
                    <a:pt x="3358748" y="0"/>
                    <a:pt x="3366571" y="3240"/>
                    <a:pt x="3372338" y="9008"/>
                  </a:cubicBezTo>
                  <a:cubicBezTo>
                    <a:pt x="3378106" y="14775"/>
                    <a:pt x="3381346" y="22598"/>
                    <a:pt x="3381346" y="30754"/>
                  </a:cubicBezTo>
                  <a:lnTo>
                    <a:pt x="3381346" y="316977"/>
                  </a:lnTo>
                  <a:cubicBezTo>
                    <a:pt x="3381346" y="325133"/>
                    <a:pt x="3378106" y="332956"/>
                    <a:pt x="3372338" y="338723"/>
                  </a:cubicBezTo>
                  <a:cubicBezTo>
                    <a:pt x="3366571" y="344491"/>
                    <a:pt x="3358748" y="347731"/>
                    <a:pt x="3350592" y="347731"/>
                  </a:cubicBezTo>
                  <a:lnTo>
                    <a:pt x="30754" y="347731"/>
                  </a:lnTo>
                  <a:cubicBezTo>
                    <a:pt x="22598" y="347731"/>
                    <a:pt x="14775" y="344491"/>
                    <a:pt x="9008" y="338723"/>
                  </a:cubicBezTo>
                  <a:cubicBezTo>
                    <a:pt x="3240" y="332956"/>
                    <a:pt x="0" y="325133"/>
                    <a:pt x="0" y="316977"/>
                  </a:cubicBezTo>
                  <a:lnTo>
                    <a:pt x="0" y="30754"/>
                  </a:lnTo>
                  <a:cubicBezTo>
                    <a:pt x="0" y="22598"/>
                    <a:pt x="3240" y="14775"/>
                    <a:pt x="9008" y="9008"/>
                  </a:cubicBezTo>
                  <a:cubicBezTo>
                    <a:pt x="14775" y="3240"/>
                    <a:pt x="22598" y="0"/>
                    <a:pt x="30754" y="0"/>
                  </a:cubicBezTo>
                  <a:close/>
                </a:path>
              </a:pathLst>
            </a:custGeom>
            <a:solidFill>
              <a:srgbClr val="000000">
                <a:alpha val="35686"/>
              </a:srgbClr>
            </a:solidFill>
          </p:spPr>
          <p:txBody>
            <a:bodyPr/>
            <a:lstStyle/>
            <a:p>
              <a:endParaRPr lang="en-BE"/>
            </a:p>
          </p:txBody>
        </p:sp>
        <p:sp>
          <p:nvSpPr>
            <p:cNvPr id="15" name="TextBox 15"/>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6" name="Group 16"/>
          <p:cNvGrpSpPr/>
          <p:nvPr/>
        </p:nvGrpSpPr>
        <p:grpSpPr>
          <a:xfrm>
            <a:off x="4253359" y="2850470"/>
            <a:ext cx="12838548" cy="1320291"/>
            <a:chOff x="0" y="0"/>
            <a:chExt cx="3381346" cy="347731"/>
          </a:xfrm>
        </p:grpSpPr>
        <p:sp>
          <p:nvSpPr>
            <p:cNvPr id="17" name="Freeform 17"/>
            <p:cNvSpPr/>
            <p:nvPr/>
          </p:nvSpPr>
          <p:spPr>
            <a:xfrm>
              <a:off x="0" y="0"/>
              <a:ext cx="3381346" cy="347731"/>
            </a:xfrm>
            <a:custGeom>
              <a:avLst/>
              <a:gdLst/>
              <a:ahLst/>
              <a:cxnLst/>
              <a:rect l="l" t="t" r="r" b="b"/>
              <a:pathLst>
                <a:path w="3381346" h="347731">
                  <a:moveTo>
                    <a:pt x="30754" y="0"/>
                  </a:moveTo>
                  <a:lnTo>
                    <a:pt x="3350592" y="0"/>
                  </a:lnTo>
                  <a:cubicBezTo>
                    <a:pt x="3358748" y="0"/>
                    <a:pt x="3366571" y="3240"/>
                    <a:pt x="3372338" y="9008"/>
                  </a:cubicBezTo>
                  <a:cubicBezTo>
                    <a:pt x="3378106" y="14775"/>
                    <a:pt x="3381346" y="22598"/>
                    <a:pt x="3381346" y="30754"/>
                  </a:cubicBezTo>
                  <a:lnTo>
                    <a:pt x="3381346" y="316977"/>
                  </a:lnTo>
                  <a:cubicBezTo>
                    <a:pt x="3381346" y="325133"/>
                    <a:pt x="3378106" y="332956"/>
                    <a:pt x="3372338" y="338723"/>
                  </a:cubicBezTo>
                  <a:cubicBezTo>
                    <a:pt x="3366571" y="344491"/>
                    <a:pt x="3358748" y="347731"/>
                    <a:pt x="3350592" y="347731"/>
                  </a:cubicBezTo>
                  <a:lnTo>
                    <a:pt x="30754" y="347731"/>
                  </a:lnTo>
                  <a:cubicBezTo>
                    <a:pt x="22598" y="347731"/>
                    <a:pt x="14775" y="344491"/>
                    <a:pt x="9008" y="338723"/>
                  </a:cubicBezTo>
                  <a:cubicBezTo>
                    <a:pt x="3240" y="332956"/>
                    <a:pt x="0" y="325133"/>
                    <a:pt x="0" y="316977"/>
                  </a:cubicBezTo>
                  <a:lnTo>
                    <a:pt x="0" y="30754"/>
                  </a:lnTo>
                  <a:cubicBezTo>
                    <a:pt x="0" y="22598"/>
                    <a:pt x="3240" y="14775"/>
                    <a:pt x="9008" y="9008"/>
                  </a:cubicBezTo>
                  <a:cubicBezTo>
                    <a:pt x="14775" y="3240"/>
                    <a:pt x="22598" y="0"/>
                    <a:pt x="30754" y="0"/>
                  </a:cubicBezTo>
                  <a:close/>
                </a:path>
              </a:pathLst>
            </a:custGeom>
            <a:solidFill>
              <a:srgbClr val="000000">
                <a:alpha val="35686"/>
              </a:srgbClr>
            </a:solidFill>
          </p:spPr>
          <p:txBody>
            <a:bodyPr/>
            <a:lstStyle/>
            <a:p>
              <a:endParaRPr lang="en-BE"/>
            </a:p>
          </p:txBody>
        </p:sp>
        <p:sp>
          <p:nvSpPr>
            <p:cNvPr id="18" name="TextBox 18"/>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9" name="Group 19"/>
          <p:cNvGrpSpPr/>
          <p:nvPr/>
        </p:nvGrpSpPr>
        <p:grpSpPr>
          <a:xfrm>
            <a:off x="4253359" y="7610570"/>
            <a:ext cx="12838548" cy="1320291"/>
            <a:chOff x="0" y="0"/>
            <a:chExt cx="3381346" cy="347731"/>
          </a:xfrm>
        </p:grpSpPr>
        <p:sp>
          <p:nvSpPr>
            <p:cNvPr id="20" name="Freeform 20"/>
            <p:cNvSpPr/>
            <p:nvPr/>
          </p:nvSpPr>
          <p:spPr>
            <a:xfrm>
              <a:off x="0" y="0"/>
              <a:ext cx="3381346" cy="347731"/>
            </a:xfrm>
            <a:custGeom>
              <a:avLst/>
              <a:gdLst/>
              <a:ahLst/>
              <a:cxnLst/>
              <a:rect l="l" t="t" r="r" b="b"/>
              <a:pathLst>
                <a:path w="3381346" h="347731">
                  <a:moveTo>
                    <a:pt x="30754" y="0"/>
                  </a:moveTo>
                  <a:lnTo>
                    <a:pt x="3350592" y="0"/>
                  </a:lnTo>
                  <a:cubicBezTo>
                    <a:pt x="3358748" y="0"/>
                    <a:pt x="3366571" y="3240"/>
                    <a:pt x="3372338" y="9008"/>
                  </a:cubicBezTo>
                  <a:cubicBezTo>
                    <a:pt x="3378106" y="14775"/>
                    <a:pt x="3381346" y="22598"/>
                    <a:pt x="3381346" y="30754"/>
                  </a:cubicBezTo>
                  <a:lnTo>
                    <a:pt x="3381346" y="316977"/>
                  </a:lnTo>
                  <a:cubicBezTo>
                    <a:pt x="3381346" y="325133"/>
                    <a:pt x="3378106" y="332956"/>
                    <a:pt x="3372338" y="338723"/>
                  </a:cubicBezTo>
                  <a:cubicBezTo>
                    <a:pt x="3366571" y="344491"/>
                    <a:pt x="3358748" y="347731"/>
                    <a:pt x="3350592" y="347731"/>
                  </a:cubicBezTo>
                  <a:lnTo>
                    <a:pt x="30754" y="347731"/>
                  </a:lnTo>
                  <a:cubicBezTo>
                    <a:pt x="22598" y="347731"/>
                    <a:pt x="14775" y="344491"/>
                    <a:pt x="9008" y="338723"/>
                  </a:cubicBezTo>
                  <a:cubicBezTo>
                    <a:pt x="3240" y="332956"/>
                    <a:pt x="0" y="325133"/>
                    <a:pt x="0" y="316977"/>
                  </a:cubicBezTo>
                  <a:lnTo>
                    <a:pt x="0" y="30754"/>
                  </a:lnTo>
                  <a:cubicBezTo>
                    <a:pt x="0" y="22598"/>
                    <a:pt x="3240" y="14775"/>
                    <a:pt x="9008" y="9008"/>
                  </a:cubicBezTo>
                  <a:cubicBezTo>
                    <a:pt x="14775" y="3240"/>
                    <a:pt x="22598" y="0"/>
                    <a:pt x="30754" y="0"/>
                  </a:cubicBezTo>
                  <a:close/>
                </a:path>
              </a:pathLst>
            </a:custGeom>
            <a:solidFill>
              <a:srgbClr val="000000">
                <a:alpha val="35686"/>
              </a:srgbClr>
            </a:solidFill>
          </p:spPr>
          <p:txBody>
            <a:bodyPr/>
            <a:lstStyle/>
            <a:p>
              <a:endParaRPr lang="en-BE"/>
            </a:p>
          </p:txBody>
        </p:sp>
        <p:sp>
          <p:nvSpPr>
            <p:cNvPr id="21" name="TextBox 21"/>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22" name="Freeform 22"/>
          <p:cNvSpPr/>
          <p:nvPr/>
        </p:nvSpPr>
        <p:spPr>
          <a:xfrm>
            <a:off x="1028700" y="2666192"/>
            <a:ext cx="1364742" cy="1359624"/>
          </a:xfrm>
          <a:custGeom>
            <a:avLst/>
            <a:gdLst/>
            <a:ahLst/>
            <a:cxnLst/>
            <a:rect l="l" t="t" r="r" b="b"/>
            <a:pathLst>
              <a:path w="1364742" h="1359624">
                <a:moveTo>
                  <a:pt x="0" y="0"/>
                </a:moveTo>
                <a:lnTo>
                  <a:pt x="1364742" y="0"/>
                </a:lnTo>
                <a:lnTo>
                  <a:pt x="1364742" y="1359625"/>
                </a:lnTo>
                <a:lnTo>
                  <a:pt x="0" y="135962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BE"/>
          </a:p>
        </p:txBody>
      </p:sp>
      <p:sp>
        <p:nvSpPr>
          <p:cNvPr id="23" name="Freeform 23"/>
          <p:cNvSpPr/>
          <p:nvPr/>
        </p:nvSpPr>
        <p:spPr>
          <a:xfrm>
            <a:off x="1028700" y="4293898"/>
            <a:ext cx="1271282" cy="1381828"/>
          </a:xfrm>
          <a:custGeom>
            <a:avLst/>
            <a:gdLst/>
            <a:ahLst/>
            <a:cxnLst/>
            <a:rect l="l" t="t" r="r" b="b"/>
            <a:pathLst>
              <a:path w="1271282" h="1381828">
                <a:moveTo>
                  <a:pt x="0" y="0"/>
                </a:moveTo>
                <a:lnTo>
                  <a:pt x="1271282" y="0"/>
                </a:lnTo>
                <a:lnTo>
                  <a:pt x="1271282" y="1381828"/>
                </a:lnTo>
                <a:lnTo>
                  <a:pt x="0" y="138182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BE"/>
          </a:p>
        </p:txBody>
      </p:sp>
      <p:sp>
        <p:nvSpPr>
          <p:cNvPr id="24" name="Freeform 24"/>
          <p:cNvSpPr/>
          <p:nvPr/>
        </p:nvSpPr>
        <p:spPr>
          <a:xfrm>
            <a:off x="1213399" y="5942426"/>
            <a:ext cx="1345961" cy="1258474"/>
          </a:xfrm>
          <a:custGeom>
            <a:avLst/>
            <a:gdLst/>
            <a:ahLst/>
            <a:cxnLst/>
            <a:rect l="l" t="t" r="r" b="b"/>
            <a:pathLst>
              <a:path w="1345961" h="1258474">
                <a:moveTo>
                  <a:pt x="0" y="0"/>
                </a:moveTo>
                <a:lnTo>
                  <a:pt x="1345961" y="0"/>
                </a:lnTo>
                <a:lnTo>
                  <a:pt x="1345961" y="1258474"/>
                </a:lnTo>
                <a:lnTo>
                  <a:pt x="0" y="125847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BE"/>
          </a:p>
        </p:txBody>
      </p:sp>
      <p:sp>
        <p:nvSpPr>
          <p:cNvPr id="25" name="Freeform 25"/>
          <p:cNvSpPr/>
          <p:nvPr/>
        </p:nvSpPr>
        <p:spPr>
          <a:xfrm>
            <a:off x="1028700" y="7467600"/>
            <a:ext cx="1258474" cy="1258474"/>
          </a:xfrm>
          <a:custGeom>
            <a:avLst/>
            <a:gdLst/>
            <a:ahLst/>
            <a:cxnLst/>
            <a:rect l="l" t="t" r="r" b="b"/>
            <a:pathLst>
              <a:path w="1258474" h="1258474">
                <a:moveTo>
                  <a:pt x="0" y="0"/>
                </a:moveTo>
                <a:lnTo>
                  <a:pt x="1258474" y="0"/>
                </a:lnTo>
                <a:lnTo>
                  <a:pt x="1258474" y="1258474"/>
                </a:lnTo>
                <a:lnTo>
                  <a:pt x="0" y="125847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BE"/>
          </a:p>
        </p:txBody>
      </p:sp>
      <p:sp>
        <p:nvSpPr>
          <p:cNvPr id="27" name="TextBox 27"/>
          <p:cNvSpPr txBox="1"/>
          <p:nvPr/>
        </p:nvSpPr>
        <p:spPr>
          <a:xfrm>
            <a:off x="1390493" y="885825"/>
            <a:ext cx="15701414" cy="1191421"/>
          </a:xfrm>
          <a:prstGeom prst="rect">
            <a:avLst/>
          </a:prstGeom>
        </p:spPr>
        <p:txBody>
          <a:bodyPr lIns="0" tIns="0" rIns="0" bIns="0" rtlCol="0" anchor="t">
            <a:spAutoFit/>
          </a:bodyPr>
          <a:lstStyle/>
          <a:p>
            <a:pPr algn="ctr">
              <a:lnSpc>
                <a:spcPts val="9659"/>
              </a:lnSpc>
            </a:pPr>
            <a:r>
              <a:rPr lang="en-US" sz="6000" dirty="0" err="1">
                <a:solidFill>
                  <a:srgbClr val="FFFFFF"/>
                </a:solidFill>
                <a:latin typeface="Eastman Grotesque Bold"/>
              </a:rPr>
              <a:t>Lernziele</a:t>
            </a:r>
            <a:endParaRPr lang="en-US" sz="6000" dirty="0">
              <a:solidFill>
                <a:srgbClr val="FFFFFF"/>
              </a:solidFill>
              <a:latin typeface="Eastman Grotesque Bold"/>
            </a:endParaRPr>
          </a:p>
        </p:txBody>
      </p:sp>
      <p:sp>
        <p:nvSpPr>
          <p:cNvPr id="28" name="TextBox 28"/>
          <p:cNvSpPr txBox="1"/>
          <p:nvPr/>
        </p:nvSpPr>
        <p:spPr>
          <a:xfrm>
            <a:off x="4786338" y="3215910"/>
            <a:ext cx="12122398" cy="522736"/>
          </a:xfrm>
          <a:prstGeom prst="rect">
            <a:avLst/>
          </a:prstGeom>
        </p:spPr>
        <p:txBody>
          <a:bodyPr lIns="0" tIns="0" rIns="0" bIns="0" rtlCol="0" anchor="t">
            <a:spAutoFit/>
          </a:bodyPr>
          <a:lstStyle/>
          <a:p>
            <a:pPr algn="just">
              <a:lnSpc>
                <a:spcPts val="4262"/>
              </a:lnSpc>
            </a:pPr>
            <a:r>
              <a:rPr lang="en-US" sz="3044">
                <a:solidFill>
                  <a:srgbClr val="FFFFFF"/>
                </a:solidFill>
                <a:latin typeface="Eastman Grotesque Bold"/>
              </a:rPr>
              <a:t>Erfahren Sie mehr über Greenwashing</a:t>
            </a:r>
          </a:p>
        </p:txBody>
      </p:sp>
      <p:sp>
        <p:nvSpPr>
          <p:cNvPr id="29" name="TextBox 29"/>
          <p:cNvSpPr txBox="1"/>
          <p:nvPr/>
        </p:nvSpPr>
        <p:spPr>
          <a:xfrm>
            <a:off x="4786338" y="4802464"/>
            <a:ext cx="12122398" cy="522736"/>
          </a:xfrm>
          <a:prstGeom prst="rect">
            <a:avLst/>
          </a:prstGeom>
        </p:spPr>
        <p:txBody>
          <a:bodyPr lIns="0" tIns="0" rIns="0" bIns="0" rtlCol="0" anchor="t">
            <a:spAutoFit/>
          </a:bodyPr>
          <a:lstStyle/>
          <a:p>
            <a:pPr algn="just">
              <a:lnSpc>
                <a:spcPts val="4262"/>
              </a:lnSpc>
            </a:pPr>
            <a:r>
              <a:rPr lang="en-US" sz="3044">
                <a:solidFill>
                  <a:srgbClr val="FFFFFF"/>
                </a:solidFill>
                <a:latin typeface="Eastman Grotesque Bold"/>
              </a:rPr>
              <a:t>Identifizierung konkreter Beispiele für Greenwashing</a:t>
            </a:r>
          </a:p>
        </p:txBody>
      </p:sp>
      <p:sp>
        <p:nvSpPr>
          <p:cNvPr id="30" name="TextBox 30"/>
          <p:cNvSpPr txBox="1"/>
          <p:nvPr/>
        </p:nvSpPr>
        <p:spPr>
          <a:xfrm>
            <a:off x="4786338" y="6122319"/>
            <a:ext cx="12122398" cy="1056136"/>
          </a:xfrm>
          <a:prstGeom prst="rect">
            <a:avLst/>
          </a:prstGeom>
        </p:spPr>
        <p:txBody>
          <a:bodyPr lIns="0" tIns="0" rIns="0" bIns="0" rtlCol="0" anchor="t">
            <a:spAutoFit/>
          </a:bodyPr>
          <a:lstStyle/>
          <a:p>
            <a:pPr algn="just">
              <a:lnSpc>
                <a:spcPts val="4262"/>
              </a:lnSpc>
            </a:pPr>
            <a:r>
              <a:rPr lang="en-US" sz="3044">
                <a:solidFill>
                  <a:srgbClr val="FFFFFF"/>
                </a:solidFill>
                <a:latin typeface="Eastman Grotesque Bold"/>
              </a:rPr>
              <a:t>Erfahren Sie, was die EU unternimmt, um dies zu verhindern, und wie Sie gegen solche Praktiken vorgehen können</a:t>
            </a:r>
          </a:p>
        </p:txBody>
      </p:sp>
      <p:sp>
        <p:nvSpPr>
          <p:cNvPr id="31" name="TextBox 31"/>
          <p:cNvSpPr txBox="1"/>
          <p:nvPr/>
        </p:nvSpPr>
        <p:spPr>
          <a:xfrm>
            <a:off x="4786338" y="7976010"/>
            <a:ext cx="12122398" cy="522736"/>
          </a:xfrm>
          <a:prstGeom prst="rect">
            <a:avLst/>
          </a:prstGeom>
        </p:spPr>
        <p:txBody>
          <a:bodyPr lIns="0" tIns="0" rIns="0" bIns="0" rtlCol="0" anchor="t">
            <a:spAutoFit/>
          </a:bodyPr>
          <a:lstStyle/>
          <a:p>
            <a:pPr algn="just">
              <a:lnSpc>
                <a:spcPts val="4262"/>
              </a:lnSpc>
            </a:pPr>
            <a:r>
              <a:rPr lang="en-US" sz="3044" dirty="0" err="1">
                <a:solidFill>
                  <a:srgbClr val="FFFFFF"/>
                </a:solidFill>
                <a:latin typeface="Eastman Grotesque Bold"/>
              </a:rPr>
              <a:t>Andere</a:t>
            </a:r>
            <a:r>
              <a:rPr lang="en-US" sz="3044" dirty="0">
                <a:solidFill>
                  <a:srgbClr val="FFFFFF"/>
                </a:solidFill>
                <a:latin typeface="Eastman Grotesque Bold"/>
              </a:rPr>
              <a:t> </a:t>
            </a:r>
            <a:r>
              <a:rPr lang="en-US" sz="3044" dirty="0" err="1">
                <a:solidFill>
                  <a:srgbClr val="FFFFFF"/>
                </a:solidFill>
                <a:latin typeface="Eastman Grotesque Bold"/>
              </a:rPr>
              <a:t>länderspezifische</a:t>
            </a:r>
            <a:r>
              <a:rPr lang="en-US" sz="3044" dirty="0">
                <a:solidFill>
                  <a:srgbClr val="FFFFFF"/>
                </a:solidFill>
                <a:latin typeface="Eastman Grotesque Bold"/>
              </a:rPr>
              <a:t> </a:t>
            </a:r>
            <a:r>
              <a:rPr lang="en-US" sz="3044" dirty="0" err="1">
                <a:solidFill>
                  <a:srgbClr val="FFFFFF"/>
                </a:solidFill>
                <a:latin typeface="Eastman Grotesque Bold"/>
              </a:rPr>
              <a:t>Lernpunkte</a:t>
            </a:r>
            <a:endParaRPr lang="en-US" sz="3044" dirty="0">
              <a:solidFill>
                <a:srgbClr val="FFFFFF"/>
              </a:solidFill>
              <a:latin typeface="Eastman Grotesque Bold"/>
            </a:endParaRPr>
          </a:p>
        </p:txBody>
      </p:sp>
      <p:sp>
        <p:nvSpPr>
          <p:cNvPr id="32" name="TextBox 13">
            <a:extLst>
              <a:ext uri="{FF2B5EF4-FFF2-40B4-BE49-F238E27FC236}">
                <a16:creationId xmlns:a16="http://schemas.microsoft.com/office/drawing/2014/main" id="{210EF869-48A8-D0B4-A775-7FBDBEE0F92D}"/>
              </a:ext>
            </a:extLst>
          </p:cNvPr>
          <p:cNvSpPr txBox="1"/>
          <p:nvPr/>
        </p:nvSpPr>
        <p:spPr>
          <a:xfrm>
            <a:off x="13335001" y="8988384"/>
            <a:ext cx="5391816" cy="1502527"/>
          </a:xfrm>
          <a:prstGeom prst="rect">
            <a:avLst/>
          </a:prstGeom>
        </p:spPr>
        <p:txBody>
          <a:bodyPr wrap="square" lIns="0" tIns="0" rIns="0" bIns="0" rtlCol="0" anchor="t">
            <a:spAutoFit/>
          </a:bodyPr>
          <a:lstStyle/>
          <a:p>
            <a:pPr algn="ctr">
              <a:lnSpc>
                <a:spcPts val="4759"/>
              </a:lnSpc>
            </a:pPr>
            <a:endParaRPr dirty="0">
              <a:solidFill>
                <a:srgbClr val="FF0000"/>
              </a:solidFill>
            </a:endParaRPr>
          </a:p>
          <a:p>
            <a:pPr algn="ctr">
              <a:lnSpc>
                <a:spcPts val="2800"/>
              </a:lnSpc>
            </a:pPr>
            <a:r>
              <a:rPr lang="en-US" sz="2000" dirty="0">
                <a:solidFill>
                  <a:schemeClr val="bg1"/>
                </a:solidFill>
                <a:latin typeface="Canva Sans"/>
              </a:rPr>
              <a:t>©</a:t>
            </a:r>
            <a:r>
              <a:rPr lang="de-DE" sz="2000" dirty="0">
                <a:solidFill>
                  <a:schemeClr val="bg1"/>
                </a:solidFill>
                <a:latin typeface="Eastman Grotesque"/>
              </a:rPr>
              <a:t> </a:t>
            </a:r>
            <a:r>
              <a:rPr lang="de-DE" sz="2000" dirty="0" err="1">
                <a:solidFill>
                  <a:schemeClr val="bg1"/>
                </a:solidFill>
                <a:latin typeface="Eastman Grotesque"/>
              </a:rPr>
              <a:t>Invest</a:t>
            </a:r>
            <a:r>
              <a:rPr lang="de-DE" sz="2000" dirty="0">
                <a:solidFill>
                  <a:schemeClr val="bg1"/>
                </a:solidFill>
                <a:latin typeface="Eastman Grotesque"/>
              </a:rPr>
              <a:t> </a:t>
            </a:r>
            <a:r>
              <a:rPr lang="de-DE" sz="2000" dirty="0" err="1">
                <a:solidFill>
                  <a:schemeClr val="bg1"/>
                </a:solidFill>
                <a:latin typeface="Eastman Grotesque"/>
              </a:rPr>
              <a:t>for</a:t>
            </a:r>
            <a:r>
              <a:rPr lang="de-DE" sz="2000" dirty="0">
                <a:solidFill>
                  <a:schemeClr val="bg1"/>
                </a:solidFill>
                <a:latin typeface="Eastman Grotesque"/>
              </a:rPr>
              <a:t> Better Climate EU </a:t>
            </a:r>
            <a:r>
              <a:rPr lang="en-US" sz="2000" dirty="0">
                <a:solidFill>
                  <a:schemeClr val="bg1"/>
                </a:solidFill>
                <a:latin typeface="Canva Sans"/>
              </a:rPr>
              <a:t>2023</a:t>
            </a:r>
          </a:p>
          <a:p>
            <a:pPr algn="ctr">
              <a:lnSpc>
                <a:spcPts val="4759"/>
              </a:lnSpc>
            </a:pPr>
            <a:endParaRPr lang="en-US" sz="2000" dirty="0">
              <a:solidFill>
                <a:srgbClr val="FF0000"/>
              </a:solidFill>
              <a:latin typeface="Canva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786" b="7786"/>
          <a:stretch>
            <a:fillRect/>
          </a:stretch>
        </p:blipFill>
        <p:spPr>
          <a:xfrm>
            <a:off x="0" y="0"/>
            <a:ext cx="18288000" cy="10287000"/>
          </a:xfrm>
          <a:prstGeom prst="rect">
            <a:avLst/>
          </a:prstGeom>
        </p:spPr>
      </p:pic>
      <p:grpSp>
        <p:nvGrpSpPr>
          <p:cNvPr id="3" name="Group 3"/>
          <p:cNvGrpSpPr/>
          <p:nvPr/>
        </p:nvGrpSpPr>
        <p:grpSpPr>
          <a:xfrm>
            <a:off x="0" y="0"/>
            <a:ext cx="18288000" cy="10395820"/>
            <a:chOff x="0" y="0"/>
            <a:chExt cx="4816593" cy="2737994"/>
          </a:xfrm>
        </p:grpSpPr>
        <p:sp>
          <p:nvSpPr>
            <p:cNvPr id="4" name="Freeform 4"/>
            <p:cNvSpPr/>
            <p:nvPr/>
          </p:nvSpPr>
          <p:spPr>
            <a:xfrm>
              <a:off x="0" y="0"/>
              <a:ext cx="4816592" cy="2737994"/>
            </a:xfrm>
            <a:custGeom>
              <a:avLst/>
              <a:gdLst/>
              <a:ahLst/>
              <a:cxnLst/>
              <a:rect l="l" t="t" r="r" b="b"/>
              <a:pathLst>
                <a:path w="4816592" h="2737994">
                  <a:moveTo>
                    <a:pt x="0" y="0"/>
                  </a:moveTo>
                  <a:lnTo>
                    <a:pt x="4816592" y="0"/>
                  </a:lnTo>
                  <a:lnTo>
                    <a:pt x="4816592" y="2737994"/>
                  </a:lnTo>
                  <a:lnTo>
                    <a:pt x="0" y="2737994"/>
                  </a:lnTo>
                  <a:close/>
                </a:path>
              </a:pathLst>
            </a:custGeom>
            <a:solidFill>
              <a:srgbClr val="000000">
                <a:alpha val="26667"/>
              </a:srgbClr>
            </a:solidFill>
          </p:spPr>
          <p:txBody>
            <a:bodyPr/>
            <a:lstStyle/>
            <a:p>
              <a:endParaRPr lang="en-BE"/>
            </a:p>
          </p:txBody>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9" name="Group 9"/>
          <p:cNvGrpSpPr/>
          <p:nvPr/>
        </p:nvGrpSpPr>
        <p:grpSpPr>
          <a:xfrm>
            <a:off x="2724726" y="3138600"/>
            <a:ext cx="12838548" cy="5615507"/>
            <a:chOff x="0" y="0"/>
            <a:chExt cx="3381346" cy="433952"/>
          </a:xfrm>
        </p:grpSpPr>
        <p:sp>
          <p:nvSpPr>
            <p:cNvPr id="10" name="Freeform 10"/>
            <p:cNvSpPr/>
            <p:nvPr/>
          </p:nvSpPr>
          <p:spPr>
            <a:xfrm>
              <a:off x="0" y="0"/>
              <a:ext cx="3381346" cy="433952"/>
            </a:xfrm>
            <a:custGeom>
              <a:avLst/>
              <a:gdLst/>
              <a:ahLst/>
              <a:cxnLst/>
              <a:rect l="l" t="t" r="r" b="b"/>
              <a:pathLst>
                <a:path w="3381346" h="433952">
                  <a:moveTo>
                    <a:pt x="30754" y="0"/>
                  </a:moveTo>
                  <a:lnTo>
                    <a:pt x="3350592" y="0"/>
                  </a:lnTo>
                  <a:cubicBezTo>
                    <a:pt x="3358748" y="0"/>
                    <a:pt x="3366571" y="3240"/>
                    <a:pt x="3372338" y="9008"/>
                  </a:cubicBezTo>
                  <a:cubicBezTo>
                    <a:pt x="3378106" y="14775"/>
                    <a:pt x="3381346" y="22598"/>
                    <a:pt x="3381346" y="30754"/>
                  </a:cubicBezTo>
                  <a:lnTo>
                    <a:pt x="3381346" y="403197"/>
                  </a:lnTo>
                  <a:cubicBezTo>
                    <a:pt x="3381346" y="411354"/>
                    <a:pt x="3378106" y="419176"/>
                    <a:pt x="3372338" y="424944"/>
                  </a:cubicBezTo>
                  <a:cubicBezTo>
                    <a:pt x="3366571" y="430711"/>
                    <a:pt x="3358748" y="433952"/>
                    <a:pt x="3350592" y="433952"/>
                  </a:cubicBezTo>
                  <a:lnTo>
                    <a:pt x="30754" y="433952"/>
                  </a:lnTo>
                  <a:cubicBezTo>
                    <a:pt x="22598" y="433952"/>
                    <a:pt x="14775" y="430711"/>
                    <a:pt x="9008" y="424944"/>
                  </a:cubicBezTo>
                  <a:cubicBezTo>
                    <a:pt x="3240" y="419176"/>
                    <a:pt x="0" y="411354"/>
                    <a:pt x="0" y="403197"/>
                  </a:cubicBezTo>
                  <a:lnTo>
                    <a:pt x="0" y="30754"/>
                  </a:lnTo>
                  <a:cubicBezTo>
                    <a:pt x="0" y="22598"/>
                    <a:pt x="3240" y="14775"/>
                    <a:pt x="9008" y="9008"/>
                  </a:cubicBezTo>
                  <a:cubicBezTo>
                    <a:pt x="14775" y="3240"/>
                    <a:pt x="22598" y="0"/>
                    <a:pt x="30754" y="0"/>
                  </a:cubicBezTo>
                  <a:close/>
                </a:path>
              </a:pathLst>
            </a:custGeom>
            <a:solidFill>
              <a:srgbClr val="000000">
                <a:alpha val="35686"/>
              </a:srgbClr>
            </a:solidFill>
          </p:spPr>
          <p:txBody>
            <a:bodyPr/>
            <a:lstStyle/>
            <a:p>
              <a:endParaRPr lang="en-BE"/>
            </a:p>
          </p:txBody>
        </p:sp>
        <p:sp>
          <p:nvSpPr>
            <p:cNvPr id="11" name="TextBox 11"/>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0" y="9436511"/>
            <a:ext cx="18288000" cy="850489"/>
            <a:chOff x="0" y="0"/>
            <a:chExt cx="4816593" cy="223997"/>
          </a:xfrm>
        </p:grpSpPr>
        <p:sp>
          <p:nvSpPr>
            <p:cNvPr id="13" name="Freeform 13"/>
            <p:cNvSpPr/>
            <p:nvPr/>
          </p:nvSpPr>
          <p:spPr>
            <a:xfrm>
              <a:off x="0" y="0"/>
              <a:ext cx="4816592" cy="223997"/>
            </a:xfrm>
            <a:custGeom>
              <a:avLst/>
              <a:gdLst/>
              <a:ahLst/>
              <a:cxnLst/>
              <a:rect l="l" t="t" r="r" b="b"/>
              <a:pathLst>
                <a:path w="4816592" h="223997">
                  <a:moveTo>
                    <a:pt x="0" y="0"/>
                  </a:moveTo>
                  <a:lnTo>
                    <a:pt x="4816592" y="0"/>
                  </a:lnTo>
                  <a:lnTo>
                    <a:pt x="4816592" y="223997"/>
                  </a:lnTo>
                  <a:lnTo>
                    <a:pt x="0" y="223997"/>
                  </a:lnTo>
                  <a:close/>
                </a:path>
              </a:pathLst>
            </a:custGeom>
            <a:solidFill>
              <a:srgbClr val="000000">
                <a:alpha val="22745"/>
              </a:srgbClr>
            </a:solidFill>
          </p:spPr>
          <p:txBody>
            <a:bodyPr/>
            <a:lstStyle/>
            <a:p>
              <a:endParaRPr lang="en-BE"/>
            </a:p>
          </p:txBody>
        </p:sp>
        <p:sp>
          <p:nvSpPr>
            <p:cNvPr id="14" name="TextBox 1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15" name="AutoShape 15"/>
          <p:cNvSpPr/>
          <p:nvPr/>
        </p:nvSpPr>
        <p:spPr>
          <a:xfrm flipV="1">
            <a:off x="5735841" y="2221820"/>
            <a:ext cx="6816319" cy="0"/>
          </a:xfrm>
          <a:prstGeom prst="line">
            <a:avLst/>
          </a:prstGeom>
          <a:ln w="171450" cap="flat">
            <a:solidFill>
              <a:srgbClr val="FFFFFF"/>
            </a:solidFill>
            <a:prstDash val="solid"/>
            <a:headEnd type="none" w="sm" len="sm"/>
            <a:tailEnd type="none" w="sm" len="sm"/>
          </a:ln>
        </p:spPr>
        <p:txBody>
          <a:bodyPr/>
          <a:lstStyle/>
          <a:p>
            <a:endParaRPr lang="en-BE"/>
          </a:p>
        </p:txBody>
      </p:sp>
      <p:sp>
        <p:nvSpPr>
          <p:cNvPr id="17" name="TextBox 17"/>
          <p:cNvSpPr txBox="1"/>
          <p:nvPr/>
        </p:nvSpPr>
        <p:spPr>
          <a:xfrm>
            <a:off x="1390493" y="885825"/>
            <a:ext cx="15701414" cy="1190944"/>
          </a:xfrm>
          <a:prstGeom prst="rect">
            <a:avLst/>
          </a:prstGeom>
        </p:spPr>
        <p:txBody>
          <a:bodyPr lIns="0" tIns="0" rIns="0" bIns="0" rtlCol="0" anchor="t">
            <a:spAutoFit/>
          </a:bodyPr>
          <a:lstStyle/>
          <a:p>
            <a:pPr algn="ctr">
              <a:lnSpc>
                <a:spcPts val="9659"/>
              </a:lnSpc>
            </a:pPr>
            <a:r>
              <a:rPr lang="en-US" sz="6000" dirty="0">
                <a:solidFill>
                  <a:srgbClr val="FFFFFF"/>
                </a:solidFill>
                <a:latin typeface="Eastman Grotesque Bold"/>
              </a:rPr>
              <a:t>Was</a:t>
            </a:r>
            <a:r>
              <a:rPr lang="en-US" sz="6899" dirty="0">
                <a:solidFill>
                  <a:srgbClr val="FFFFFF"/>
                </a:solidFill>
                <a:latin typeface="Eastman Grotesque Bold"/>
              </a:rPr>
              <a:t> </a:t>
            </a:r>
            <a:r>
              <a:rPr lang="en-US" sz="6000" dirty="0" err="1">
                <a:solidFill>
                  <a:srgbClr val="FFFFFF"/>
                </a:solidFill>
                <a:latin typeface="Eastman Grotesque Bold"/>
              </a:rPr>
              <a:t>ist</a:t>
            </a:r>
            <a:r>
              <a:rPr lang="en-US" sz="6899" dirty="0">
                <a:solidFill>
                  <a:srgbClr val="FFFFFF"/>
                </a:solidFill>
                <a:latin typeface="Eastman Grotesque Bold"/>
              </a:rPr>
              <a:t> </a:t>
            </a:r>
            <a:r>
              <a:rPr lang="en-US" sz="6000" dirty="0">
                <a:solidFill>
                  <a:srgbClr val="FFFFFF"/>
                </a:solidFill>
                <a:latin typeface="Eastman Grotesque Bold"/>
              </a:rPr>
              <a:t>Greenwashing?</a:t>
            </a:r>
          </a:p>
        </p:txBody>
      </p:sp>
      <p:sp>
        <p:nvSpPr>
          <p:cNvPr id="21" name="Textfeld 20">
            <a:extLst>
              <a:ext uri="{FF2B5EF4-FFF2-40B4-BE49-F238E27FC236}">
                <a16:creationId xmlns:a16="http://schemas.microsoft.com/office/drawing/2014/main" id="{AADEDAEB-3E21-B7B4-C95E-4185619B413D}"/>
              </a:ext>
            </a:extLst>
          </p:cNvPr>
          <p:cNvSpPr txBox="1"/>
          <p:nvPr/>
        </p:nvSpPr>
        <p:spPr>
          <a:xfrm>
            <a:off x="3581400" y="3709362"/>
            <a:ext cx="12658026" cy="523220"/>
          </a:xfrm>
          <a:prstGeom prst="rect">
            <a:avLst/>
          </a:prstGeom>
          <a:noFill/>
        </p:spPr>
        <p:txBody>
          <a:bodyPr wrap="square">
            <a:spAutoFit/>
          </a:bodyPr>
          <a:lstStyle/>
          <a:p>
            <a:r>
              <a:rPr lang="de-DE" sz="2800" b="0" i="0" dirty="0">
                <a:solidFill>
                  <a:schemeClr val="bg1"/>
                </a:solidFill>
                <a:effectLst/>
                <a:latin typeface="Eastman Grotesque" panose="020B0604020202020204" charset="0"/>
              </a:rPr>
              <a:t>Eine weltweit einheitliche Definition von Greenwashing existiert nicht.</a:t>
            </a:r>
            <a:endParaRPr lang="de-DE" sz="2800" dirty="0">
              <a:solidFill>
                <a:schemeClr val="bg1"/>
              </a:solidFill>
              <a:latin typeface="Eastman Grotesque" panose="020B0604020202020204" charset="0"/>
            </a:endParaRPr>
          </a:p>
        </p:txBody>
      </p:sp>
      <p:sp>
        <p:nvSpPr>
          <p:cNvPr id="23" name="Textfeld 22">
            <a:extLst>
              <a:ext uri="{FF2B5EF4-FFF2-40B4-BE49-F238E27FC236}">
                <a16:creationId xmlns:a16="http://schemas.microsoft.com/office/drawing/2014/main" id="{25F4175C-4B1E-AE15-8C6D-4910681B6BF1}"/>
              </a:ext>
            </a:extLst>
          </p:cNvPr>
          <p:cNvSpPr txBox="1"/>
          <p:nvPr/>
        </p:nvSpPr>
        <p:spPr>
          <a:xfrm>
            <a:off x="3581401" y="4780988"/>
            <a:ext cx="8713216" cy="2677656"/>
          </a:xfrm>
          <a:prstGeom prst="rect">
            <a:avLst/>
          </a:prstGeom>
          <a:noFill/>
        </p:spPr>
        <p:txBody>
          <a:bodyPr wrap="square">
            <a:spAutoFit/>
          </a:bodyPr>
          <a:lstStyle/>
          <a:p>
            <a:r>
              <a:rPr lang="de-DE" sz="2800" b="0" i="0" dirty="0">
                <a:solidFill>
                  <a:schemeClr val="bg1"/>
                </a:solidFill>
                <a:effectLst/>
                <a:latin typeface="Eastman Grotesque" panose="020B0604020202020204" charset="0"/>
              </a:rPr>
              <a:t>Greenwashing ist eine Praxis, bei der nachhaltigkeitsbezogene Aussagen, Erklärungen, Handlungen oder Mitteilungen das zugrunde liegende </a:t>
            </a:r>
            <a:r>
              <a:rPr lang="de-DE" sz="2800" b="1" i="0" dirty="0">
                <a:solidFill>
                  <a:srgbClr val="00B050"/>
                </a:solidFill>
                <a:effectLst/>
                <a:latin typeface="Eastman Grotesque" panose="020B0604020202020204" charset="0"/>
              </a:rPr>
              <a:t>Nachhaltigkeitsprofil</a:t>
            </a:r>
            <a:r>
              <a:rPr lang="de-DE" sz="2800" b="0" i="0" dirty="0">
                <a:solidFill>
                  <a:schemeClr val="bg1"/>
                </a:solidFill>
                <a:effectLst/>
                <a:latin typeface="Eastman Grotesque" panose="020B0604020202020204" charset="0"/>
              </a:rPr>
              <a:t> eines Unternehmens, eines Finanzprodukts oder einer Finanzdienstleistung nicht klar und angemessen widerspiegeln.</a:t>
            </a:r>
            <a:endParaRPr lang="de-DE" sz="2800" dirty="0">
              <a:solidFill>
                <a:schemeClr val="bg1"/>
              </a:solidFill>
              <a:latin typeface="Eastman Grotesque" panose="020B0604020202020204" charset="0"/>
            </a:endParaRPr>
          </a:p>
        </p:txBody>
      </p:sp>
      <p:pic>
        <p:nvPicPr>
          <p:cNvPr id="1028" name="Picture 4" descr="European Securities and Markets Authority">
            <a:extLst>
              <a:ext uri="{FF2B5EF4-FFF2-40B4-BE49-F238E27FC236}">
                <a16:creationId xmlns:a16="http://schemas.microsoft.com/office/drawing/2014/main" id="{F8EA8080-A093-B62A-37E8-4EB5192DA9A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4731750"/>
            <a:ext cx="3132000" cy="82349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atei:Bundesanstalt für Finanzdienstleistungsaufsicht 201x ...">
            <a:extLst>
              <a:ext uri="{FF2B5EF4-FFF2-40B4-BE49-F238E27FC236}">
                <a16:creationId xmlns:a16="http://schemas.microsoft.com/office/drawing/2014/main" id="{9FF748F2-799B-DE13-ABF2-80D0552B2893}"/>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43044"/>
          <a:stretch/>
        </p:blipFill>
        <p:spPr bwMode="auto">
          <a:xfrm>
            <a:off x="214312" y="5644049"/>
            <a:ext cx="3888000" cy="823499"/>
          </a:xfrm>
          <a:prstGeom prst="rect">
            <a:avLst/>
          </a:prstGeom>
          <a:noFill/>
          <a:extLst>
            <a:ext uri="{909E8E84-426E-40DD-AFC4-6F175D3DCCD1}">
              <a14:hiddenFill xmlns:a14="http://schemas.microsoft.com/office/drawing/2010/main">
                <a:solidFill>
                  <a:srgbClr val="FFFFFF"/>
                </a:solidFill>
              </a14:hiddenFill>
            </a:ext>
          </a:extLst>
        </p:spPr>
      </p:pic>
      <p:pic>
        <p:nvPicPr>
          <p:cNvPr id="25" name="Grafik 24">
            <a:extLst>
              <a:ext uri="{FF2B5EF4-FFF2-40B4-BE49-F238E27FC236}">
                <a16:creationId xmlns:a16="http://schemas.microsoft.com/office/drawing/2014/main" id="{F9FF86BB-0F0C-BD9D-AE74-09DC8C153E88}"/>
              </a:ext>
            </a:extLst>
          </p:cNvPr>
          <p:cNvPicPr>
            <a:picLocks noChangeAspect="1"/>
          </p:cNvPicPr>
          <p:nvPr/>
        </p:nvPicPr>
        <p:blipFill rotWithShape="1">
          <a:blip r:embed="rId6"/>
          <a:srcRect t="3035" r="1574"/>
          <a:stretch/>
        </p:blipFill>
        <p:spPr>
          <a:xfrm>
            <a:off x="12294620" y="5753100"/>
            <a:ext cx="5292000" cy="3484028"/>
          </a:xfrm>
          <a:prstGeom prst="rect">
            <a:avLst/>
          </a:prstGeom>
        </p:spPr>
      </p:pic>
      <p:sp>
        <p:nvSpPr>
          <p:cNvPr id="26" name="TextBox 13">
            <a:extLst>
              <a:ext uri="{FF2B5EF4-FFF2-40B4-BE49-F238E27FC236}">
                <a16:creationId xmlns:a16="http://schemas.microsoft.com/office/drawing/2014/main" id="{45332C7B-CCEF-6DB7-A1D3-C5E0FC5FB044}"/>
              </a:ext>
            </a:extLst>
          </p:cNvPr>
          <p:cNvSpPr txBox="1"/>
          <p:nvPr/>
        </p:nvSpPr>
        <p:spPr>
          <a:xfrm>
            <a:off x="13335001" y="8988384"/>
            <a:ext cx="5391816" cy="1502527"/>
          </a:xfrm>
          <a:prstGeom prst="rect">
            <a:avLst/>
          </a:prstGeom>
        </p:spPr>
        <p:txBody>
          <a:bodyPr wrap="square" lIns="0" tIns="0" rIns="0" bIns="0" rtlCol="0" anchor="t">
            <a:spAutoFit/>
          </a:bodyPr>
          <a:lstStyle/>
          <a:p>
            <a:pPr algn="ctr">
              <a:lnSpc>
                <a:spcPts val="4759"/>
              </a:lnSpc>
            </a:pPr>
            <a:endParaRPr dirty="0">
              <a:solidFill>
                <a:srgbClr val="FF0000"/>
              </a:solidFill>
            </a:endParaRPr>
          </a:p>
          <a:p>
            <a:pPr algn="ctr">
              <a:lnSpc>
                <a:spcPts val="2800"/>
              </a:lnSpc>
            </a:pPr>
            <a:r>
              <a:rPr lang="en-US" sz="2000" dirty="0">
                <a:solidFill>
                  <a:schemeClr val="bg1"/>
                </a:solidFill>
                <a:latin typeface="Canva Sans"/>
              </a:rPr>
              <a:t>©</a:t>
            </a:r>
            <a:r>
              <a:rPr lang="de-DE" sz="2000" dirty="0">
                <a:solidFill>
                  <a:schemeClr val="bg1"/>
                </a:solidFill>
                <a:latin typeface="Eastman Grotesque"/>
              </a:rPr>
              <a:t> </a:t>
            </a:r>
            <a:r>
              <a:rPr lang="de-DE" sz="2000" dirty="0" err="1">
                <a:solidFill>
                  <a:schemeClr val="bg1"/>
                </a:solidFill>
                <a:latin typeface="Eastman Grotesque"/>
              </a:rPr>
              <a:t>Invest</a:t>
            </a:r>
            <a:r>
              <a:rPr lang="de-DE" sz="2000" dirty="0">
                <a:solidFill>
                  <a:schemeClr val="bg1"/>
                </a:solidFill>
                <a:latin typeface="Eastman Grotesque"/>
              </a:rPr>
              <a:t> </a:t>
            </a:r>
            <a:r>
              <a:rPr lang="de-DE" sz="2000" dirty="0" err="1">
                <a:solidFill>
                  <a:schemeClr val="bg1"/>
                </a:solidFill>
                <a:latin typeface="Eastman Grotesque"/>
              </a:rPr>
              <a:t>for</a:t>
            </a:r>
            <a:r>
              <a:rPr lang="de-DE" sz="2000" dirty="0">
                <a:solidFill>
                  <a:schemeClr val="bg1"/>
                </a:solidFill>
                <a:latin typeface="Eastman Grotesque"/>
              </a:rPr>
              <a:t> Better Climate EU </a:t>
            </a:r>
            <a:r>
              <a:rPr lang="en-US" sz="2000" dirty="0">
                <a:solidFill>
                  <a:schemeClr val="bg1"/>
                </a:solidFill>
                <a:latin typeface="Canva Sans"/>
              </a:rPr>
              <a:t>2023</a:t>
            </a:r>
          </a:p>
          <a:p>
            <a:pPr algn="ctr">
              <a:lnSpc>
                <a:spcPts val="4759"/>
              </a:lnSpc>
            </a:pPr>
            <a:endParaRPr lang="en-US" sz="2000" dirty="0">
              <a:solidFill>
                <a:srgbClr val="FF0000"/>
              </a:solidFill>
              <a:latin typeface="Canva Sans"/>
            </a:endParaRPr>
          </a:p>
        </p:txBody>
      </p:sp>
    </p:spTree>
    <p:extLst>
      <p:ext uri="{BB962C8B-B14F-4D97-AF65-F5344CB8AC3E}">
        <p14:creationId xmlns:p14="http://schemas.microsoft.com/office/powerpoint/2010/main" val="42343599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786" b="7786"/>
          <a:stretch>
            <a:fillRect/>
          </a:stretch>
        </p:blipFill>
        <p:spPr>
          <a:xfrm>
            <a:off x="0" y="0"/>
            <a:ext cx="18288000" cy="10287000"/>
          </a:xfrm>
          <a:prstGeom prst="rect">
            <a:avLst/>
          </a:prstGeom>
        </p:spPr>
      </p:pic>
      <p:grpSp>
        <p:nvGrpSpPr>
          <p:cNvPr id="3" name="Group 3"/>
          <p:cNvGrpSpPr/>
          <p:nvPr/>
        </p:nvGrpSpPr>
        <p:grpSpPr>
          <a:xfrm>
            <a:off x="0" y="9436511"/>
            <a:ext cx="18288000" cy="850489"/>
            <a:chOff x="0" y="0"/>
            <a:chExt cx="4816593" cy="223997"/>
          </a:xfrm>
        </p:grpSpPr>
        <p:sp>
          <p:nvSpPr>
            <p:cNvPr id="4" name="Freeform 4"/>
            <p:cNvSpPr/>
            <p:nvPr/>
          </p:nvSpPr>
          <p:spPr>
            <a:xfrm>
              <a:off x="0" y="0"/>
              <a:ext cx="4816592" cy="223997"/>
            </a:xfrm>
            <a:custGeom>
              <a:avLst/>
              <a:gdLst/>
              <a:ahLst/>
              <a:cxnLst/>
              <a:rect l="l" t="t" r="r" b="b"/>
              <a:pathLst>
                <a:path w="4816592" h="223997">
                  <a:moveTo>
                    <a:pt x="0" y="0"/>
                  </a:moveTo>
                  <a:lnTo>
                    <a:pt x="4816592" y="0"/>
                  </a:lnTo>
                  <a:lnTo>
                    <a:pt x="4816592" y="223997"/>
                  </a:lnTo>
                  <a:lnTo>
                    <a:pt x="0" y="223997"/>
                  </a:lnTo>
                  <a:close/>
                </a:path>
              </a:pathLst>
            </a:custGeom>
            <a:solidFill>
              <a:srgbClr val="000000">
                <a:alpha val="22745"/>
              </a:srgbClr>
            </a:solidFill>
          </p:spPr>
          <p:txBody>
            <a:bodyPr/>
            <a:lstStyle/>
            <a:p>
              <a:endParaRPr lang="en-BE"/>
            </a:p>
          </p:txBody>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395820"/>
            <a:chOff x="0" y="0"/>
            <a:chExt cx="4816593" cy="2737994"/>
          </a:xfrm>
        </p:grpSpPr>
        <p:sp>
          <p:nvSpPr>
            <p:cNvPr id="7" name="Freeform 7"/>
            <p:cNvSpPr/>
            <p:nvPr/>
          </p:nvSpPr>
          <p:spPr>
            <a:xfrm>
              <a:off x="0" y="0"/>
              <a:ext cx="4816592" cy="2737994"/>
            </a:xfrm>
            <a:custGeom>
              <a:avLst/>
              <a:gdLst/>
              <a:ahLst/>
              <a:cxnLst/>
              <a:rect l="l" t="t" r="r" b="b"/>
              <a:pathLst>
                <a:path w="4816592" h="2737994">
                  <a:moveTo>
                    <a:pt x="0" y="0"/>
                  </a:moveTo>
                  <a:lnTo>
                    <a:pt x="4816592" y="0"/>
                  </a:lnTo>
                  <a:lnTo>
                    <a:pt x="4816592" y="2737994"/>
                  </a:lnTo>
                  <a:lnTo>
                    <a:pt x="0" y="2737994"/>
                  </a:lnTo>
                  <a:close/>
                </a:path>
              </a:pathLst>
            </a:custGeom>
            <a:solidFill>
              <a:srgbClr val="000000">
                <a:alpha val="26667"/>
              </a:srgbClr>
            </a:solidFill>
          </p:spPr>
          <p:txBody>
            <a:bodyPr/>
            <a:lstStyle/>
            <a:p>
              <a:endParaRPr lang="en-BE"/>
            </a:p>
          </p:txBody>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10" name="AutoShape 10"/>
          <p:cNvSpPr/>
          <p:nvPr/>
        </p:nvSpPr>
        <p:spPr>
          <a:xfrm flipV="1">
            <a:off x="5735841" y="2221820"/>
            <a:ext cx="6816319" cy="0"/>
          </a:xfrm>
          <a:prstGeom prst="line">
            <a:avLst/>
          </a:prstGeom>
          <a:ln w="171450" cap="flat">
            <a:solidFill>
              <a:srgbClr val="FFFFFF"/>
            </a:solidFill>
            <a:prstDash val="solid"/>
            <a:headEnd type="none" w="sm" len="sm"/>
            <a:tailEnd type="none" w="sm" len="sm"/>
          </a:ln>
        </p:spPr>
        <p:txBody>
          <a:bodyPr/>
          <a:lstStyle/>
          <a:p>
            <a:endParaRPr lang="en-BE"/>
          </a:p>
        </p:txBody>
      </p:sp>
      <p:sp>
        <p:nvSpPr>
          <p:cNvPr id="11" name="TextBox 11"/>
          <p:cNvSpPr txBox="1"/>
          <p:nvPr/>
        </p:nvSpPr>
        <p:spPr>
          <a:xfrm>
            <a:off x="-4" y="885825"/>
            <a:ext cx="18288000" cy="1146661"/>
          </a:xfrm>
          <a:prstGeom prst="rect">
            <a:avLst/>
          </a:prstGeom>
        </p:spPr>
        <p:txBody>
          <a:bodyPr wrap="square" lIns="0" tIns="0" rIns="0" bIns="0" rtlCol="0" anchor="t">
            <a:spAutoFit/>
          </a:bodyPr>
          <a:lstStyle/>
          <a:p>
            <a:pPr algn="ctr">
              <a:lnSpc>
                <a:spcPts val="9659"/>
              </a:lnSpc>
            </a:pPr>
            <a:r>
              <a:rPr lang="de-DE" sz="6000" dirty="0">
                <a:solidFill>
                  <a:srgbClr val="FFFFFF"/>
                </a:solidFill>
                <a:latin typeface="Eastman Grotesque Bold"/>
              </a:rPr>
              <a:t>Zur Erinnerung: Nachhaltigkeit in der Geldanlage</a:t>
            </a:r>
          </a:p>
        </p:txBody>
      </p:sp>
      <p:sp>
        <p:nvSpPr>
          <p:cNvPr id="15" name="TextBox 15"/>
          <p:cNvSpPr txBox="1"/>
          <p:nvPr/>
        </p:nvSpPr>
        <p:spPr>
          <a:xfrm>
            <a:off x="609600" y="2708731"/>
            <a:ext cx="5562600" cy="5903989"/>
          </a:xfrm>
          <a:prstGeom prst="rect">
            <a:avLst/>
          </a:prstGeom>
        </p:spPr>
        <p:txBody>
          <a:bodyPr wrap="square" lIns="0" tIns="0" rIns="0" bIns="0" rtlCol="0" anchor="t">
            <a:spAutoFit/>
          </a:bodyPr>
          <a:lstStyle/>
          <a:p>
            <a:pPr>
              <a:lnSpc>
                <a:spcPts val="4165"/>
              </a:lnSpc>
            </a:pPr>
            <a:endParaRPr lang="de-DE" sz="2000" dirty="0">
              <a:solidFill>
                <a:srgbClr val="FFFFFF"/>
              </a:solidFill>
              <a:latin typeface="Eastman Grotesque"/>
            </a:endParaRPr>
          </a:p>
          <a:p>
            <a:pPr>
              <a:lnSpc>
                <a:spcPts val="4165"/>
              </a:lnSpc>
            </a:pPr>
            <a:r>
              <a:rPr lang="de-DE" sz="3200" b="1" dirty="0">
                <a:solidFill>
                  <a:srgbClr val="FFFFFF"/>
                </a:solidFill>
                <a:latin typeface="Eastman Grotesque"/>
              </a:rPr>
              <a:t>Ökologische Nachhaltigkeit</a:t>
            </a:r>
          </a:p>
          <a:p>
            <a:pPr>
              <a:lnSpc>
                <a:spcPts val="4165"/>
              </a:lnSpc>
            </a:pPr>
            <a:r>
              <a:rPr lang="de-DE" sz="3200" dirty="0">
                <a:solidFill>
                  <a:srgbClr val="FFFFFF"/>
                </a:solidFill>
                <a:latin typeface="Eastman Grotesque"/>
              </a:rPr>
              <a:t>Berücksichtigt weitsichtigen und rücksichtsvollen Umgang mit natürlichen Ressourcen, u.a. mit Blick auf die fortschreitende Klimaerwärmung und die Ressourcen Boden, Wasser und Luft.</a:t>
            </a:r>
            <a:br>
              <a:rPr lang="de-DE" sz="3200" dirty="0">
                <a:solidFill>
                  <a:srgbClr val="FFFFFF"/>
                </a:solidFill>
                <a:latin typeface="Eastman Grotesque"/>
              </a:rPr>
            </a:br>
            <a:r>
              <a:rPr lang="de-DE" sz="3200" dirty="0">
                <a:solidFill>
                  <a:srgbClr val="FFFFFF"/>
                </a:solidFill>
                <a:latin typeface="Eastman Grotesque"/>
              </a:rPr>
              <a:t>             </a:t>
            </a:r>
          </a:p>
        </p:txBody>
      </p:sp>
      <p:sp>
        <p:nvSpPr>
          <p:cNvPr id="9" name="TextBox 15">
            <a:extLst>
              <a:ext uri="{FF2B5EF4-FFF2-40B4-BE49-F238E27FC236}">
                <a16:creationId xmlns:a16="http://schemas.microsoft.com/office/drawing/2014/main" id="{85F8E7D4-1201-4791-CB60-55AB842B782A}"/>
              </a:ext>
            </a:extLst>
          </p:cNvPr>
          <p:cNvSpPr txBox="1"/>
          <p:nvPr/>
        </p:nvSpPr>
        <p:spPr>
          <a:xfrm>
            <a:off x="6781800" y="2708731"/>
            <a:ext cx="5562000" cy="5903989"/>
          </a:xfrm>
          <a:prstGeom prst="rect">
            <a:avLst/>
          </a:prstGeom>
        </p:spPr>
        <p:txBody>
          <a:bodyPr wrap="square" lIns="0" tIns="0" rIns="0" bIns="0" rtlCol="0" anchor="t">
            <a:spAutoFit/>
          </a:bodyPr>
          <a:lstStyle/>
          <a:p>
            <a:pPr>
              <a:lnSpc>
                <a:spcPts val="4165"/>
              </a:lnSpc>
            </a:pPr>
            <a:endParaRPr lang="de-DE" sz="2000" dirty="0">
              <a:solidFill>
                <a:srgbClr val="FFFFFF"/>
              </a:solidFill>
              <a:latin typeface="Eastman Grotesque"/>
            </a:endParaRPr>
          </a:p>
          <a:p>
            <a:pPr>
              <a:lnSpc>
                <a:spcPts val="4165"/>
              </a:lnSpc>
            </a:pPr>
            <a:r>
              <a:rPr lang="de-DE" sz="3200" b="1" dirty="0">
                <a:solidFill>
                  <a:srgbClr val="FFFFFF"/>
                </a:solidFill>
                <a:latin typeface="Eastman Grotesque"/>
              </a:rPr>
              <a:t>Soziale Nachhaltigkeit</a:t>
            </a:r>
          </a:p>
          <a:p>
            <a:pPr>
              <a:lnSpc>
                <a:spcPts val="4165"/>
              </a:lnSpc>
            </a:pPr>
            <a:r>
              <a:rPr lang="de-DE" sz="3200" dirty="0">
                <a:solidFill>
                  <a:srgbClr val="FFFFFF"/>
                </a:solidFill>
                <a:latin typeface="Eastman Grotesque"/>
              </a:rPr>
              <a:t>Berücksichtigt u.a. die Existenzsicherung durch gerechte Ressourcenverteilung überall auf der Welt.</a:t>
            </a:r>
          </a:p>
          <a:p>
            <a:pPr>
              <a:lnSpc>
                <a:spcPts val="4165"/>
              </a:lnSpc>
            </a:pPr>
            <a:r>
              <a:rPr lang="de-DE" sz="3200" dirty="0">
                <a:solidFill>
                  <a:srgbClr val="FFFFFF"/>
                </a:solidFill>
                <a:latin typeface="Eastman Grotesque"/>
              </a:rPr>
              <a:t>Einhaltung der Menschenrechte.</a:t>
            </a:r>
          </a:p>
          <a:p>
            <a:pPr>
              <a:lnSpc>
                <a:spcPts val="4165"/>
              </a:lnSpc>
            </a:pPr>
            <a:r>
              <a:rPr lang="de-DE" sz="3200" dirty="0">
                <a:solidFill>
                  <a:srgbClr val="FFFFFF"/>
                </a:solidFill>
                <a:latin typeface="Eastman Grotesque"/>
              </a:rPr>
              <a:t>Durchgängige Sozialstandards bei Unternehmen und entlang der Lieferantenkette.</a:t>
            </a:r>
          </a:p>
        </p:txBody>
      </p:sp>
      <p:sp>
        <p:nvSpPr>
          <p:cNvPr id="13" name="TextBox 15">
            <a:extLst>
              <a:ext uri="{FF2B5EF4-FFF2-40B4-BE49-F238E27FC236}">
                <a16:creationId xmlns:a16="http://schemas.microsoft.com/office/drawing/2014/main" id="{ACF6BAA0-FE49-A5EF-FD9B-2A1F862903B3}"/>
              </a:ext>
            </a:extLst>
          </p:cNvPr>
          <p:cNvSpPr txBox="1"/>
          <p:nvPr/>
        </p:nvSpPr>
        <p:spPr>
          <a:xfrm>
            <a:off x="12410927" y="2645816"/>
            <a:ext cx="5562000" cy="7001917"/>
          </a:xfrm>
          <a:prstGeom prst="rect">
            <a:avLst/>
          </a:prstGeom>
        </p:spPr>
        <p:txBody>
          <a:bodyPr wrap="square" lIns="0" tIns="0" rIns="0" bIns="0" rtlCol="0" anchor="t">
            <a:spAutoFit/>
          </a:bodyPr>
          <a:lstStyle/>
          <a:p>
            <a:pPr>
              <a:lnSpc>
                <a:spcPts val="4165"/>
              </a:lnSpc>
            </a:pPr>
            <a:endParaRPr lang="de-DE" sz="2000" dirty="0">
              <a:solidFill>
                <a:srgbClr val="FFFFFF"/>
              </a:solidFill>
              <a:latin typeface="Eastman Grotesque"/>
            </a:endParaRPr>
          </a:p>
          <a:p>
            <a:pPr>
              <a:lnSpc>
                <a:spcPts val="4165"/>
              </a:lnSpc>
            </a:pPr>
            <a:r>
              <a:rPr lang="de-DE" sz="3200" b="1" dirty="0">
                <a:solidFill>
                  <a:srgbClr val="FFFFFF"/>
                </a:solidFill>
                <a:latin typeface="Eastman Grotesque"/>
              </a:rPr>
              <a:t>Nachhaltige Unternehmensführung</a:t>
            </a:r>
          </a:p>
          <a:p>
            <a:pPr>
              <a:lnSpc>
                <a:spcPts val="4165"/>
              </a:lnSpc>
            </a:pPr>
            <a:r>
              <a:rPr lang="de-DE" sz="3200" dirty="0">
                <a:solidFill>
                  <a:srgbClr val="FFFFFF"/>
                </a:solidFill>
                <a:latin typeface="Eastman Grotesque"/>
              </a:rPr>
              <a:t>Berücksichtigt Verhaltens-kodizes, Vergütungssysteme sowie Transparenz und Berichterstattung.</a:t>
            </a:r>
          </a:p>
          <a:p>
            <a:pPr>
              <a:lnSpc>
                <a:spcPts val="4165"/>
              </a:lnSpc>
            </a:pPr>
            <a:r>
              <a:rPr lang="de-DE" sz="3200" dirty="0">
                <a:solidFill>
                  <a:srgbClr val="FFFFFF"/>
                </a:solidFill>
                <a:latin typeface="Eastman Grotesque"/>
              </a:rPr>
              <a:t>Integration sozialer und Umweltbelange in die Unternehmenstätigkeiten, sowohl intern als auch in der Wechselbeziehung mit Stakeholdern.</a:t>
            </a:r>
          </a:p>
        </p:txBody>
      </p:sp>
      <p:sp>
        <p:nvSpPr>
          <p:cNvPr id="14" name="Textfeld 13">
            <a:extLst>
              <a:ext uri="{FF2B5EF4-FFF2-40B4-BE49-F238E27FC236}">
                <a16:creationId xmlns:a16="http://schemas.microsoft.com/office/drawing/2014/main" id="{35242910-8EE2-547E-3791-E4AB9335380E}"/>
              </a:ext>
            </a:extLst>
          </p:cNvPr>
          <p:cNvSpPr txBox="1"/>
          <p:nvPr/>
        </p:nvSpPr>
        <p:spPr>
          <a:xfrm>
            <a:off x="990600" y="8988384"/>
            <a:ext cx="10134600" cy="923330"/>
          </a:xfrm>
          <a:prstGeom prst="rect">
            <a:avLst/>
          </a:prstGeom>
          <a:noFill/>
        </p:spPr>
        <p:txBody>
          <a:bodyPr wrap="square" rtlCol="0">
            <a:spAutoFit/>
          </a:bodyPr>
          <a:lstStyle/>
          <a:p>
            <a:r>
              <a:rPr lang="de-DE" sz="5400" dirty="0">
                <a:solidFill>
                  <a:srgbClr val="FF0000"/>
                </a:solidFill>
                <a:latin typeface="Eastman Grotesque" panose="020B0604020202020204" charset="0"/>
                <a:sym typeface="Wingdings" panose="05000000000000000000" pitchFamily="2" charset="2"/>
              </a:rPr>
              <a:t> Divergierende Erwartungen</a:t>
            </a:r>
            <a:endParaRPr lang="de-DE" sz="5400" dirty="0">
              <a:solidFill>
                <a:srgbClr val="FF0000"/>
              </a:solidFill>
              <a:latin typeface="Eastman Grotesque" panose="020B0604020202020204" charset="0"/>
            </a:endParaRPr>
          </a:p>
        </p:txBody>
      </p:sp>
      <p:sp>
        <p:nvSpPr>
          <p:cNvPr id="16" name="TextBox 13">
            <a:extLst>
              <a:ext uri="{FF2B5EF4-FFF2-40B4-BE49-F238E27FC236}">
                <a16:creationId xmlns:a16="http://schemas.microsoft.com/office/drawing/2014/main" id="{A7542EA8-D7ED-D4CE-FF61-04012779897A}"/>
              </a:ext>
            </a:extLst>
          </p:cNvPr>
          <p:cNvSpPr txBox="1"/>
          <p:nvPr/>
        </p:nvSpPr>
        <p:spPr>
          <a:xfrm>
            <a:off x="13335001" y="8988384"/>
            <a:ext cx="5391816" cy="1502527"/>
          </a:xfrm>
          <a:prstGeom prst="rect">
            <a:avLst/>
          </a:prstGeom>
        </p:spPr>
        <p:txBody>
          <a:bodyPr wrap="square" lIns="0" tIns="0" rIns="0" bIns="0" rtlCol="0" anchor="t">
            <a:spAutoFit/>
          </a:bodyPr>
          <a:lstStyle/>
          <a:p>
            <a:pPr algn="ctr">
              <a:lnSpc>
                <a:spcPts val="4759"/>
              </a:lnSpc>
            </a:pPr>
            <a:endParaRPr dirty="0">
              <a:solidFill>
                <a:srgbClr val="FF0000"/>
              </a:solidFill>
            </a:endParaRPr>
          </a:p>
          <a:p>
            <a:pPr algn="ctr">
              <a:lnSpc>
                <a:spcPts val="2800"/>
              </a:lnSpc>
            </a:pPr>
            <a:r>
              <a:rPr lang="en-US" sz="2000" dirty="0">
                <a:solidFill>
                  <a:schemeClr val="bg1"/>
                </a:solidFill>
                <a:latin typeface="Canva Sans"/>
              </a:rPr>
              <a:t>©</a:t>
            </a:r>
            <a:r>
              <a:rPr lang="de-DE" sz="2000" dirty="0">
                <a:solidFill>
                  <a:schemeClr val="bg1"/>
                </a:solidFill>
                <a:latin typeface="Eastman Grotesque"/>
              </a:rPr>
              <a:t> </a:t>
            </a:r>
            <a:r>
              <a:rPr lang="de-DE" sz="2000" dirty="0" err="1">
                <a:solidFill>
                  <a:schemeClr val="bg1"/>
                </a:solidFill>
                <a:latin typeface="Eastman Grotesque"/>
              </a:rPr>
              <a:t>Invest</a:t>
            </a:r>
            <a:r>
              <a:rPr lang="de-DE" sz="2000" dirty="0">
                <a:solidFill>
                  <a:schemeClr val="bg1"/>
                </a:solidFill>
                <a:latin typeface="Eastman Grotesque"/>
              </a:rPr>
              <a:t> </a:t>
            </a:r>
            <a:r>
              <a:rPr lang="de-DE" sz="2000" dirty="0" err="1">
                <a:solidFill>
                  <a:schemeClr val="bg1"/>
                </a:solidFill>
                <a:latin typeface="Eastman Grotesque"/>
              </a:rPr>
              <a:t>for</a:t>
            </a:r>
            <a:r>
              <a:rPr lang="de-DE" sz="2000" dirty="0">
                <a:solidFill>
                  <a:schemeClr val="bg1"/>
                </a:solidFill>
                <a:latin typeface="Eastman Grotesque"/>
              </a:rPr>
              <a:t> Better Climate EU </a:t>
            </a:r>
            <a:r>
              <a:rPr lang="en-US" sz="2000" dirty="0">
                <a:solidFill>
                  <a:schemeClr val="bg1"/>
                </a:solidFill>
                <a:latin typeface="Canva Sans"/>
              </a:rPr>
              <a:t>2023</a:t>
            </a:r>
          </a:p>
          <a:p>
            <a:pPr algn="ctr">
              <a:lnSpc>
                <a:spcPts val="4759"/>
              </a:lnSpc>
            </a:pPr>
            <a:endParaRPr lang="en-US" sz="2000" dirty="0">
              <a:solidFill>
                <a:srgbClr val="FF0000"/>
              </a:solidFill>
              <a:latin typeface="Canva Sans"/>
            </a:endParaRPr>
          </a:p>
        </p:txBody>
      </p:sp>
    </p:spTree>
    <p:extLst>
      <p:ext uri="{BB962C8B-B14F-4D97-AF65-F5344CB8AC3E}">
        <p14:creationId xmlns:p14="http://schemas.microsoft.com/office/powerpoint/2010/main" val="1615526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786" b="7786"/>
          <a:stretch>
            <a:fillRect/>
          </a:stretch>
        </p:blipFill>
        <p:spPr>
          <a:xfrm>
            <a:off x="0" y="0"/>
            <a:ext cx="18288000" cy="10287000"/>
          </a:xfrm>
          <a:prstGeom prst="rect">
            <a:avLst/>
          </a:prstGeom>
        </p:spPr>
      </p:pic>
      <p:grpSp>
        <p:nvGrpSpPr>
          <p:cNvPr id="3" name="Group 3"/>
          <p:cNvGrpSpPr/>
          <p:nvPr/>
        </p:nvGrpSpPr>
        <p:grpSpPr>
          <a:xfrm>
            <a:off x="0" y="0"/>
            <a:ext cx="18288000" cy="10395820"/>
            <a:chOff x="0" y="0"/>
            <a:chExt cx="4816593" cy="2737994"/>
          </a:xfrm>
        </p:grpSpPr>
        <p:sp>
          <p:nvSpPr>
            <p:cNvPr id="4" name="Freeform 4"/>
            <p:cNvSpPr/>
            <p:nvPr/>
          </p:nvSpPr>
          <p:spPr>
            <a:xfrm>
              <a:off x="0" y="0"/>
              <a:ext cx="4816592" cy="2737994"/>
            </a:xfrm>
            <a:custGeom>
              <a:avLst/>
              <a:gdLst/>
              <a:ahLst/>
              <a:cxnLst/>
              <a:rect l="l" t="t" r="r" b="b"/>
              <a:pathLst>
                <a:path w="4816592" h="2737994">
                  <a:moveTo>
                    <a:pt x="0" y="0"/>
                  </a:moveTo>
                  <a:lnTo>
                    <a:pt x="4816592" y="0"/>
                  </a:lnTo>
                  <a:lnTo>
                    <a:pt x="4816592" y="2737994"/>
                  </a:lnTo>
                  <a:lnTo>
                    <a:pt x="0" y="2737994"/>
                  </a:lnTo>
                  <a:close/>
                </a:path>
              </a:pathLst>
            </a:custGeom>
            <a:solidFill>
              <a:srgbClr val="000000">
                <a:alpha val="26667"/>
              </a:srgbClr>
            </a:solidFill>
          </p:spPr>
          <p:txBody>
            <a:bodyPr/>
            <a:lstStyle/>
            <a:p>
              <a:endParaRPr lang="en-BE"/>
            </a:p>
          </p:txBody>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9" name="Group 9"/>
          <p:cNvGrpSpPr/>
          <p:nvPr/>
        </p:nvGrpSpPr>
        <p:grpSpPr>
          <a:xfrm>
            <a:off x="2724726" y="3138600"/>
            <a:ext cx="12838548" cy="5615507"/>
            <a:chOff x="0" y="0"/>
            <a:chExt cx="3381346" cy="433952"/>
          </a:xfrm>
        </p:grpSpPr>
        <p:sp>
          <p:nvSpPr>
            <p:cNvPr id="10" name="Freeform 10"/>
            <p:cNvSpPr/>
            <p:nvPr/>
          </p:nvSpPr>
          <p:spPr>
            <a:xfrm>
              <a:off x="0" y="0"/>
              <a:ext cx="3381346" cy="433952"/>
            </a:xfrm>
            <a:custGeom>
              <a:avLst/>
              <a:gdLst/>
              <a:ahLst/>
              <a:cxnLst/>
              <a:rect l="l" t="t" r="r" b="b"/>
              <a:pathLst>
                <a:path w="3381346" h="433952">
                  <a:moveTo>
                    <a:pt x="30754" y="0"/>
                  </a:moveTo>
                  <a:lnTo>
                    <a:pt x="3350592" y="0"/>
                  </a:lnTo>
                  <a:cubicBezTo>
                    <a:pt x="3358748" y="0"/>
                    <a:pt x="3366571" y="3240"/>
                    <a:pt x="3372338" y="9008"/>
                  </a:cubicBezTo>
                  <a:cubicBezTo>
                    <a:pt x="3378106" y="14775"/>
                    <a:pt x="3381346" y="22598"/>
                    <a:pt x="3381346" y="30754"/>
                  </a:cubicBezTo>
                  <a:lnTo>
                    <a:pt x="3381346" y="403197"/>
                  </a:lnTo>
                  <a:cubicBezTo>
                    <a:pt x="3381346" y="411354"/>
                    <a:pt x="3378106" y="419176"/>
                    <a:pt x="3372338" y="424944"/>
                  </a:cubicBezTo>
                  <a:cubicBezTo>
                    <a:pt x="3366571" y="430711"/>
                    <a:pt x="3358748" y="433952"/>
                    <a:pt x="3350592" y="433952"/>
                  </a:cubicBezTo>
                  <a:lnTo>
                    <a:pt x="30754" y="433952"/>
                  </a:lnTo>
                  <a:cubicBezTo>
                    <a:pt x="22598" y="433952"/>
                    <a:pt x="14775" y="430711"/>
                    <a:pt x="9008" y="424944"/>
                  </a:cubicBezTo>
                  <a:cubicBezTo>
                    <a:pt x="3240" y="419176"/>
                    <a:pt x="0" y="411354"/>
                    <a:pt x="0" y="403197"/>
                  </a:cubicBezTo>
                  <a:lnTo>
                    <a:pt x="0" y="30754"/>
                  </a:lnTo>
                  <a:cubicBezTo>
                    <a:pt x="0" y="22598"/>
                    <a:pt x="3240" y="14775"/>
                    <a:pt x="9008" y="9008"/>
                  </a:cubicBezTo>
                  <a:cubicBezTo>
                    <a:pt x="14775" y="3240"/>
                    <a:pt x="22598" y="0"/>
                    <a:pt x="30754" y="0"/>
                  </a:cubicBezTo>
                  <a:close/>
                </a:path>
              </a:pathLst>
            </a:custGeom>
            <a:solidFill>
              <a:srgbClr val="000000">
                <a:alpha val="35686"/>
              </a:srgbClr>
            </a:solidFill>
          </p:spPr>
          <p:txBody>
            <a:bodyPr/>
            <a:lstStyle/>
            <a:p>
              <a:endParaRPr lang="en-BE"/>
            </a:p>
          </p:txBody>
        </p:sp>
        <p:sp>
          <p:nvSpPr>
            <p:cNvPr id="11" name="TextBox 11"/>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0" y="9436511"/>
            <a:ext cx="18288000" cy="850489"/>
            <a:chOff x="0" y="0"/>
            <a:chExt cx="4816593" cy="223997"/>
          </a:xfrm>
        </p:grpSpPr>
        <p:sp>
          <p:nvSpPr>
            <p:cNvPr id="13" name="Freeform 13"/>
            <p:cNvSpPr/>
            <p:nvPr/>
          </p:nvSpPr>
          <p:spPr>
            <a:xfrm>
              <a:off x="0" y="0"/>
              <a:ext cx="4816592" cy="223997"/>
            </a:xfrm>
            <a:custGeom>
              <a:avLst/>
              <a:gdLst/>
              <a:ahLst/>
              <a:cxnLst/>
              <a:rect l="l" t="t" r="r" b="b"/>
              <a:pathLst>
                <a:path w="4816592" h="223997">
                  <a:moveTo>
                    <a:pt x="0" y="0"/>
                  </a:moveTo>
                  <a:lnTo>
                    <a:pt x="4816592" y="0"/>
                  </a:lnTo>
                  <a:lnTo>
                    <a:pt x="4816592" y="223997"/>
                  </a:lnTo>
                  <a:lnTo>
                    <a:pt x="0" y="223997"/>
                  </a:lnTo>
                  <a:close/>
                </a:path>
              </a:pathLst>
            </a:custGeom>
            <a:solidFill>
              <a:srgbClr val="000000">
                <a:alpha val="22745"/>
              </a:srgbClr>
            </a:solidFill>
          </p:spPr>
          <p:txBody>
            <a:bodyPr/>
            <a:lstStyle/>
            <a:p>
              <a:endParaRPr lang="en-BE"/>
            </a:p>
          </p:txBody>
        </p:sp>
        <p:sp>
          <p:nvSpPr>
            <p:cNvPr id="14" name="TextBox 1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15" name="AutoShape 15"/>
          <p:cNvSpPr/>
          <p:nvPr/>
        </p:nvSpPr>
        <p:spPr>
          <a:xfrm flipV="1">
            <a:off x="5735841" y="2221820"/>
            <a:ext cx="6816319" cy="0"/>
          </a:xfrm>
          <a:prstGeom prst="line">
            <a:avLst/>
          </a:prstGeom>
          <a:ln w="171450" cap="flat">
            <a:solidFill>
              <a:srgbClr val="FFFFFF"/>
            </a:solidFill>
            <a:prstDash val="solid"/>
            <a:headEnd type="none" w="sm" len="sm"/>
            <a:tailEnd type="none" w="sm" len="sm"/>
          </a:ln>
        </p:spPr>
        <p:txBody>
          <a:bodyPr/>
          <a:lstStyle/>
          <a:p>
            <a:endParaRPr lang="en-BE"/>
          </a:p>
        </p:txBody>
      </p:sp>
      <p:sp>
        <p:nvSpPr>
          <p:cNvPr id="17" name="TextBox 17"/>
          <p:cNvSpPr txBox="1"/>
          <p:nvPr/>
        </p:nvSpPr>
        <p:spPr>
          <a:xfrm>
            <a:off x="1390493" y="885825"/>
            <a:ext cx="15701414" cy="1190944"/>
          </a:xfrm>
          <a:prstGeom prst="rect">
            <a:avLst/>
          </a:prstGeom>
        </p:spPr>
        <p:txBody>
          <a:bodyPr lIns="0" tIns="0" rIns="0" bIns="0" rtlCol="0" anchor="t">
            <a:spAutoFit/>
          </a:bodyPr>
          <a:lstStyle/>
          <a:p>
            <a:pPr algn="ctr">
              <a:lnSpc>
                <a:spcPts val="9659"/>
              </a:lnSpc>
            </a:pPr>
            <a:r>
              <a:rPr lang="en-US" sz="6000" dirty="0" err="1">
                <a:solidFill>
                  <a:srgbClr val="FFFFFF"/>
                </a:solidFill>
                <a:latin typeface="Eastman Grotesque Bold"/>
              </a:rPr>
              <a:t>Warum</a:t>
            </a:r>
            <a:r>
              <a:rPr lang="en-US" sz="6000" dirty="0">
                <a:solidFill>
                  <a:srgbClr val="FFFFFF"/>
                </a:solidFill>
                <a:latin typeface="Eastman Grotesque Bold"/>
              </a:rPr>
              <a:t> </a:t>
            </a:r>
            <a:r>
              <a:rPr lang="en-US" sz="6000" dirty="0" err="1">
                <a:solidFill>
                  <a:srgbClr val="FFFFFF"/>
                </a:solidFill>
                <a:latin typeface="Eastman Grotesque Bold"/>
              </a:rPr>
              <a:t>ist</a:t>
            </a:r>
            <a:r>
              <a:rPr lang="en-US" sz="6000" dirty="0">
                <a:solidFill>
                  <a:srgbClr val="FFFFFF"/>
                </a:solidFill>
                <a:latin typeface="Eastman Grotesque Bold"/>
              </a:rPr>
              <a:t> Greenwashing </a:t>
            </a:r>
            <a:r>
              <a:rPr lang="en-US" sz="6000" dirty="0" err="1">
                <a:solidFill>
                  <a:srgbClr val="FFFFFF"/>
                </a:solidFill>
                <a:latin typeface="Eastman Grotesque Bold"/>
              </a:rPr>
              <a:t>ein</a:t>
            </a:r>
            <a:r>
              <a:rPr lang="en-US" sz="6000" dirty="0">
                <a:solidFill>
                  <a:srgbClr val="FFFFFF"/>
                </a:solidFill>
                <a:latin typeface="Eastman Grotesque Bold"/>
              </a:rPr>
              <a:t> Problem?</a:t>
            </a:r>
          </a:p>
        </p:txBody>
      </p:sp>
      <p:sp>
        <p:nvSpPr>
          <p:cNvPr id="21" name="Textfeld 20">
            <a:extLst>
              <a:ext uri="{FF2B5EF4-FFF2-40B4-BE49-F238E27FC236}">
                <a16:creationId xmlns:a16="http://schemas.microsoft.com/office/drawing/2014/main" id="{AADEDAEB-3E21-B7B4-C95E-4185619B413D}"/>
              </a:ext>
            </a:extLst>
          </p:cNvPr>
          <p:cNvSpPr txBox="1"/>
          <p:nvPr/>
        </p:nvSpPr>
        <p:spPr>
          <a:xfrm>
            <a:off x="3581400" y="3709362"/>
            <a:ext cx="12658026" cy="4057777"/>
          </a:xfrm>
          <a:prstGeom prst="rect">
            <a:avLst/>
          </a:prstGeom>
          <a:noFill/>
        </p:spPr>
        <p:txBody>
          <a:bodyPr wrap="square">
            <a:spAutoFit/>
          </a:bodyPr>
          <a:lstStyle/>
          <a:p>
            <a:pPr>
              <a:lnSpc>
                <a:spcPct val="150000"/>
              </a:lnSpc>
            </a:pPr>
            <a:r>
              <a:rPr lang="de-DE" sz="4400" b="0" i="0" dirty="0">
                <a:solidFill>
                  <a:schemeClr val="bg1"/>
                </a:solidFill>
                <a:effectLst/>
                <a:latin typeface="Eastman Grotesque" panose="020B0604020202020204" charset="0"/>
              </a:rPr>
              <a:t>Täuschung der Anleger</a:t>
            </a:r>
          </a:p>
          <a:p>
            <a:pPr>
              <a:lnSpc>
                <a:spcPct val="150000"/>
              </a:lnSpc>
            </a:pPr>
            <a:r>
              <a:rPr lang="de-DE" sz="4400" dirty="0">
                <a:solidFill>
                  <a:schemeClr val="bg1"/>
                </a:solidFill>
                <a:latin typeface="Eastman Grotesque" panose="020B0604020202020204" charset="0"/>
              </a:rPr>
              <a:t>Schädigung des Anlegervertrauens</a:t>
            </a:r>
          </a:p>
          <a:p>
            <a:pPr>
              <a:lnSpc>
                <a:spcPct val="150000"/>
              </a:lnSpc>
            </a:pPr>
            <a:r>
              <a:rPr lang="de-DE" sz="4400" dirty="0">
                <a:solidFill>
                  <a:schemeClr val="bg1"/>
                </a:solidFill>
                <a:latin typeface="Eastman Grotesque" panose="020B0604020202020204" charset="0"/>
              </a:rPr>
              <a:t>Gesellschaftliche und ökologische Auswirkungen </a:t>
            </a:r>
          </a:p>
          <a:p>
            <a:pPr>
              <a:lnSpc>
                <a:spcPct val="150000"/>
              </a:lnSpc>
            </a:pPr>
            <a:r>
              <a:rPr lang="de-DE" sz="4400" dirty="0">
                <a:solidFill>
                  <a:schemeClr val="bg1"/>
                </a:solidFill>
                <a:latin typeface="Eastman Grotesque" panose="020B0604020202020204" charset="0"/>
              </a:rPr>
              <a:t>Regulatorische Konsequenzen</a:t>
            </a:r>
          </a:p>
        </p:txBody>
      </p:sp>
      <p:sp>
        <p:nvSpPr>
          <p:cNvPr id="26" name="TextBox 13">
            <a:extLst>
              <a:ext uri="{FF2B5EF4-FFF2-40B4-BE49-F238E27FC236}">
                <a16:creationId xmlns:a16="http://schemas.microsoft.com/office/drawing/2014/main" id="{45332C7B-CCEF-6DB7-A1D3-C5E0FC5FB044}"/>
              </a:ext>
            </a:extLst>
          </p:cNvPr>
          <p:cNvSpPr txBox="1"/>
          <p:nvPr/>
        </p:nvSpPr>
        <p:spPr>
          <a:xfrm>
            <a:off x="13335001" y="8988384"/>
            <a:ext cx="5391816" cy="1502527"/>
          </a:xfrm>
          <a:prstGeom prst="rect">
            <a:avLst/>
          </a:prstGeom>
        </p:spPr>
        <p:txBody>
          <a:bodyPr wrap="square" lIns="0" tIns="0" rIns="0" bIns="0" rtlCol="0" anchor="t">
            <a:spAutoFit/>
          </a:bodyPr>
          <a:lstStyle/>
          <a:p>
            <a:pPr algn="ctr">
              <a:lnSpc>
                <a:spcPts val="4759"/>
              </a:lnSpc>
            </a:pPr>
            <a:endParaRPr dirty="0">
              <a:solidFill>
                <a:srgbClr val="FF0000"/>
              </a:solidFill>
            </a:endParaRPr>
          </a:p>
          <a:p>
            <a:pPr algn="ctr">
              <a:lnSpc>
                <a:spcPts val="2800"/>
              </a:lnSpc>
            </a:pPr>
            <a:r>
              <a:rPr lang="en-US" sz="2000" dirty="0">
                <a:solidFill>
                  <a:schemeClr val="bg1"/>
                </a:solidFill>
                <a:latin typeface="Canva Sans"/>
              </a:rPr>
              <a:t>©</a:t>
            </a:r>
            <a:r>
              <a:rPr lang="de-DE" sz="2000" dirty="0">
                <a:solidFill>
                  <a:schemeClr val="bg1"/>
                </a:solidFill>
                <a:latin typeface="Eastman Grotesque"/>
              </a:rPr>
              <a:t> </a:t>
            </a:r>
            <a:r>
              <a:rPr lang="de-DE" sz="2000" dirty="0" err="1">
                <a:solidFill>
                  <a:schemeClr val="bg1"/>
                </a:solidFill>
                <a:latin typeface="Eastman Grotesque"/>
              </a:rPr>
              <a:t>Invest</a:t>
            </a:r>
            <a:r>
              <a:rPr lang="de-DE" sz="2000" dirty="0">
                <a:solidFill>
                  <a:schemeClr val="bg1"/>
                </a:solidFill>
                <a:latin typeface="Eastman Grotesque"/>
              </a:rPr>
              <a:t> </a:t>
            </a:r>
            <a:r>
              <a:rPr lang="de-DE" sz="2000" dirty="0" err="1">
                <a:solidFill>
                  <a:schemeClr val="bg1"/>
                </a:solidFill>
                <a:latin typeface="Eastman Grotesque"/>
              </a:rPr>
              <a:t>for</a:t>
            </a:r>
            <a:r>
              <a:rPr lang="de-DE" sz="2000" dirty="0">
                <a:solidFill>
                  <a:schemeClr val="bg1"/>
                </a:solidFill>
                <a:latin typeface="Eastman Grotesque"/>
              </a:rPr>
              <a:t> Better Climate EU </a:t>
            </a:r>
            <a:r>
              <a:rPr lang="en-US" sz="2000" dirty="0">
                <a:solidFill>
                  <a:schemeClr val="bg1"/>
                </a:solidFill>
                <a:latin typeface="Canva Sans"/>
              </a:rPr>
              <a:t>2023</a:t>
            </a:r>
          </a:p>
          <a:p>
            <a:pPr algn="ctr">
              <a:lnSpc>
                <a:spcPts val="4759"/>
              </a:lnSpc>
            </a:pPr>
            <a:endParaRPr lang="en-US" sz="2000" dirty="0">
              <a:solidFill>
                <a:srgbClr val="FF0000"/>
              </a:solidFill>
              <a:latin typeface="Canva Sans"/>
            </a:endParaRPr>
          </a:p>
        </p:txBody>
      </p:sp>
      <p:pic>
        <p:nvPicPr>
          <p:cNvPr id="7" name="Grafik 6" descr="Wütende Gesichtskontur mit einfarbiger Füllung">
            <a:extLst>
              <a:ext uri="{FF2B5EF4-FFF2-40B4-BE49-F238E27FC236}">
                <a16:creationId xmlns:a16="http://schemas.microsoft.com/office/drawing/2014/main" id="{71251C1D-CDA9-B5A0-D2FD-ADF8B3C3A83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783383" y="3888463"/>
            <a:ext cx="828000" cy="828000"/>
          </a:xfrm>
          <a:prstGeom prst="rect">
            <a:avLst/>
          </a:prstGeom>
        </p:spPr>
      </p:pic>
      <p:pic>
        <p:nvPicPr>
          <p:cNvPr id="8" name="Grafik 7" descr="Wütende Gesichtskontur mit einfarbiger Füllung">
            <a:extLst>
              <a:ext uri="{FF2B5EF4-FFF2-40B4-BE49-F238E27FC236}">
                <a16:creationId xmlns:a16="http://schemas.microsoft.com/office/drawing/2014/main" id="{304654C3-EA61-0FDF-D8E1-1EC1493B859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783383" y="4873795"/>
            <a:ext cx="828000" cy="828000"/>
          </a:xfrm>
          <a:prstGeom prst="rect">
            <a:avLst/>
          </a:prstGeom>
        </p:spPr>
      </p:pic>
      <p:pic>
        <p:nvPicPr>
          <p:cNvPr id="16" name="Grafik 15" descr="Wütende Gesichtskontur mit einfarbiger Füllung">
            <a:extLst>
              <a:ext uri="{FF2B5EF4-FFF2-40B4-BE49-F238E27FC236}">
                <a16:creationId xmlns:a16="http://schemas.microsoft.com/office/drawing/2014/main" id="{0787018F-87CD-A0AA-1EC7-A43674BB191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783383" y="5904997"/>
            <a:ext cx="828000" cy="828000"/>
          </a:xfrm>
          <a:prstGeom prst="rect">
            <a:avLst/>
          </a:prstGeom>
        </p:spPr>
      </p:pic>
      <p:pic>
        <p:nvPicPr>
          <p:cNvPr id="18" name="Grafik 17" descr="Wütende Gesichtskontur mit einfarbiger Füllung">
            <a:extLst>
              <a:ext uri="{FF2B5EF4-FFF2-40B4-BE49-F238E27FC236}">
                <a16:creationId xmlns:a16="http://schemas.microsoft.com/office/drawing/2014/main" id="{2378F7D8-500A-3F4F-B763-7537540BBB6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783383" y="6915552"/>
            <a:ext cx="828000" cy="828000"/>
          </a:xfrm>
          <a:prstGeom prst="rect">
            <a:avLst/>
          </a:prstGeom>
        </p:spPr>
      </p:pic>
    </p:spTree>
    <p:extLst>
      <p:ext uri="{BB962C8B-B14F-4D97-AF65-F5344CB8AC3E}">
        <p14:creationId xmlns:p14="http://schemas.microsoft.com/office/powerpoint/2010/main" val="33808394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786" b="7786"/>
          <a:stretch>
            <a:fillRect/>
          </a:stretch>
        </p:blipFill>
        <p:spPr>
          <a:xfrm>
            <a:off x="0" y="0"/>
            <a:ext cx="18288000" cy="10287000"/>
          </a:xfrm>
          <a:prstGeom prst="rect">
            <a:avLst/>
          </a:prstGeom>
        </p:spPr>
      </p:pic>
      <p:grpSp>
        <p:nvGrpSpPr>
          <p:cNvPr id="3" name="Group 3"/>
          <p:cNvGrpSpPr/>
          <p:nvPr/>
        </p:nvGrpSpPr>
        <p:grpSpPr>
          <a:xfrm>
            <a:off x="0" y="0"/>
            <a:ext cx="18288000" cy="10395820"/>
            <a:chOff x="0" y="0"/>
            <a:chExt cx="4816593" cy="2737994"/>
          </a:xfrm>
        </p:grpSpPr>
        <p:sp>
          <p:nvSpPr>
            <p:cNvPr id="4" name="Freeform 4"/>
            <p:cNvSpPr/>
            <p:nvPr/>
          </p:nvSpPr>
          <p:spPr>
            <a:xfrm>
              <a:off x="0" y="0"/>
              <a:ext cx="4816592" cy="2737994"/>
            </a:xfrm>
            <a:custGeom>
              <a:avLst/>
              <a:gdLst/>
              <a:ahLst/>
              <a:cxnLst/>
              <a:rect l="l" t="t" r="r" b="b"/>
              <a:pathLst>
                <a:path w="4816592" h="2737994">
                  <a:moveTo>
                    <a:pt x="0" y="0"/>
                  </a:moveTo>
                  <a:lnTo>
                    <a:pt x="4816592" y="0"/>
                  </a:lnTo>
                  <a:lnTo>
                    <a:pt x="4816592" y="2737994"/>
                  </a:lnTo>
                  <a:lnTo>
                    <a:pt x="0" y="2737994"/>
                  </a:lnTo>
                  <a:close/>
                </a:path>
              </a:pathLst>
            </a:custGeom>
            <a:solidFill>
              <a:srgbClr val="000000">
                <a:alpha val="26667"/>
              </a:srgbClr>
            </a:solidFill>
          </p:spPr>
          <p:txBody>
            <a:bodyPr/>
            <a:lstStyle/>
            <a:p>
              <a:endParaRPr lang="en-BE"/>
            </a:p>
          </p:txBody>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9" name="Group 9"/>
          <p:cNvGrpSpPr/>
          <p:nvPr/>
        </p:nvGrpSpPr>
        <p:grpSpPr>
          <a:xfrm>
            <a:off x="2724726" y="3138599"/>
            <a:ext cx="12838548" cy="5433898"/>
            <a:chOff x="0" y="0"/>
            <a:chExt cx="3381346" cy="433952"/>
          </a:xfrm>
        </p:grpSpPr>
        <p:sp>
          <p:nvSpPr>
            <p:cNvPr id="10" name="Freeform 10"/>
            <p:cNvSpPr/>
            <p:nvPr/>
          </p:nvSpPr>
          <p:spPr>
            <a:xfrm>
              <a:off x="0" y="0"/>
              <a:ext cx="3381346" cy="433952"/>
            </a:xfrm>
            <a:custGeom>
              <a:avLst/>
              <a:gdLst/>
              <a:ahLst/>
              <a:cxnLst/>
              <a:rect l="l" t="t" r="r" b="b"/>
              <a:pathLst>
                <a:path w="3381346" h="433952">
                  <a:moveTo>
                    <a:pt x="30754" y="0"/>
                  </a:moveTo>
                  <a:lnTo>
                    <a:pt x="3350592" y="0"/>
                  </a:lnTo>
                  <a:cubicBezTo>
                    <a:pt x="3358748" y="0"/>
                    <a:pt x="3366571" y="3240"/>
                    <a:pt x="3372338" y="9008"/>
                  </a:cubicBezTo>
                  <a:cubicBezTo>
                    <a:pt x="3378106" y="14775"/>
                    <a:pt x="3381346" y="22598"/>
                    <a:pt x="3381346" y="30754"/>
                  </a:cubicBezTo>
                  <a:lnTo>
                    <a:pt x="3381346" y="403197"/>
                  </a:lnTo>
                  <a:cubicBezTo>
                    <a:pt x="3381346" y="411354"/>
                    <a:pt x="3378106" y="419176"/>
                    <a:pt x="3372338" y="424944"/>
                  </a:cubicBezTo>
                  <a:cubicBezTo>
                    <a:pt x="3366571" y="430711"/>
                    <a:pt x="3358748" y="433952"/>
                    <a:pt x="3350592" y="433952"/>
                  </a:cubicBezTo>
                  <a:lnTo>
                    <a:pt x="30754" y="433952"/>
                  </a:lnTo>
                  <a:cubicBezTo>
                    <a:pt x="22598" y="433952"/>
                    <a:pt x="14775" y="430711"/>
                    <a:pt x="9008" y="424944"/>
                  </a:cubicBezTo>
                  <a:cubicBezTo>
                    <a:pt x="3240" y="419176"/>
                    <a:pt x="0" y="411354"/>
                    <a:pt x="0" y="403197"/>
                  </a:cubicBezTo>
                  <a:lnTo>
                    <a:pt x="0" y="30754"/>
                  </a:lnTo>
                  <a:cubicBezTo>
                    <a:pt x="0" y="22598"/>
                    <a:pt x="3240" y="14775"/>
                    <a:pt x="9008" y="9008"/>
                  </a:cubicBezTo>
                  <a:cubicBezTo>
                    <a:pt x="14775" y="3240"/>
                    <a:pt x="22598" y="0"/>
                    <a:pt x="30754" y="0"/>
                  </a:cubicBezTo>
                  <a:close/>
                </a:path>
              </a:pathLst>
            </a:custGeom>
            <a:solidFill>
              <a:srgbClr val="000000">
                <a:alpha val="35686"/>
              </a:srgbClr>
            </a:solidFill>
          </p:spPr>
          <p:txBody>
            <a:bodyPr/>
            <a:lstStyle/>
            <a:p>
              <a:endParaRPr lang="en-BE"/>
            </a:p>
          </p:txBody>
        </p:sp>
        <p:sp>
          <p:nvSpPr>
            <p:cNvPr id="11" name="TextBox 11"/>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0" y="9436511"/>
            <a:ext cx="18288000" cy="850489"/>
            <a:chOff x="0" y="0"/>
            <a:chExt cx="4816593" cy="223997"/>
          </a:xfrm>
        </p:grpSpPr>
        <p:sp>
          <p:nvSpPr>
            <p:cNvPr id="13" name="Freeform 13"/>
            <p:cNvSpPr/>
            <p:nvPr/>
          </p:nvSpPr>
          <p:spPr>
            <a:xfrm>
              <a:off x="0" y="0"/>
              <a:ext cx="4816592" cy="223997"/>
            </a:xfrm>
            <a:custGeom>
              <a:avLst/>
              <a:gdLst/>
              <a:ahLst/>
              <a:cxnLst/>
              <a:rect l="l" t="t" r="r" b="b"/>
              <a:pathLst>
                <a:path w="4816592" h="223997">
                  <a:moveTo>
                    <a:pt x="0" y="0"/>
                  </a:moveTo>
                  <a:lnTo>
                    <a:pt x="4816592" y="0"/>
                  </a:lnTo>
                  <a:lnTo>
                    <a:pt x="4816592" y="223997"/>
                  </a:lnTo>
                  <a:lnTo>
                    <a:pt x="0" y="223997"/>
                  </a:lnTo>
                  <a:close/>
                </a:path>
              </a:pathLst>
            </a:custGeom>
            <a:solidFill>
              <a:srgbClr val="000000">
                <a:alpha val="22745"/>
              </a:srgbClr>
            </a:solidFill>
          </p:spPr>
          <p:txBody>
            <a:bodyPr/>
            <a:lstStyle/>
            <a:p>
              <a:endParaRPr lang="en-BE"/>
            </a:p>
          </p:txBody>
        </p:sp>
        <p:sp>
          <p:nvSpPr>
            <p:cNvPr id="14" name="TextBox 1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15" name="AutoShape 15"/>
          <p:cNvSpPr/>
          <p:nvPr/>
        </p:nvSpPr>
        <p:spPr>
          <a:xfrm flipV="1">
            <a:off x="5735841" y="2221820"/>
            <a:ext cx="6816319" cy="0"/>
          </a:xfrm>
          <a:prstGeom prst="line">
            <a:avLst/>
          </a:prstGeom>
          <a:ln w="171450" cap="flat">
            <a:solidFill>
              <a:srgbClr val="FFFFFF"/>
            </a:solidFill>
            <a:prstDash val="solid"/>
            <a:headEnd type="none" w="sm" len="sm"/>
            <a:tailEnd type="none" w="sm" len="sm"/>
          </a:ln>
        </p:spPr>
        <p:txBody>
          <a:bodyPr/>
          <a:lstStyle/>
          <a:p>
            <a:endParaRPr lang="en-BE"/>
          </a:p>
        </p:txBody>
      </p:sp>
      <p:sp>
        <p:nvSpPr>
          <p:cNvPr id="17" name="TextBox 17"/>
          <p:cNvSpPr txBox="1"/>
          <p:nvPr/>
        </p:nvSpPr>
        <p:spPr>
          <a:xfrm>
            <a:off x="1390493" y="885825"/>
            <a:ext cx="15701414" cy="1190944"/>
          </a:xfrm>
          <a:prstGeom prst="rect">
            <a:avLst/>
          </a:prstGeom>
        </p:spPr>
        <p:txBody>
          <a:bodyPr lIns="0" tIns="0" rIns="0" bIns="0" rtlCol="0" anchor="t">
            <a:spAutoFit/>
          </a:bodyPr>
          <a:lstStyle/>
          <a:p>
            <a:pPr algn="ctr">
              <a:lnSpc>
                <a:spcPts val="9659"/>
              </a:lnSpc>
            </a:pPr>
            <a:r>
              <a:rPr lang="en-US" sz="6000" dirty="0">
                <a:solidFill>
                  <a:srgbClr val="FFFFFF"/>
                </a:solidFill>
                <a:latin typeface="Eastman Grotesque Bold"/>
              </a:rPr>
              <a:t>Wie </a:t>
            </a:r>
            <a:r>
              <a:rPr lang="en-US" sz="6000" dirty="0" err="1">
                <a:solidFill>
                  <a:srgbClr val="FFFFFF"/>
                </a:solidFill>
                <a:latin typeface="Eastman Grotesque Bold"/>
              </a:rPr>
              <a:t>funktioniert</a:t>
            </a:r>
            <a:r>
              <a:rPr lang="en-US" sz="6000" dirty="0">
                <a:solidFill>
                  <a:srgbClr val="FFFFFF"/>
                </a:solidFill>
                <a:latin typeface="Eastman Grotesque Bold"/>
              </a:rPr>
              <a:t> Greenwashing?</a:t>
            </a:r>
          </a:p>
        </p:txBody>
      </p:sp>
      <p:sp>
        <p:nvSpPr>
          <p:cNvPr id="18" name="TextBox 18"/>
          <p:cNvSpPr txBox="1"/>
          <p:nvPr/>
        </p:nvSpPr>
        <p:spPr>
          <a:xfrm>
            <a:off x="2905247" y="3350040"/>
            <a:ext cx="12671907" cy="4010393"/>
          </a:xfrm>
          <a:prstGeom prst="rect">
            <a:avLst/>
          </a:prstGeom>
        </p:spPr>
        <p:txBody>
          <a:bodyPr lIns="0" tIns="0" rIns="0" bIns="0" rtlCol="0" anchor="t">
            <a:spAutoFit/>
          </a:bodyPr>
          <a:lstStyle/>
          <a:p>
            <a:pPr algn="ctr">
              <a:lnSpc>
                <a:spcPts val="4525"/>
              </a:lnSpc>
            </a:pPr>
            <a:r>
              <a:rPr lang="en-US" sz="3232" dirty="0">
                <a:solidFill>
                  <a:srgbClr val="FFFFFF"/>
                </a:solidFill>
                <a:latin typeface="Eastman Grotesque Bold"/>
              </a:rPr>
              <a:t>Greenwashing </a:t>
            </a:r>
            <a:r>
              <a:rPr lang="en-US" sz="3232" dirty="0" err="1">
                <a:solidFill>
                  <a:srgbClr val="FFFFFF"/>
                </a:solidFill>
                <a:latin typeface="Eastman Grotesque"/>
              </a:rPr>
              <a:t>kann</a:t>
            </a:r>
            <a:r>
              <a:rPr lang="en-US" sz="3232" dirty="0">
                <a:solidFill>
                  <a:srgbClr val="FFFFFF"/>
                </a:solidFill>
                <a:latin typeface="Eastman Grotesque"/>
              </a:rPr>
              <a:t> </a:t>
            </a:r>
            <a:r>
              <a:rPr lang="en-US" sz="3232" dirty="0" err="1">
                <a:solidFill>
                  <a:srgbClr val="FFFFFF"/>
                </a:solidFill>
                <a:latin typeface="Eastman Grotesque"/>
              </a:rPr>
              <a:t>im</a:t>
            </a:r>
            <a:r>
              <a:rPr lang="en-US" sz="3232" dirty="0">
                <a:solidFill>
                  <a:srgbClr val="FFFFFF"/>
                </a:solidFill>
                <a:latin typeface="Eastman Grotesque"/>
              </a:rPr>
              <a:t> </a:t>
            </a:r>
            <a:r>
              <a:rPr lang="en-US" sz="3232" dirty="0" err="1">
                <a:solidFill>
                  <a:srgbClr val="FFFFFF"/>
                </a:solidFill>
                <a:latin typeface="Eastman Grotesque"/>
              </a:rPr>
              <a:t>Rahmen</a:t>
            </a:r>
            <a:r>
              <a:rPr lang="en-US" sz="3232" dirty="0">
                <a:solidFill>
                  <a:srgbClr val="FFFFFF"/>
                </a:solidFill>
                <a:latin typeface="Eastman Grotesque"/>
              </a:rPr>
              <a:t> von </a:t>
            </a:r>
            <a:r>
              <a:rPr lang="en-US" sz="3232" dirty="0" err="1">
                <a:solidFill>
                  <a:srgbClr val="FFFFFF"/>
                </a:solidFill>
                <a:latin typeface="Eastman Grotesque"/>
              </a:rPr>
              <a:t>nachhaltigkeitsbezogenen</a:t>
            </a:r>
            <a:r>
              <a:rPr lang="en-US" sz="3232" dirty="0">
                <a:solidFill>
                  <a:srgbClr val="FFFFFF"/>
                </a:solidFill>
                <a:latin typeface="Eastman Grotesque"/>
              </a:rPr>
              <a:t> </a:t>
            </a:r>
            <a:r>
              <a:rPr lang="en-US" sz="3232" dirty="0" err="1">
                <a:solidFill>
                  <a:srgbClr val="FFFFFF"/>
                </a:solidFill>
                <a:latin typeface="Eastman Grotesque"/>
              </a:rPr>
              <a:t>Aussagen</a:t>
            </a:r>
            <a:r>
              <a:rPr lang="en-US" sz="3232" dirty="0">
                <a:solidFill>
                  <a:srgbClr val="FFFFFF"/>
                </a:solidFill>
                <a:latin typeface="Eastman Grotesque"/>
              </a:rPr>
              <a:t> </a:t>
            </a:r>
            <a:r>
              <a:rPr lang="en-US" sz="3232" dirty="0" err="1">
                <a:solidFill>
                  <a:srgbClr val="FFFFFF"/>
                </a:solidFill>
                <a:latin typeface="Eastman Grotesque"/>
              </a:rPr>
              <a:t>geschehen</a:t>
            </a:r>
            <a:r>
              <a:rPr lang="en-US" sz="3232" dirty="0">
                <a:solidFill>
                  <a:srgbClr val="FFFFFF"/>
                </a:solidFill>
                <a:latin typeface="Eastman Grotesque"/>
              </a:rPr>
              <a:t>, die den </a:t>
            </a:r>
            <a:r>
              <a:rPr lang="en-US" sz="3232" dirty="0" err="1">
                <a:solidFill>
                  <a:srgbClr val="FFFFFF"/>
                </a:solidFill>
                <a:latin typeface="Eastman Grotesque"/>
              </a:rPr>
              <a:t>Anlegern</a:t>
            </a:r>
            <a:r>
              <a:rPr lang="en-US" sz="3232" dirty="0">
                <a:solidFill>
                  <a:srgbClr val="FFFFFF"/>
                </a:solidFill>
                <a:latin typeface="Eastman Grotesque"/>
              </a:rPr>
              <a:t> </a:t>
            </a:r>
            <a:r>
              <a:rPr lang="en-US" sz="3232" dirty="0" err="1">
                <a:solidFill>
                  <a:srgbClr val="FFFFFF"/>
                </a:solidFill>
                <a:latin typeface="Eastman Grotesque"/>
              </a:rPr>
              <a:t>mitgeteilt</a:t>
            </a:r>
            <a:r>
              <a:rPr lang="en-US" sz="3232" dirty="0">
                <a:solidFill>
                  <a:srgbClr val="FFFFFF"/>
                </a:solidFill>
                <a:latin typeface="Eastman Grotesque"/>
              </a:rPr>
              <a:t> </a:t>
            </a:r>
            <a:r>
              <a:rPr lang="en-US" sz="3232" dirty="0" err="1">
                <a:solidFill>
                  <a:srgbClr val="FFFFFF"/>
                </a:solidFill>
                <a:latin typeface="Eastman Grotesque"/>
              </a:rPr>
              <a:t>werden</a:t>
            </a:r>
            <a:r>
              <a:rPr lang="en-US" sz="3232" dirty="0">
                <a:solidFill>
                  <a:srgbClr val="FFFFFF"/>
                </a:solidFill>
                <a:latin typeface="Eastman Grotesque"/>
              </a:rPr>
              <a:t>, </a:t>
            </a:r>
            <a:r>
              <a:rPr lang="en-US" sz="3232" dirty="0" err="1">
                <a:solidFill>
                  <a:srgbClr val="FFFFFF"/>
                </a:solidFill>
                <a:latin typeface="Eastman Grotesque"/>
              </a:rPr>
              <a:t>z.B.</a:t>
            </a:r>
            <a:r>
              <a:rPr lang="en-US" sz="3232" dirty="0">
                <a:solidFill>
                  <a:srgbClr val="FFFFFF"/>
                </a:solidFill>
                <a:latin typeface="Eastman Grotesque"/>
              </a:rPr>
              <a:t> in </a:t>
            </a:r>
            <a:r>
              <a:rPr lang="en-US" sz="3232" dirty="0" err="1">
                <a:solidFill>
                  <a:srgbClr val="FFFFFF"/>
                </a:solidFill>
                <a:latin typeface="Eastman Grotesque"/>
              </a:rPr>
              <a:t>regulatorischen</a:t>
            </a:r>
            <a:r>
              <a:rPr lang="en-US" sz="3232" dirty="0">
                <a:solidFill>
                  <a:srgbClr val="FFFFFF"/>
                </a:solidFill>
                <a:latin typeface="Eastman Grotesque"/>
              </a:rPr>
              <a:t> </a:t>
            </a:r>
            <a:r>
              <a:rPr lang="en-US" sz="3232" dirty="0" err="1">
                <a:solidFill>
                  <a:srgbClr val="FFFFFF"/>
                </a:solidFill>
                <a:latin typeface="Eastman Grotesque"/>
              </a:rPr>
              <a:t>Dokumenten</a:t>
            </a:r>
            <a:r>
              <a:rPr lang="en-US" sz="3232" dirty="0">
                <a:solidFill>
                  <a:srgbClr val="FFFFFF"/>
                </a:solidFill>
                <a:latin typeface="Eastman Grotesque"/>
              </a:rPr>
              <a:t> </a:t>
            </a:r>
            <a:r>
              <a:rPr lang="en-US" sz="3232" dirty="0" err="1">
                <a:solidFill>
                  <a:srgbClr val="FFFFFF"/>
                </a:solidFill>
                <a:latin typeface="Eastman Grotesque"/>
              </a:rPr>
              <a:t>wie</a:t>
            </a:r>
            <a:r>
              <a:rPr lang="en-US" sz="3232" dirty="0">
                <a:solidFill>
                  <a:srgbClr val="FFFFFF"/>
                </a:solidFill>
                <a:latin typeface="Eastman Grotesque"/>
              </a:rPr>
              <a:t> dem Key Investor Document, </a:t>
            </a:r>
            <a:r>
              <a:rPr lang="en-US" sz="3232" dirty="0" err="1">
                <a:solidFill>
                  <a:srgbClr val="FFFFFF"/>
                </a:solidFill>
                <a:latin typeface="Eastman Grotesque"/>
              </a:rPr>
              <a:t>Prospekten</a:t>
            </a:r>
            <a:r>
              <a:rPr lang="en-US" sz="3232" dirty="0">
                <a:solidFill>
                  <a:srgbClr val="FFFFFF"/>
                </a:solidFill>
                <a:latin typeface="Eastman Grotesque"/>
              </a:rPr>
              <a:t>, </a:t>
            </a:r>
            <a:r>
              <a:rPr lang="en-US" sz="3232" dirty="0" err="1">
                <a:solidFill>
                  <a:srgbClr val="FFFFFF"/>
                </a:solidFill>
                <a:latin typeface="Eastman Grotesque"/>
              </a:rPr>
              <a:t>Managementberichten</a:t>
            </a:r>
            <a:r>
              <a:rPr lang="en-US" sz="3232" dirty="0">
                <a:solidFill>
                  <a:srgbClr val="FFFFFF"/>
                </a:solidFill>
                <a:latin typeface="Eastman Grotesque"/>
              </a:rPr>
              <a:t> </a:t>
            </a:r>
            <a:r>
              <a:rPr lang="en-US" sz="3232" dirty="0" err="1">
                <a:solidFill>
                  <a:srgbClr val="FFFFFF"/>
                </a:solidFill>
                <a:latin typeface="Eastman Grotesque"/>
              </a:rPr>
              <a:t>usw</a:t>
            </a:r>
            <a:r>
              <a:rPr lang="en-US" sz="3232" dirty="0">
                <a:solidFill>
                  <a:srgbClr val="FFFFFF"/>
                </a:solidFill>
                <a:latin typeface="Eastman Grotesque"/>
              </a:rPr>
              <a:t>. </a:t>
            </a:r>
          </a:p>
          <a:p>
            <a:pPr algn="ctr">
              <a:lnSpc>
                <a:spcPts val="4525"/>
              </a:lnSpc>
            </a:pPr>
            <a:endParaRPr lang="en-US" sz="3232" dirty="0">
              <a:solidFill>
                <a:srgbClr val="FFFFFF"/>
              </a:solidFill>
              <a:latin typeface="Eastman Grotesque"/>
            </a:endParaRPr>
          </a:p>
          <a:p>
            <a:pPr algn="ctr">
              <a:lnSpc>
                <a:spcPts val="4525"/>
              </a:lnSpc>
            </a:pPr>
            <a:r>
              <a:rPr lang="en-US" sz="3232" dirty="0">
                <a:solidFill>
                  <a:srgbClr val="FFFFFF"/>
                </a:solidFill>
                <a:latin typeface="Eastman Grotesque"/>
              </a:rPr>
              <a:t>Auch </a:t>
            </a:r>
            <a:r>
              <a:rPr lang="en-US" sz="3232" dirty="0" err="1">
                <a:solidFill>
                  <a:srgbClr val="FFFFFF"/>
                </a:solidFill>
                <a:latin typeface="Eastman Grotesque"/>
              </a:rPr>
              <a:t>ein</a:t>
            </a:r>
            <a:r>
              <a:rPr lang="en-US" sz="3232" dirty="0">
                <a:solidFill>
                  <a:srgbClr val="FFFFFF"/>
                </a:solidFill>
                <a:latin typeface="Eastman Grotesque"/>
              </a:rPr>
              <a:t> </a:t>
            </a:r>
            <a:r>
              <a:rPr lang="en-US" sz="3232" dirty="0" err="1">
                <a:solidFill>
                  <a:srgbClr val="FFFFFF"/>
                </a:solidFill>
                <a:latin typeface="Eastman Grotesque"/>
              </a:rPr>
              <a:t>irreführender</a:t>
            </a:r>
            <a:r>
              <a:rPr lang="en-US" sz="3232" dirty="0">
                <a:solidFill>
                  <a:srgbClr val="FFFFFF"/>
                </a:solidFill>
                <a:latin typeface="Eastman Grotesque"/>
              </a:rPr>
              <a:t> </a:t>
            </a:r>
            <a:r>
              <a:rPr lang="en-US" sz="3232" dirty="0" err="1">
                <a:solidFill>
                  <a:srgbClr val="FFFFFF"/>
                </a:solidFill>
                <a:latin typeface="Eastman Grotesque"/>
              </a:rPr>
              <a:t>Fondsname</a:t>
            </a:r>
            <a:r>
              <a:rPr lang="en-US" sz="3232" dirty="0">
                <a:solidFill>
                  <a:srgbClr val="FFFFFF"/>
                </a:solidFill>
                <a:latin typeface="Eastman Grotesque"/>
              </a:rPr>
              <a:t> </a:t>
            </a:r>
            <a:r>
              <a:rPr lang="en-US" sz="3232" dirty="0" err="1">
                <a:solidFill>
                  <a:srgbClr val="FFFFFF"/>
                </a:solidFill>
                <a:latin typeface="Eastman Grotesque"/>
              </a:rPr>
              <a:t>kann</a:t>
            </a:r>
            <a:r>
              <a:rPr lang="en-US" sz="3232" dirty="0">
                <a:solidFill>
                  <a:srgbClr val="FFFFFF"/>
                </a:solidFill>
                <a:latin typeface="Eastman Grotesque"/>
              </a:rPr>
              <a:t> Greenwashing </a:t>
            </a:r>
            <a:r>
              <a:rPr lang="en-US" sz="3232" dirty="0" err="1">
                <a:solidFill>
                  <a:srgbClr val="FFFFFF"/>
                </a:solidFill>
                <a:latin typeface="Eastman Grotesque"/>
              </a:rPr>
              <a:t>darstellen</a:t>
            </a:r>
            <a:r>
              <a:rPr lang="en-US" sz="3232" dirty="0">
                <a:solidFill>
                  <a:srgbClr val="FFFFFF"/>
                </a:solidFill>
                <a:latin typeface="Eastman Grotesque"/>
              </a:rPr>
              <a:t>.</a:t>
            </a:r>
          </a:p>
          <a:p>
            <a:pPr algn="ctr">
              <a:lnSpc>
                <a:spcPts val="4525"/>
              </a:lnSpc>
            </a:pPr>
            <a:endParaRPr lang="en-US" sz="3232" dirty="0">
              <a:solidFill>
                <a:srgbClr val="FFFFFF"/>
              </a:solidFill>
              <a:latin typeface="Eastman Grotesque"/>
            </a:endParaRPr>
          </a:p>
        </p:txBody>
      </p:sp>
      <p:sp>
        <p:nvSpPr>
          <p:cNvPr id="20" name="TextBox 13">
            <a:extLst>
              <a:ext uri="{FF2B5EF4-FFF2-40B4-BE49-F238E27FC236}">
                <a16:creationId xmlns:a16="http://schemas.microsoft.com/office/drawing/2014/main" id="{A6AAD64C-28B7-FEE7-EB12-80C6990503C5}"/>
              </a:ext>
            </a:extLst>
          </p:cNvPr>
          <p:cNvSpPr txBox="1"/>
          <p:nvPr/>
        </p:nvSpPr>
        <p:spPr>
          <a:xfrm>
            <a:off x="13335001" y="8988384"/>
            <a:ext cx="5391816" cy="1502527"/>
          </a:xfrm>
          <a:prstGeom prst="rect">
            <a:avLst/>
          </a:prstGeom>
        </p:spPr>
        <p:txBody>
          <a:bodyPr wrap="square" lIns="0" tIns="0" rIns="0" bIns="0" rtlCol="0" anchor="t">
            <a:spAutoFit/>
          </a:bodyPr>
          <a:lstStyle/>
          <a:p>
            <a:pPr algn="ctr">
              <a:lnSpc>
                <a:spcPts val="4759"/>
              </a:lnSpc>
            </a:pPr>
            <a:endParaRPr dirty="0">
              <a:solidFill>
                <a:srgbClr val="FF0000"/>
              </a:solidFill>
            </a:endParaRPr>
          </a:p>
          <a:p>
            <a:pPr algn="ctr">
              <a:lnSpc>
                <a:spcPts val="2800"/>
              </a:lnSpc>
            </a:pPr>
            <a:r>
              <a:rPr lang="en-US" sz="2000" dirty="0">
                <a:solidFill>
                  <a:schemeClr val="bg1"/>
                </a:solidFill>
                <a:latin typeface="Canva Sans"/>
              </a:rPr>
              <a:t>©</a:t>
            </a:r>
            <a:r>
              <a:rPr lang="de-DE" sz="2000" dirty="0">
                <a:solidFill>
                  <a:schemeClr val="bg1"/>
                </a:solidFill>
                <a:latin typeface="Eastman Grotesque"/>
              </a:rPr>
              <a:t> </a:t>
            </a:r>
            <a:r>
              <a:rPr lang="de-DE" sz="2000" dirty="0" err="1">
                <a:solidFill>
                  <a:schemeClr val="bg1"/>
                </a:solidFill>
                <a:latin typeface="Eastman Grotesque"/>
              </a:rPr>
              <a:t>Invest</a:t>
            </a:r>
            <a:r>
              <a:rPr lang="de-DE" sz="2000" dirty="0">
                <a:solidFill>
                  <a:schemeClr val="bg1"/>
                </a:solidFill>
                <a:latin typeface="Eastman Grotesque"/>
              </a:rPr>
              <a:t> </a:t>
            </a:r>
            <a:r>
              <a:rPr lang="de-DE" sz="2000" dirty="0" err="1">
                <a:solidFill>
                  <a:schemeClr val="bg1"/>
                </a:solidFill>
                <a:latin typeface="Eastman Grotesque"/>
              </a:rPr>
              <a:t>for</a:t>
            </a:r>
            <a:r>
              <a:rPr lang="de-DE" sz="2000" dirty="0">
                <a:solidFill>
                  <a:schemeClr val="bg1"/>
                </a:solidFill>
                <a:latin typeface="Eastman Grotesque"/>
              </a:rPr>
              <a:t> Better Climate EU </a:t>
            </a:r>
            <a:r>
              <a:rPr lang="en-US" sz="2000" dirty="0">
                <a:solidFill>
                  <a:schemeClr val="bg1"/>
                </a:solidFill>
                <a:latin typeface="Canva Sans"/>
              </a:rPr>
              <a:t>2023</a:t>
            </a:r>
          </a:p>
          <a:p>
            <a:pPr algn="ctr">
              <a:lnSpc>
                <a:spcPts val="4759"/>
              </a:lnSpc>
            </a:pPr>
            <a:endParaRPr lang="en-US" sz="2000" dirty="0">
              <a:solidFill>
                <a:srgbClr val="FF0000"/>
              </a:solidFill>
              <a:latin typeface="Canva Sa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786" b="7786"/>
          <a:stretch>
            <a:fillRect/>
          </a:stretch>
        </p:blipFill>
        <p:spPr>
          <a:xfrm>
            <a:off x="0" y="0"/>
            <a:ext cx="18288000" cy="10287000"/>
          </a:xfrm>
          <a:prstGeom prst="rect">
            <a:avLst/>
          </a:prstGeom>
        </p:spPr>
      </p:pic>
      <p:grpSp>
        <p:nvGrpSpPr>
          <p:cNvPr id="3" name="Group 3"/>
          <p:cNvGrpSpPr/>
          <p:nvPr/>
        </p:nvGrpSpPr>
        <p:grpSpPr>
          <a:xfrm>
            <a:off x="3217034" y="4086749"/>
            <a:ext cx="11853933" cy="2982987"/>
            <a:chOff x="-8818" y="-38100"/>
            <a:chExt cx="3381346" cy="850900"/>
          </a:xfrm>
        </p:grpSpPr>
        <p:sp>
          <p:nvSpPr>
            <p:cNvPr id="4" name="Freeform 4"/>
            <p:cNvSpPr/>
            <p:nvPr/>
          </p:nvSpPr>
          <p:spPr>
            <a:xfrm>
              <a:off x="-8818" y="0"/>
              <a:ext cx="3381346" cy="473811"/>
            </a:xfrm>
            <a:custGeom>
              <a:avLst/>
              <a:gdLst/>
              <a:ahLst/>
              <a:cxnLst/>
              <a:rect l="l" t="t" r="r" b="b"/>
              <a:pathLst>
                <a:path w="3381346" h="473811">
                  <a:moveTo>
                    <a:pt x="33309" y="0"/>
                  </a:moveTo>
                  <a:lnTo>
                    <a:pt x="3348038" y="0"/>
                  </a:lnTo>
                  <a:cubicBezTo>
                    <a:pt x="3366433" y="0"/>
                    <a:pt x="3381346" y="14913"/>
                    <a:pt x="3381346" y="33309"/>
                  </a:cubicBezTo>
                  <a:lnTo>
                    <a:pt x="3381346" y="440502"/>
                  </a:lnTo>
                  <a:cubicBezTo>
                    <a:pt x="3381346" y="449336"/>
                    <a:pt x="3377837" y="457809"/>
                    <a:pt x="3371590" y="464055"/>
                  </a:cubicBezTo>
                  <a:cubicBezTo>
                    <a:pt x="3365343" y="470302"/>
                    <a:pt x="3356871" y="473811"/>
                    <a:pt x="3348038" y="473811"/>
                  </a:cubicBezTo>
                  <a:lnTo>
                    <a:pt x="33309" y="473811"/>
                  </a:lnTo>
                  <a:cubicBezTo>
                    <a:pt x="14913" y="473811"/>
                    <a:pt x="0" y="458898"/>
                    <a:pt x="0" y="440502"/>
                  </a:cubicBezTo>
                  <a:lnTo>
                    <a:pt x="0" y="33309"/>
                  </a:lnTo>
                  <a:cubicBezTo>
                    <a:pt x="0" y="24475"/>
                    <a:pt x="3509" y="16002"/>
                    <a:pt x="9756" y="9756"/>
                  </a:cubicBezTo>
                  <a:cubicBezTo>
                    <a:pt x="16002" y="3509"/>
                    <a:pt x="24475" y="0"/>
                    <a:pt x="33309" y="0"/>
                  </a:cubicBezTo>
                  <a:close/>
                </a:path>
              </a:pathLst>
            </a:custGeom>
            <a:solidFill>
              <a:srgbClr val="000000">
                <a:alpha val="35686"/>
              </a:srgbClr>
            </a:solidFill>
          </p:spPr>
          <p:txBody>
            <a:bodyPr/>
            <a:lstStyle/>
            <a:p>
              <a:endParaRPr lang="en-BE"/>
            </a:p>
          </p:txBody>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395820"/>
            <a:chOff x="0" y="0"/>
            <a:chExt cx="4816593" cy="2737994"/>
          </a:xfrm>
        </p:grpSpPr>
        <p:sp>
          <p:nvSpPr>
            <p:cNvPr id="7" name="Freeform 7"/>
            <p:cNvSpPr/>
            <p:nvPr/>
          </p:nvSpPr>
          <p:spPr>
            <a:xfrm>
              <a:off x="0" y="0"/>
              <a:ext cx="4816592" cy="2737994"/>
            </a:xfrm>
            <a:custGeom>
              <a:avLst/>
              <a:gdLst/>
              <a:ahLst/>
              <a:cxnLst/>
              <a:rect l="l" t="t" r="r" b="b"/>
              <a:pathLst>
                <a:path w="4816592" h="2737994">
                  <a:moveTo>
                    <a:pt x="0" y="0"/>
                  </a:moveTo>
                  <a:lnTo>
                    <a:pt x="4816592" y="0"/>
                  </a:lnTo>
                  <a:lnTo>
                    <a:pt x="4816592" y="2737994"/>
                  </a:lnTo>
                  <a:lnTo>
                    <a:pt x="0" y="2737994"/>
                  </a:lnTo>
                  <a:close/>
                </a:path>
              </a:pathLst>
            </a:custGeom>
            <a:solidFill>
              <a:srgbClr val="000000">
                <a:alpha val="26667"/>
              </a:srgbClr>
            </a:solidFill>
          </p:spPr>
          <p:txBody>
            <a:bodyPr/>
            <a:lstStyle/>
            <a:p>
              <a:endParaRPr lang="en-BE"/>
            </a:p>
          </p:txBody>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9" name="Group 9"/>
          <p:cNvGrpSpPr/>
          <p:nvPr/>
        </p:nvGrpSpPr>
        <p:grpSpPr>
          <a:xfrm>
            <a:off x="0" y="9436511"/>
            <a:ext cx="18288000" cy="850489"/>
            <a:chOff x="0" y="0"/>
            <a:chExt cx="4816593" cy="223997"/>
          </a:xfrm>
        </p:grpSpPr>
        <p:sp>
          <p:nvSpPr>
            <p:cNvPr id="10" name="Freeform 10"/>
            <p:cNvSpPr/>
            <p:nvPr/>
          </p:nvSpPr>
          <p:spPr>
            <a:xfrm>
              <a:off x="0" y="0"/>
              <a:ext cx="4816592" cy="223997"/>
            </a:xfrm>
            <a:custGeom>
              <a:avLst/>
              <a:gdLst/>
              <a:ahLst/>
              <a:cxnLst/>
              <a:rect l="l" t="t" r="r" b="b"/>
              <a:pathLst>
                <a:path w="4816592" h="223997">
                  <a:moveTo>
                    <a:pt x="0" y="0"/>
                  </a:moveTo>
                  <a:lnTo>
                    <a:pt x="4816592" y="0"/>
                  </a:lnTo>
                  <a:lnTo>
                    <a:pt x="4816592" y="223997"/>
                  </a:lnTo>
                  <a:lnTo>
                    <a:pt x="0" y="223997"/>
                  </a:lnTo>
                  <a:close/>
                </a:path>
              </a:pathLst>
            </a:custGeom>
            <a:solidFill>
              <a:srgbClr val="000000">
                <a:alpha val="22745"/>
              </a:srgbClr>
            </a:solidFill>
          </p:spPr>
          <p:txBody>
            <a:bodyPr/>
            <a:lstStyle/>
            <a:p>
              <a:endParaRPr lang="en-BE"/>
            </a:p>
          </p:txBody>
        </p:sp>
        <p:sp>
          <p:nvSpPr>
            <p:cNvPr id="11" name="TextBox 11"/>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12" name="AutoShape 12"/>
          <p:cNvSpPr/>
          <p:nvPr/>
        </p:nvSpPr>
        <p:spPr>
          <a:xfrm flipV="1">
            <a:off x="5735841" y="2221820"/>
            <a:ext cx="6816319" cy="0"/>
          </a:xfrm>
          <a:prstGeom prst="line">
            <a:avLst/>
          </a:prstGeom>
          <a:ln w="171450" cap="flat">
            <a:solidFill>
              <a:srgbClr val="FFFFFF"/>
            </a:solidFill>
            <a:prstDash val="solid"/>
            <a:headEnd type="none" w="sm" len="sm"/>
            <a:tailEnd type="none" w="sm" len="sm"/>
          </a:ln>
        </p:spPr>
        <p:txBody>
          <a:bodyPr/>
          <a:lstStyle/>
          <a:p>
            <a:endParaRPr lang="en-BE"/>
          </a:p>
        </p:txBody>
      </p:sp>
      <p:grpSp>
        <p:nvGrpSpPr>
          <p:cNvPr id="14" name="Group 14"/>
          <p:cNvGrpSpPr/>
          <p:nvPr/>
        </p:nvGrpSpPr>
        <p:grpSpPr>
          <a:xfrm>
            <a:off x="3191537" y="5804932"/>
            <a:ext cx="11879430" cy="2982985"/>
            <a:chOff x="0" y="-38100"/>
            <a:chExt cx="3388619" cy="850900"/>
          </a:xfrm>
        </p:grpSpPr>
        <p:sp>
          <p:nvSpPr>
            <p:cNvPr id="15" name="Freeform 15"/>
            <p:cNvSpPr/>
            <p:nvPr/>
          </p:nvSpPr>
          <p:spPr>
            <a:xfrm>
              <a:off x="7273" y="0"/>
              <a:ext cx="3381346" cy="389430"/>
            </a:xfrm>
            <a:custGeom>
              <a:avLst/>
              <a:gdLst/>
              <a:ahLst/>
              <a:cxnLst/>
              <a:rect l="l" t="t" r="r" b="b"/>
              <a:pathLst>
                <a:path w="3381346" h="389430">
                  <a:moveTo>
                    <a:pt x="33309" y="0"/>
                  </a:moveTo>
                  <a:lnTo>
                    <a:pt x="3348038" y="0"/>
                  </a:lnTo>
                  <a:cubicBezTo>
                    <a:pt x="3366433" y="0"/>
                    <a:pt x="3381346" y="14913"/>
                    <a:pt x="3381346" y="33309"/>
                  </a:cubicBezTo>
                  <a:lnTo>
                    <a:pt x="3381346" y="356121"/>
                  </a:lnTo>
                  <a:cubicBezTo>
                    <a:pt x="3381346" y="364955"/>
                    <a:pt x="3377837" y="373427"/>
                    <a:pt x="3371590" y="379674"/>
                  </a:cubicBezTo>
                  <a:cubicBezTo>
                    <a:pt x="3365343" y="385920"/>
                    <a:pt x="3356871" y="389430"/>
                    <a:pt x="3348038" y="389430"/>
                  </a:cubicBezTo>
                  <a:lnTo>
                    <a:pt x="33309" y="389430"/>
                  </a:lnTo>
                  <a:cubicBezTo>
                    <a:pt x="24475" y="389430"/>
                    <a:pt x="16002" y="385920"/>
                    <a:pt x="9756" y="379674"/>
                  </a:cubicBezTo>
                  <a:cubicBezTo>
                    <a:pt x="3509" y="373427"/>
                    <a:pt x="0" y="364955"/>
                    <a:pt x="0" y="356121"/>
                  </a:cubicBezTo>
                  <a:lnTo>
                    <a:pt x="0" y="33309"/>
                  </a:lnTo>
                  <a:cubicBezTo>
                    <a:pt x="0" y="24475"/>
                    <a:pt x="3509" y="16002"/>
                    <a:pt x="9756" y="9756"/>
                  </a:cubicBezTo>
                  <a:cubicBezTo>
                    <a:pt x="16002" y="3509"/>
                    <a:pt x="24475" y="0"/>
                    <a:pt x="33309" y="0"/>
                  </a:cubicBezTo>
                  <a:close/>
                </a:path>
              </a:pathLst>
            </a:custGeom>
            <a:solidFill>
              <a:srgbClr val="000000">
                <a:alpha val="35686"/>
              </a:srgbClr>
            </a:solidFill>
          </p:spPr>
          <p:txBody>
            <a:bodyPr/>
            <a:lstStyle/>
            <a:p>
              <a:endParaRPr lang="en-BE"/>
            </a:p>
          </p:txBody>
        </p:sp>
        <p:sp>
          <p:nvSpPr>
            <p:cNvPr id="16" name="TextBox 16"/>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17" name="TextBox 17"/>
          <p:cNvSpPr txBox="1"/>
          <p:nvPr/>
        </p:nvSpPr>
        <p:spPr>
          <a:xfrm>
            <a:off x="1390493" y="885825"/>
            <a:ext cx="15701414" cy="1190944"/>
          </a:xfrm>
          <a:prstGeom prst="rect">
            <a:avLst/>
          </a:prstGeom>
        </p:spPr>
        <p:txBody>
          <a:bodyPr lIns="0" tIns="0" rIns="0" bIns="0" rtlCol="0" anchor="t">
            <a:spAutoFit/>
          </a:bodyPr>
          <a:lstStyle/>
          <a:p>
            <a:pPr algn="ctr">
              <a:lnSpc>
                <a:spcPts val="9659"/>
              </a:lnSpc>
            </a:pPr>
            <a:r>
              <a:rPr lang="en-US" sz="6000" dirty="0" err="1">
                <a:solidFill>
                  <a:srgbClr val="FFFFFF"/>
                </a:solidFill>
                <a:latin typeface="Eastman Grotesque Bold"/>
              </a:rPr>
              <a:t>Beispiele</a:t>
            </a:r>
            <a:r>
              <a:rPr lang="en-US" sz="6000" dirty="0">
                <a:solidFill>
                  <a:srgbClr val="FFFFFF"/>
                </a:solidFill>
                <a:latin typeface="Eastman Grotesque Bold"/>
              </a:rPr>
              <a:t> für Greenwashing</a:t>
            </a:r>
          </a:p>
        </p:txBody>
      </p:sp>
      <p:grpSp>
        <p:nvGrpSpPr>
          <p:cNvPr id="18" name="Group 18"/>
          <p:cNvGrpSpPr/>
          <p:nvPr/>
        </p:nvGrpSpPr>
        <p:grpSpPr>
          <a:xfrm>
            <a:off x="3217034" y="2767699"/>
            <a:ext cx="11853933" cy="1395467"/>
            <a:chOff x="0" y="0"/>
            <a:chExt cx="3381346" cy="398058"/>
          </a:xfrm>
        </p:grpSpPr>
        <p:sp>
          <p:nvSpPr>
            <p:cNvPr id="19" name="Freeform 19"/>
            <p:cNvSpPr/>
            <p:nvPr/>
          </p:nvSpPr>
          <p:spPr>
            <a:xfrm>
              <a:off x="0" y="0"/>
              <a:ext cx="3381346" cy="398058"/>
            </a:xfrm>
            <a:custGeom>
              <a:avLst/>
              <a:gdLst/>
              <a:ahLst/>
              <a:cxnLst/>
              <a:rect l="l" t="t" r="r" b="b"/>
              <a:pathLst>
                <a:path w="3381346" h="398058">
                  <a:moveTo>
                    <a:pt x="33309" y="0"/>
                  </a:moveTo>
                  <a:lnTo>
                    <a:pt x="3348038" y="0"/>
                  </a:lnTo>
                  <a:cubicBezTo>
                    <a:pt x="3366433" y="0"/>
                    <a:pt x="3381346" y="14913"/>
                    <a:pt x="3381346" y="33309"/>
                  </a:cubicBezTo>
                  <a:lnTo>
                    <a:pt x="3381346" y="364750"/>
                  </a:lnTo>
                  <a:cubicBezTo>
                    <a:pt x="3381346" y="373584"/>
                    <a:pt x="3377837" y="382056"/>
                    <a:pt x="3371590" y="388302"/>
                  </a:cubicBezTo>
                  <a:cubicBezTo>
                    <a:pt x="3365343" y="394549"/>
                    <a:pt x="3356871" y="398058"/>
                    <a:pt x="3348038" y="398058"/>
                  </a:cubicBezTo>
                  <a:lnTo>
                    <a:pt x="33309" y="398058"/>
                  </a:lnTo>
                  <a:cubicBezTo>
                    <a:pt x="14913" y="398058"/>
                    <a:pt x="0" y="383146"/>
                    <a:pt x="0" y="364750"/>
                  </a:cubicBezTo>
                  <a:lnTo>
                    <a:pt x="0" y="33309"/>
                  </a:lnTo>
                  <a:cubicBezTo>
                    <a:pt x="0" y="24475"/>
                    <a:pt x="3509" y="16002"/>
                    <a:pt x="9756" y="9756"/>
                  </a:cubicBezTo>
                  <a:cubicBezTo>
                    <a:pt x="16002" y="3509"/>
                    <a:pt x="24475" y="0"/>
                    <a:pt x="33309" y="0"/>
                  </a:cubicBezTo>
                  <a:close/>
                </a:path>
              </a:pathLst>
            </a:custGeom>
            <a:solidFill>
              <a:srgbClr val="000000">
                <a:alpha val="35686"/>
              </a:srgbClr>
            </a:solidFill>
          </p:spPr>
          <p:txBody>
            <a:bodyPr/>
            <a:lstStyle/>
            <a:p>
              <a:endParaRPr lang="en-BE"/>
            </a:p>
          </p:txBody>
        </p:sp>
        <p:sp>
          <p:nvSpPr>
            <p:cNvPr id="20" name="TextBox 20"/>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21" name="TextBox 21"/>
          <p:cNvSpPr txBox="1"/>
          <p:nvPr/>
        </p:nvSpPr>
        <p:spPr>
          <a:xfrm>
            <a:off x="3160622" y="2909204"/>
            <a:ext cx="13374777" cy="1930016"/>
          </a:xfrm>
          <a:prstGeom prst="rect">
            <a:avLst/>
          </a:prstGeom>
        </p:spPr>
        <p:txBody>
          <a:bodyPr wrap="square" lIns="0" tIns="0" rIns="0" bIns="0" rtlCol="0" anchor="t">
            <a:spAutoFit/>
          </a:bodyPr>
          <a:lstStyle/>
          <a:p>
            <a:pPr algn="ctr">
              <a:lnSpc>
                <a:spcPts val="4241"/>
              </a:lnSpc>
            </a:pPr>
            <a:r>
              <a:rPr lang="en-US" sz="3029" dirty="0" err="1">
                <a:solidFill>
                  <a:srgbClr val="FFFFFF"/>
                </a:solidFill>
                <a:latin typeface="Eastman Grotesque Bold"/>
              </a:rPr>
              <a:t>Auslassung</a:t>
            </a:r>
            <a:r>
              <a:rPr lang="en-US" sz="3029" dirty="0">
                <a:solidFill>
                  <a:srgbClr val="FFFFFF"/>
                </a:solidFill>
                <a:latin typeface="Eastman Grotesque Bold"/>
              </a:rPr>
              <a:t> von </a:t>
            </a:r>
            <a:r>
              <a:rPr lang="en-US" sz="3029" dirty="0" err="1">
                <a:solidFill>
                  <a:srgbClr val="FFFFFF"/>
                </a:solidFill>
                <a:latin typeface="Eastman Grotesque Bold"/>
              </a:rPr>
              <a:t>Informationen</a:t>
            </a:r>
            <a:r>
              <a:rPr lang="en-US" sz="3029" dirty="0">
                <a:solidFill>
                  <a:srgbClr val="FFFFFF"/>
                </a:solidFill>
                <a:latin typeface="Eastman Grotesque Bold"/>
              </a:rPr>
              <a:t> </a:t>
            </a:r>
          </a:p>
          <a:p>
            <a:pPr algn="ctr">
              <a:lnSpc>
                <a:spcPts val="3401"/>
              </a:lnSpc>
            </a:pPr>
            <a:r>
              <a:rPr lang="en-US" sz="2429" dirty="0" err="1">
                <a:solidFill>
                  <a:srgbClr val="FFFFFF"/>
                </a:solidFill>
                <a:latin typeface="Eastman Grotesque"/>
              </a:rPr>
              <a:t>d.h.</a:t>
            </a:r>
            <a:r>
              <a:rPr lang="en-US" sz="2429" dirty="0">
                <a:solidFill>
                  <a:srgbClr val="FFFFFF"/>
                </a:solidFill>
                <a:latin typeface="Eastman Grotesque"/>
              </a:rPr>
              <a:t> "</a:t>
            </a:r>
            <a:r>
              <a:rPr lang="en-US" sz="2429" dirty="0" err="1">
                <a:solidFill>
                  <a:srgbClr val="FFFFFF"/>
                </a:solidFill>
                <a:latin typeface="Eastman Grotesque"/>
              </a:rPr>
              <a:t>grüne</a:t>
            </a:r>
            <a:r>
              <a:rPr lang="en-US" sz="2429" dirty="0">
                <a:solidFill>
                  <a:srgbClr val="FFFFFF"/>
                </a:solidFill>
                <a:latin typeface="Eastman Grotesque"/>
              </a:rPr>
              <a:t>" Fonds, die </a:t>
            </a:r>
            <a:r>
              <a:rPr lang="en-US" sz="2429" dirty="0" err="1">
                <a:solidFill>
                  <a:srgbClr val="FFFFFF"/>
                </a:solidFill>
                <a:latin typeface="Eastman Grotesque"/>
              </a:rPr>
              <a:t>z.B.</a:t>
            </a:r>
            <a:r>
              <a:rPr lang="en-US" sz="2429" dirty="0">
                <a:solidFill>
                  <a:srgbClr val="FFFFFF"/>
                </a:solidFill>
                <a:latin typeface="Eastman Grotesque"/>
              </a:rPr>
              <a:t> in </a:t>
            </a:r>
            <a:r>
              <a:rPr lang="en-US" sz="2429" dirty="0" err="1">
                <a:solidFill>
                  <a:srgbClr val="FFFFFF"/>
                </a:solidFill>
                <a:latin typeface="Eastman Grotesque"/>
              </a:rPr>
              <a:t>Öl</a:t>
            </a:r>
            <a:r>
              <a:rPr lang="en-US" sz="2429" dirty="0">
                <a:solidFill>
                  <a:srgbClr val="FFFFFF"/>
                </a:solidFill>
                <a:latin typeface="Eastman Grotesque"/>
              </a:rPr>
              <a:t> und Gas </a:t>
            </a:r>
            <a:r>
              <a:rPr lang="en-US" sz="2429" dirty="0" err="1">
                <a:solidFill>
                  <a:srgbClr val="FFFFFF"/>
                </a:solidFill>
                <a:latin typeface="Eastman Grotesque"/>
              </a:rPr>
              <a:t>investieren</a:t>
            </a:r>
            <a:r>
              <a:rPr lang="en-US" sz="2429" dirty="0">
                <a:solidFill>
                  <a:srgbClr val="FFFFFF"/>
                </a:solidFill>
                <a:latin typeface="Eastman Grotesque"/>
              </a:rPr>
              <a:t>, </a:t>
            </a:r>
            <a:r>
              <a:rPr lang="de-DE" sz="2429" dirty="0">
                <a:solidFill>
                  <a:srgbClr val="FFFFFF"/>
                </a:solidFill>
                <a:latin typeface="Eastman Grotesque"/>
              </a:rPr>
              <a:t>dies aber nicht direkt </a:t>
            </a:r>
            <a:br>
              <a:rPr lang="de-DE" sz="2429" dirty="0">
                <a:solidFill>
                  <a:srgbClr val="FFFFFF"/>
                </a:solidFill>
                <a:latin typeface="Eastman Grotesque"/>
              </a:rPr>
            </a:br>
            <a:r>
              <a:rPr lang="de-DE" sz="2429" dirty="0">
                <a:solidFill>
                  <a:srgbClr val="FFFFFF"/>
                </a:solidFill>
                <a:latin typeface="Eastman Grotesque"/>
              </a:rPr>
              <a:t>ersichtlich machen</a:t>
            </a:r>
            <a:endParaRPr lang="en-US" sz="2429" dirty="0">
              <a:solidFill>
                <a:srgbClr val="FFFFFF"/>
              </a:solidFill>
              <a:latin typeface="Eastman Grotesque"/>
            </a:endParaRPr>
          </a:p>
          <a:p>
            <a:pPr>
              <a:lnSpc>
                <a:spcPts val="4525"/>
              </a:lnSpc>
            </a:pPr>
            <a:endParaRPr lang="en-US" sz="2429" dirty="0">
              <a:solidFill>
                <a:srgbClr val="FFFFFF"/>
              </a:solidFill>
              <a:latin typeface="Eastman Grotesque"/>
            </a:endParaRPr>
          </a:p>
        </p:txBody>
      </p:sp>
      <p:sp>
        <p:nvSpPr>
          <p:cNvPr id="22" name="TextBox 22"/>
          <p:cNvSpPr txBox="1"/>
          <p:nvPr/>
        </p:nvSpPr>
        <p:spPr>
          <a:xfrm>
            <a:off x="3217034" y="4282881"/>
            <a:ext cx="11966754" cy="1949251"/>
          </a:xfrm>
          <a:prstGeom prst="rect">
            <a:avLst/>
          </a:prstGeom>
        </p:spPr>
        <p:txBody>
          <a:bodyPr lIns="0" tIns="0" rIns="0" bIns="0" rtlCol="0" anchor="t">
            <a:spAutoFit/>
          </a:bodyPr>
          <a:lstStyle/>
          <a:p>
            <a:pPr algn="ctr">
              <a:lnSpc>
                <a:spcPts val="4245"/>
              </a:lnSpc>
            </a:pPr>
            <a:r>
              <a:rPr lang="en-US" sz="3032" dirty="0" err="1">
                <a:solidFill>
                  <a:srgbClr val="FFFFFF"/>
                </a:solidFill>
                <a:latin typeface="Eastman Grotesque Bold"/>
              </a:rPr>
              <a:t>Irreführende</a:t>
            </a:r>
            <a:r>
              <a:rPr lang="en-US" sz="3032" dirty="0">
                <a:solidFill>
                  <a:srgbClr val="FFFFFF"/>
                </a:solidFill>
                <a:latin typeface="Eastman Grotesque Bold"/>
              </a:rPr>
              <a:t> interne ESG-Ratings</a:t>
            </a:r>
          </a:p>
          <a:p>
            <a:pPr algn="ctr">
              <a:lnSpc>
                <a:spcPts val="3405"/>
              </a:lnSpc>
            </a:pPr>
            <a:r>
              <a:rPr lang="en-US" sz="2432" dirty="0" err="1">
                <a:solidFill>
                  <a:srgbClr val="FFFFFF"/>
                </a:solidFill>
                <a:latin typeface="Eastman Grotesque"/>
              </a:rPr>
              <a:t>d.h.</a:t>
            </a:r>
            <a:r>
              <a:rPr lang="en-US" sz="2432" dirty="0">
                <a:solidFill>
                  <a:srgbClr val="FFFFFF"/>
                </a:solidFill>
                <a:latin typeface="Eastman Grotesque"/>
              </a:rPr>
              <a:t> </a:t>
            </a:r>
            <a:r>
              <a:rPr lang="en-US" sz="2432" dirty="0" err="1">
                <a:solidFill>
                  <a:srgbClr val="FFFFFF"/>
                </a:solidFill>
                <a:latin typeface="Eastman Grotesque"/>
              </a:rPr>
              <a:t>ein</a:t>
            </a:r>
            <a:r>
              <a:rPr lang="en-US" sz="2432" dirty="0">
                <a:solidFill>
                  <a:srgbClr val="FFFFFF"/>
                </a:solidFill>
                <a:latin typeface="Eastman Grotesque"/>
              </a:rPr>
              <a:t> "</a:t>
            </a:r>
            <a:r>
              <a:rPr lang="en-US" sz="2432" dirty="0" err="1">
                <a:solidFill>
                  <a:srgbClr val="FFFFFF"/>
                </a:solidFill>
                <a:latin typeface="Eastman Grotesque"/>
              </a:rPr>
              <a:t>Ökologie</a:t>
            </a:r>
            <a:r>
              <a:rPr lang="en-US" sz="2432" dirty="0">
                <a:solidFill>
                  <a:srgbClr val="FFFFFF"/>
                </a:solidFill>
                <a:latin typeface="Eastman Grotesque"/>
              </a:rPr>
              <a:t>"-"</a:t>
            </a:r>
            <a:r>
              <a:rPr lang="en-US" sz="2432" dirty="0" err="1">
                <a:solidFill>
                  <a:srgbClr val="FFFFFF"/>
                </a:solidFill>
                <a:latin typeface="Eastman Grotesque"/>
              </a:rPr>
              <a:t>Klassenbester</a:t>
            </a:r>
            <a:r>
              <a:rPr lang="en-US" sz="2432" dirty="0">
                <a:solidFill>
                  <a:srgbClr val="FFFFFF"/>
                </a:solidFill>
                <a:latin typeface="Eastman Grotesque"/>
              </a:rPr>
              <a:t>"-Fonds, der </a:t>
            </a:r>
            <a:r>
              <a:rPr lang="en-US" sz="2432" dirty="0" err="1">
                <a:solidFill>
                  <a:srgbClr val="FFFFFF"/>
                </a:solidFill>
                <a:latin typeface="Eastman Grotesque"/>
              </a:rPr>
              <a:t>nicht</a:t>
            </a:r>
            <a:r>
              <a:rPr lang="en-US" sz="2432" dirty="0">
                <a:solidFill>
                  <a:srgbClr val="FFFFFF"/>
                </a:solidFill>
                <a:latin typeface="Eastman Grotesque"/>
              </a:rPr>
              <a:t> </a:t>
            </a:r>
            <a:r>
              <a:rPr lang="en-US" sz="2432" dirty="0" err="1">
                <a:solidFill>
                  <a:srgbClr val="FFFFFF"/>
                </a:solidFill>
                <a:latin typeface="Eastman Grotesque"/>
              </a:rPr>
              <a:t>erklärt</a:t>
            </a:r>
            <a:r>
              <a:rPr lang="en-US" sz="2432" dirty="0">
                <a:solidFill>
                  <a:srgbClr val="FFFFFF"/>
                </a:solidFill>
                <a:latin typeface="Eastman Grotesque"/>
              </a:rPr>
              <a:t>, </a:t>
            </a:r>
            <a:r>
              <a:rPr lang="en-US" sz="2432" dirty="0" err="1">
                <a:solidFill>
                  <a:srgbClr val="FFFFFF"/>
                </a:solidFill>
                <a:latin typeface="Eastman Grotesque"/>
              </a:rPr>
              <a:t>wie</a:t>
            </a:r>
            <a:r>
              <a:rPr lang="en-US" sz="2432" dirty="0">
                <a:solidFill>
                  <a:srgbClr val="FFFFFF"/>
                </a:solidFill>
                <a:latin typeface="Eastman Grotesque"/>
              </a:rPr>
              <a:t> er die </a:t>
            </a:r>
            <a:r>
              <a:rPr lang="en-US" sz="2432" dirty="0" err="1">
                <a:solidFill>
                  <a:srgbClr val="FFFFFF"/>
                </a:solidFill>
                <a:latin typeface="Eastman Grotesque"/>
              </a:rPr>
              <a:t>Erreichung</a:t>
            </a:r>
            <a:r>
              <a:rPr lang="en-US" sz="2432" dirty="0">
                <a:solidFill>
                  <a:srgbClr val="FFFFFF"/>
                </a:solidFill>
                <a:latin typeface="Eastman Grotesque"/>
              </a:rPr>
              <a:t> der </a:t>
            </a:r>
            <a:r>
              <a:rPr lang="en-US" sz="2432" dirty="0" err="1">
                <a:solidFill>
                  <a:srgbClr val="FFFFFF"/>
                </a:solidFill>
                <a:latin typeface="Eastman Grotesque"/>
              </a:rPr>
              <a:t>Umweltziele</a:t>
            </a:r>
            <a:r>
              <a:rPr lang="en-US" sz="2432" dirty="0">
                <a:solidFill>
                  <a:srgbClr val="FFFFFF"/>
                </a:solidFill>
                <a:latin typeface="Eastman Grotesque"/>
              </a:rPr>
              <a:t> </a:t>
            </a:r>
            <a:r>
              <a:rPr lang="en-US" sz="2432" dirty="0" err="1">
                <a:solidFill>
                  <a:srgbClr val="FFFFFF"/>
                </a:solidFill>
                <a:latin typeface="Eastman Grotesque"/>
              </a:rPr>
              <a:t>misst</a:t>
            </a:r>
            <a:endParaRPr lang="en-US" sz="2432" dirty="0">
              <a:solidFill>
                <a:srgbClr val="FFFFFF"/>
              </a:solidFill>
              <a:latin typeface="Eastman Grotesque"/>
            </a:endParaRPr>
          </a:p>
          <a:p>
            <a:pPr>
              <a:lnSpc>
                <a:spcPts val="4525"/>
              </a:lnSpc>
            </a:pPr>
            <a:endParaRPr lang="en-US" sz="2432" dirty="0">
              <a:solidFill>
                <a:srgbClr val="FFFFFF"/>
              </a:solidFill>
              <a:latin typeface="Eastman Grotesque"/>
            </a:endParaRPr>
          </a:p>
        </p:txBody>
      </p:sp>
      <p:sp>
        <p:nvSpPr>
          <p:cNvPr id="23" name="TextBox 23"/>
          <p:cNvSpPr txBox="1"/>
          <p:nvPr/>
        </p:nvSpPr>
        <p:spPr>
          <a:xfrm>
            <a:off x="3135126" y="5905500"/>
            <a:ext cx="11966754" cy="1930016"/>
          </a:xfrm>
          <a:prstGeom prst="rect">
            <a:avLst/>
          </a:prstGeom>
        </p:spPr>
        <p:txBody>
          <a:bodyPr lIns="0" tIns="0" rIns="0" bIns="0" rtlCol="0" anchor="t">
            <a:spAutoFit/>
          </a:bodyPr>
          <a:lstStyle/>
          <a:p>
            <a:pPr algn="ctr">
              <a:lnSpc>
                <a:spcPts val="4241"/>
              </a:lnSpc>
            </a:pPr>
            <a:r>
              <a:rPr lang="en-US" sz="3029" dirty="0" err="1">
                <a:solidFill>
                  <a:srgbClr val="FFFFFF"/>
                </a:solidFill>
                <a:latin typeface="Eastman Grotesque Bold"/>
              </a:rPr>
              <a:t>Irreführende</a:t>
            </a:r>
            <a:r>
              <a:rPr lang="en-US" sz="3029" dirty="0">
                <a:solidFill>
                  <a:srgbClr val="FFFFFF"/>
                </a:solidFill>
                <a:latin typeface="Eastman Grotesque Bold"/>
              </a:rPr>
              <a:t> </a:t>
            </a:r>
            <a:r>
              <a:rPr lang="en-US" sz="3029" dirty="0" err="1">
                <a:solidFill>
                  <a:srgbClr val="FFFFFF"/>
                </a:solidFill>
                <a:latin typeface="Eastman Grotesque Bold"/>
              </a:rPr>
              <a:t>Werbung</a:t>
            </a:r>
            <a:endParaRPr lang="en-US" sz="3029" dirty="0">
              <a:solidFill>
                <a:srgbClr val="FFFFFF"/>
              </a:solidFill>
              <a:latin typeface="Eastman Grotesque Bold"/>
            </a:endParaRPr>
          </a:p>
          <a:p>
            <a:pPr algn="ctr">
              <a:lnSpc>
                <a:spcPts val="3401"/>
              </a:lnSpc>
            </a:pPr>
            <a:r>
              <a:rPr lang="en-US" sz="2429" dirty="0" err="1">
                <a:solidFill>
                  <a:srgbClr val="FFFFFF"/>
                </a:solidFill>
                <a:latin typeface="Eastman Grotesque"/>
              </a:rPr>
              <a:t>z.B.</a:t>
            </a:r>
            <a:r>
              <a:rPr lang="en-US" sz="2429" dirty="0">
                <a:solidFill>
                  <a:srgbClr val="FFFFFF"/>
                </a:solidFill>
                <a:latin typeface="Eastman Grotesque"/>
              </a:rPr>
              <a:t> </a:t>
            </a:r>
            <a:r>
              <a:rPr lang="en-US" sz="2429" dirty="0" err="1">
                <a:solidFill>
                  <a:srgbClr val="FFFFFF"/>
                </a:solidFill>
                <a:latin typeface="Eastman Grotesque"/>
              </a:rPr>
              <a:t>übermäßige</a:t>
            </a:r>
            <a:r>
              <a:rPr lang="en-US" sz="2429" dirty="0">
                <a:solidFill>
                  <a:srgbClr val="FFFFFF"/>
                </a:solidFill>
                <a:latin typeface="Eastman Grotesque"/>
              </a:rPr>
              <a:t> </a:t>
            </a:r>
            <a:r>
              <a:rPr lang="en-US" sz="2429" dirty="0" err="1">
                <a:solidFill>
                  <a:srgbClr val="FFFFFF"/>
                </a:solidFill>
                <a:latin typeface="Eastman Grotesque"/>
              </a:rPr>
              <a:t>Abbildungen</a:t>
            </a:r>
            <a:r>
              <a:rPr lang="en-US" sz="2429" dirty="0">
                <a:solidFill>
                  <a:srgbClr val="FFFFFF"/>
                </a:solidFill>
                <a:latin typeface="Eastman Grotesque"/>
              </a:rPr>
              <a:t> von </a:t>
            </a:r>
            <a:r>
              <a:rPr lang="en-US" sz="2429" dirty="0" err="1">
                <a:solidFill>
                  <a:srgbClr val="FFFFFF"/>
                </a:solidFill>
                <a:latin typeface="Eastman Grotesque"/>
              </a:rPr>
              <a:t>Sonnenkollektoren</a:t>
            </a:r>
            <a:r>
              <a:rPr lang="en-US" sz="2429" dirty="0">
                <a:solidFill>
                  <a:srgbClr val="FFFFFF"/>
                </a:solidFill>
                <a:latin typeface="Eastman Grotesque"/>
              </a:rPr>
              <a:t> und </a:t>
            </a:r>
            <a:r>
              <a:rPr lang="en-US" sz="2429" dirty="0" err="1">
                <a:solidFill>
                  <a:srgbClr val="FFFFFF"/>
                </a:solidFill>
                <a:latin typeface="Eastman Grotesque"/>
              </a:rPr>
              <a:t>grüner</a:t>
            </a:r>
            <a:r>
              <a:rPr lang="en-US" sz="2429" dirty="0">
                <a:solidFill>
                  <a:srgbClr val="FFFFFF"/>
                </a:solidFill>
                <a:latin typeface="Eastman Grotesque"/>
              </a:rPr>
              <a:t> </a:t>
            </a:r>
            <a:r>
              <a:rPr lang="en-US" sz="2429" dirty="0" err="1">
                <a:solidFill>
                  <a:srgbClr val="FFFFFF"/>
                </a:solidFill>
                <a:latin typeface="Eastman Grotesque"/>
              </a:rPr>
              <a:t>Technologie</a:t>
            </a:r>
            <a:r>
              <a:rPr lang="en-US" sz="2429" dirty="0">
                <a:solidFill>
                  <a:srgbClr val="FFFFFF"/>
                </a:solidFill>
                <a:latin typeface="Eastman Grotesque"/>
              </a:rPr>
              <a:t> auf der Website </a:t>
            </a:r>
            <a:r>
              <a:rPr lang="en-US" sz="2429" dirty="0" err="1">
                <a:solidFill>
                  <a:srgbClr val="FFFFFF"/>
                </a:solidFill>
                <a:latin typeface="Eastman Grotesque"/>
              </a:rPr>
              <a:t>eines</a:t>
            </a:r>
            <a:r>
              <a:rPr lang="en-US" sz="2429" dirty="0">
                <a:solidFill>
                  <a:srgbClr val="FFFFFF"/>
                </a:solidFill>
                <a:latin typeface="Eastman Grotesque"/>
              </a:rPr>
              <a:t> Fonds </a:t>
            </a:r>
          </a:p>
          <a:p>
            <a:pPr>
              <a:lnSpc>
                <a:spcPts val="4525"/>
              </a:lnSpc>
            </a:pPr>
            <a:endParaRPr lang="en-US" sz="2429" dirty="0">
              <a:solidFill>
                <a:srgbClr val="FFFFFF"/>
              </a:solidFill>
              <a:latin typeface="Eastman Grotesque"/>
            </a:endParaRPr>
          </a:p>
        </p:txBody>
      </p:sp>
      <p:grpSp>
        <p:nvGrpSpPr>
          <p:cNvPr id="24" name="Group 24"/>
          <p:cNvGrpSpPr/>
          <p:nvPr/>
        </p:nvGrpSpPr>
        <p:grpSpPr>
          <a:xfrm>
            <a:off x="3217034" y="7247026"/>
            <a:ext cx="11853933" cy="2982986"/>
            <a:chOff x="-7273" y="-38100"/>
            <a:chExt cx="3381346" cy="850900"/>
          </a:xfrm>
        </p:grpSpPr>
        <p:sp>
          <p:nvSpPr>
            <p:cNvPr id="25" name="Freeform 25"/>
            <p:cNvSpPr/>
            <p:nvPr/>
          </p:nvSpPr>
          <p:spPr>
            <a:xfrm>
              <a:off x="-7273" y="0"/>
              <a:ext cx="3381346" cy="535618"/>
            </a:xfrm>
            <a:custGeom>
              <a:avLst/>
              <a:gdLst/>
              <a:ahLst/>
              <a:cxnLst/>
              <a:rect l="l" t="t" r="r" b="b"/>
              <a:pathLst>
                <a:path w="3381346" h="535618">
                  <a:moveTo>
                    <a:pt x="33309" y="0"/>
                  </a:moveTo>
                  <a:lnTo>
                    <a:pt x="3348038" y="0"/>
                  </a:lnTo>
                  <a:cubicBezTo>
                    <a:pt x="3366433" y="0"/>
                    <a:pt x="3381346" y="14913"/>
                    <a:pt x="3381346" y="33309"/>
                  </a:cubicBezTo>
                  <a:lnTo>
                    <a:pt x="3381346" y="502309"/>
                  </a:lnTo>
                  <a:cubicBezTo>
                    <a:pt x="3381346" y="511143"/>
                    <a:pt x="3377837" y="519615"/>
                    <a:pt x="3371590" y="525862"/>
                  </a:cubicBezTo>
                  <a:cubicBezTo>
                    <a:pt x="3365343" y="532108"/>
                    <a:pt x="3356871" y="535618"/>
                    <a:pt x="3348038" y="535618"/>
                  </a:cubicBezTo>
                  <a:lnTo>
                    <a:pt x="33309" y="535618"/>
                  </a:lnTo>
                  <a:cubicBezTo>
                    <a:pt x="14913" y="535618"/>
                    <a:pt x="0" y="520705"/>
                    <a:pt x="0" y="502309"/>
                  </a:cubicBezTo>
                  <a:lnTo>
                    <a:pt x="0" y="33309"/>
                  </a:lnTo>
                  <a:cubicBezTo>
                    <a:pt x="0" y="24475"/>
                    <a:pt x="3509" y="16002"/>
                    <a:pt x="9756" y="9756"/>
                  </a:cubicBezTo>
                  <a:cubicBezTo>
                    <a:pt x="16002" y="3509"/>
                    <a:pt x="24475" y="0"/>
                    <a:pt x="33309" y="0"/>
                  </a:cubicBezTo>
                  <a:close/>
                </a:path>
              </a:pathLst>
            </a:custGeom>
            <a:solidFill>
              <a:srgbClr val="000000">
                <a:alpha val="35686"/>
              </a:srgbClr>
            </a:solidFill>
          </p:spPr>
          <p:txBody>
            <a:bodyPr/>
            <a:lstStyle/>
            <a:p>
              <a:endParaRPr lang="en-BE"/>
            </a:p>
          </p:txBody>
        </p:sp>
        <p:sp>
          <p:nvSpPr>
            <p:cNvPr id="26" name="TextBox 26"/>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27" name="TextBox 27"/>
          <p:cNvSpPr txBox="1"/>
          <p:nvPr/>
        </p:nvSpPr>
        <p:spPr>
          <a:xfrm>
            <a:off x="3434801" y="7571819"/>
            <a:ext cx="11531218" cy="1949287"/>
          </a:xfrm>
          <a:prstGeom prst="rect">
            <a:avLst/>
          </a:prstGeom>
        </p:spPr>
        <p:txBody>
          <a:bodyPr lIns="0" tIns="0" rIns="0" bIns="0" rtlCol="0" anchor="t">
            <a:spAutoFit/>
          </a:bodyPr>
          <a:lstStyle/>
          <a:p>
            <a:pPr algn="ctr">
              <a:lnSpc>
                <a:spcPts val="4241"/>
              </a:lnSpc>
            </a:pPr>
            <a:r>
              <a:rPr lang="en-US" sz="3029" dirty="0">
                <a:solidFill>
                  <a:srgbClr val="FFFFFF"/>
                </a:solidFill>
                <a:latin typeface="Eastman Grotesque Bold"/>
              </a:rPr>
              <a:t>Unverbindliche Verpflichtungen</a:t>
            </a:r>
          </a:p>
          <a:p>
            <a:pPr algn="ctr">
              <a:lnSpc>
                <a:spcPts val="3401"/>
              </a:lnSpc>
            </a:pPr>
            <a:r>
              <a:rPr lang="en-US" sz="2429" dirty="0">
                <a:solidFill>
                  <a:srgbClr val="FFFFFF"/>
                </a:solidFill>
                <a:latin typeface="Eastman Grotesque"/>
              </a:rPr>
              <a:t>d.h. ein Fonds behauptet, dass ein Anleger einen positiven Effekt auf seine CO2-Emissionen erzielen kann, der von der Höhe seiner Investition abhängt</a:t>
            </a:r>
          </a:p>
          <a:p>
            <a:pPr>
              <a:lnSpc>
                <a:spcPts val="4525"/>
              </a:lnSpc>
            </a:pPr>
            <a:endParaRPr lang="en-US" sz="2429" dirty="0">
              <a:solidFill>
                <a:srgbClr val="FFFFFF"/>
              </a:solidFill>
              <a:latin typeface="Eastman Grotesque"/>
            </a:endParaRPr>
          </a:p>
        </p:txBody>
      </p:sp>
      <p:sp>
        <p:nvSpPr>
          <p:cNvPr id="28" name="TextBox 13">
            <a:extLst>
              <a:ext uri="{FF2B5EF4-FFF2-40B4-BE49-F238E27FC236}">
                <a16:creationId xmlns:a16="http://schemas.microsoft.com/office/drawing/2014/main" id="{819D1E58-5CC7-101F-CAA4-6D29E16BA13C}"/>
              </a:ext>
            </a:extLst>
          </p:cNvPr>
          <p:cNvSpPr txBox="1"/>
          <p:nvPr/>
        </p:nvSpPr>
        <p:spPr>
          <a:xfrm>
            <a:off x="13335001" y="8988384"/>
            <a:ext cx="5391816" cy="1502527"/>
          </a:xfrm>
          <a:prstGeom prst="rect">
            <a:avLst/>
          </a:prstGeom>
        </p:spPr>
        <p:txBody>
          <a:bodyPr wrap="square" lIns="0" tIns="0" rIns="0" bIns="0" rtlCol="0" anchor="t">
            <a:spAutoFit/>
          </a:bodyPr>
          <a:lstStyle/>
          <a:p>
            <a:pPr algn="ctr">
              <a:lnSpc>
                <a:spcPts val="4759"/>
              </a:lnSpc>
            </a:pPr>
            <a:endParaRPr dirty="0">
              <a:solidFill>
                <a:srgbClr val="FF0000"/>
              </a:solidFill>
            </a:endParaRPr>
          </a:p>
          <a:p>
            <a:pPr algn="ctr">
              <a:lnSpc>
                <a:spcPts val="2800"/>
              </a:lnSpc>
            </a:pPr>
            <a:r>
              <a:rPr lang="en-US" sz="2000" dirty="0">
                <a:solidFill>
                  <a:schemeClr val="bg1"/>
                </a:solidFill>
                <a:latin typeface="Canva Sans"/>
              </a:rPr>
              <a:t>©</a:t>
            </a:r>
            <a:r>
              <a:rPr lang="de-DE" sz="2000" dirty="0">
                <a:solidFill>
                  <a:schemeClr val="bg1"/>
                </a:solidFill>
                <a:latin typeface="Eastman Grotesque"/>
              </a:rPr>
              <a:t> </a:t>
            </a:r>
            <a:r>
              <a:rPr lang="de-DE" sz="2000" dirty="0" err="1">
                <a:solidFill>
                  <a:schemeClr val="bg1"/>
                </a:solidFill>
                <a:latin typeface="Eastman Grotesque"/>
              </a:rPr>
              <a:t>Invest</a:t>
            </a:r>
            <a:r>
              <a:rPr lang="de-DE" sz="2000" dirty="0">
                <a:solidFill>
                  <a:schemeClr val="bg1"/>
                </a:solidFill>
                <a:latin typeface="Eastman Grotesque"/>
              </a:rPr>
              <a:t> </a:t>
            </a:r>
            <a:r>
              <a:rPr lang="de-DE" sz="2000" dirty="0" err="1">
                <a:solidFill>
                  <a:schemeClr val="bg1"/>
                </a:solidFill>
                <a:latin typeface="Eastman Grotesque"/>
              </a:rPr>
              <a:t>for</a:t>
            </a:r>
            <a:r>
              <a:rPr lang="de-DE" sz="2000" dirty="0">
                <a:solidFill>
                  <a:schemeClr val="bg1"/>
                </a:solidFill>
                <a:latin typeface="Eastman Grotesque"/>
              </a:rPr>
              <a:t> Better Climate EU </a:t>
            </a:r>
            <a:r>
              <a:rPr lang="en-US" sz="2000" dirty="0">
                <a:solidFill>
                  <a:schemeClr val="bg1"/>
                </a:solidFill>
                <a:latin typeface="Canva Sans"/>
              </a:rPr>
              <a:t>2023</a:t>
            </a:r>
          </a:p>
          <a:p>
            <a:pPr algn="ctr">
              <a:lnSpc>
                <a:spcPts val="4759"/>
              </a:lnSpc>
            </a:pPr>
            <a:endParaRPr lang="en-US" sz="2000" dirty="0">
              <a:solidFill>
                <a:srgbClr val="FF0000"/>
              </a:solidFill>
              <a:latin typeface="Canva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Was bedeuten die SFDR-Nachhaltigkeits-Kategorien bei Fonds? -  Finanzpedia.net">
            <a:extLst>
              <a:ext uri="{FF2B5EF4-FFF2-40B4-BE49-F238E27FC236}">
                <a16:creationId xmlns:a16="http://schemas.microsoft.com/office/drawing/2014/main" id="{FAFBF35B-5AC0-0453-D340-B32B1915B9D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26948" y="2900671"/>
            <a:ext cx="6254494" cy="6254494"/>
          </a:xfrm>
          <a:prstGeom prst="rect">
            <a:avLst/>
          </a:prstGeom>
          <a:noFill/>
          <a:extLst>
            <a:ext uri="{909E8E84-426E-40DD-AFC4-6F175D3DCCD1}">
              <a14:hiddenFill xmlns:a14="http://schemas.microsoft.com/office/drawing/2010/main">
                <a:solidFill>
                  <a:srgbClr val="FFFFFF"/>
                </a:solidFill>
              </a14:hiddenFill>
            </a:ext>
          </a:extLst>
        </p:spPr>
      </p:pic>
      <p:pic>
        <p:nvPicPr>
          <p:cNvPr id="4" name="Grafik 3">
            <a:extLst>
              <a:ext uri="{FF2B5EF4-FFF2-40B4-BE49-F238E27FC236}">
                <a16:creationId xmlns:a16="http://schemas.microsoft.com/office/drawing/2014/main" id="{AC630550-467C-C674-9EB4-CC754B42F365}"/>
              </a:ext>
            </a:extLst>
          </p:cNvPr>
          <p:cNvPicPr>
            <a:picLocks noChangeAspect="1"/>
          </p:cNvPicPr>
          <p:nvPr/>
        </p:nvPicPr>
        <p:blipFill>
          <a:blip r:embed="rId4"/>
          <a:stretch>
            <a:fillRect/>
          </a:stretch>
        </p:blipFill>
        <p:spPr>
          <a:xfrm>
            <a:off x="7464043" y="3238620"/>
            <a:ext cx="10097007" cy="5578596"/>
          </a:xfrm>
          <a:prstGeom prst="rect">
            <a:avLst/>
          </a:prstGeom>
        </p:spPr>
      </p:pic>
      <p:sp>
        <p:nvSpPr>
          <p:cNvPr id="5" name="TextBox 13">
            <a:extLst>
              <a:ext uri="{FF2B5EF4-FFF2-40B4-BE49-F238E27FC236}">
                <a16:creationId xmlns:a16="http://schemas.microsoft.com/office/drawing/2014/main" id="{383F9056-EB47-F4B2-846F-CA4653E995E3}"/>
              </a:ext>
            </a:extLst>
          </p:cNvPr>
          <p:cNvSpPr txBox="1"/>
          <p:nvPr/>
        </p:nvSpPr>
        <p:spPr>
          <a:xfrm>
            <a:off x="13335001" y="8988384"/>
            <a:ext cx="5391816" cy="1502527"/>
          </a:xfrm>
          <a:prstGeom prst="rect">
            <a:avLst/>
          </a:prstGeom>
        </p:spPr>
        <p:txBody>
          <a:bodyPr wrap="square" lIns="0" tIns="0" rIns="0" bIns="0" rtlCol="0" anchor="t">
            <a:spAutoFit/>
          </a:bodyPr>
          <a:lstStyle/>
          <a:p>
            <a:pPr algn="ctr">
              <a:lnSpc>
                <a:spcPts val="4759"/>
              </a:lnSpc>
            </a:pPr>
            <a:endParaRPr dirty="0"/>
          </a:p>
          <a:p>
            <a:pPr algn="ctr">
              <a:lnSpc>
                <a:spcPts val="2800"/>
              </a:lnSpc>
            </a:pPr>
            <a:r>
              <a:rPr lang="en-US" sz="2000" dirty="0">
                <a:latin typeface="Canva Sans"/>
              </a:rPr>
              <a:t>©</a:t>
            </a:r>
            <a:r>
              <a:rPr lang="de-DE" sz="2000" dirty="0">
                <a:latin typeface="Eastman Grotesque"/>
              </a:rPr>
              <a:t> </a:t>
            </a:r>
            <a:r>
              <a:rPr lang="de-DE" sz="2000" dirty="0" err="1">
                <a:latin typeface="Eastman Grotesque"/>
              </a:rPr>
              <a:t>Invest</a:t>
            </a:r>
            <a:r>
              <a:rPr lang="de-DE" sz="2000" dirty="0">
                <a:latin typeface="Eastman Grotesque"/>
              </a:rPr>
              <a:t> </a:t>
            </a:r>
            <a:r>
              <a:rPr lang="de-DE" sz="2000" dirty="0" err="1">
                <a:latin typeface="Eastman Grotesque"/>
              </a:rPr>
              <a:t>for</a:t>
            </a:r>
            <a:r>
              <a:rPr lang="de-DE" sz="2000" dirty="0">
                <a:latin typeface="Eastman Grotesque"/>
              </a:rPr>
              <a:t> Better Climate EU </a:t>
            </a:r>
            <a:r>
              <a:rPr lang="en-US" sz="2000" dirty="0">
                <a:latin typeface="Canva Sans"/>
              </a:rPr>
              <a:t>2023</a:t>
            </a:r>
          </a:p>
          <a:p>
            <a:pPr algn="ctr">
              <a:lnSpc>
                <a:spcPts val="4759"/>
              </a:lnSpc>
            </a:pPr>
            <a:endParaRPr lang="en-US" sz="2000" dirty="0">
              <a:latin typeface="Canva Sans"/>
            </a:endParaRPr>
          </a:p>
        </p:txBody>
      </p:sp>
      <p:sp>
        <p:nvSpPr>
          <p:cNvPr id="8" name="TextBox 14">
            <a:extLst>
              <a:ext uri="{FF2B5EF4-FFF2-40B4-BE49-F238E27FC236}">
                <a16:creationId xmlns:a16="http://schemas.microsoft.com/office/drawing/2014/main" id="{458D9849-4E63-8F3B-83BD-596C3C94C2C4}"/>
              </a:ext>
            </a:extLst>
          </p:cNvPr>
          <p:cNvSpPr txBox="1"/>
          <p:nvPr/>
        </p:nvSpPr>
        <p:spPr>
          <a:xfrm>
            <a:off x="1390493" y="885825"/>
            <a:ext cx="15701414" cy="1190468"/>
          </a:xfrm>
          <a:prstGeom prst="rect">
            <a:avLst/>
          </a:prstGeom>
        </p:spPr>
        <p:txBody>
          <a:bodyPr lIns="0" tIns="0" rIns="0" bIns="0" rtlCol="0" anchor="t">
            <a:spAutoFit/>
          </a:bodyPr>
          <a:lstStyle/>
          <a:p>
            <a:pPr algn="ctr">
              <a:lnSpc>
                <a:spcPts val="9659"/>
              </a:lnSpc>
            </a:pPr>
            <a:r>
              <a:rPr lang="en-US" sz="6000" dirty="0">
                <a:solidFill>
                  <a:srgbClr val="002640"/>
                </a:solidFill>
                <a:latin typeface="Eastman Grotesque Bold"/>
              </a:rPr>
              <a:t>Zur </a:t>
            </a:r>
            <a:r>
              <a:rPr lang="en-US" sz="6000" dirty="0" err="1">
                <a:solidFill>
                  <a:srgbClr val="002640"/>
                </a:solidFill>
                <a:latin typeface="Eastman Grotesque Bold"/>
              </a:rPr>
              <a:t>Erinnerung</a:t>
            </a:r>
            <a:r>
              <a:rPr lang="en-US" sz="6000" dirty="0">
                <a:solidFill>
                  <a:srgbClr val="002640"/>
                </a:solidFill>
                <a:latin typeface="Eastman Grotesque Bold"/>
              </a:rPr>
              <a:t>: die SFDR-</a:t>
            </a:r>
            <a:r>
              <a:rPr lang="en-US" sz="6000" dirty="0" err="1">
                <a:solidFill>
                  <a:srgbClr val="002640"/>
                </a:solidFill>
                <a:latin typeface="Eastman Grotesque Bold"/>
              </a:rPr>
              <a:t>Kategorien</a:t>
            </a:r>
            <a:endParaRPr lang="en-US" sz="6000" dirty="0">
              <a:solidFill>
                <a:srgbClr val="002640"/>
              </a:solidFill>
              <a:latin typeface="Eastman Grotesque Bold"/>
            </a:endParaRPr>
          </a:p>
        </p:txBody>
      </p:sp>
      <p:sp>
        <p:nvSpPr>
          <p:cNvPr id="9" name="AutoShape 9">
            <a:extLst>
              <a:ext uri="{FF2B5EF4-FFF2-40B4-BE49-F238E27FC236}">
                <a16:creationId xmlns:a16="http://schemas.microsoft.com/office/drawing/2014/main" id="{89B32DB2-9D20-FB8F-D061-D17913B13EE9}"/>
              </a:ext>
            </a:extLst>
          </p:cNvPr>
          <p:cNvSpPr/>
          <p:nvPr/>
        </p:nvSpPr>
        <p:spPr>
          <a:xfrm flipV="1">
            <a:off x="5735841" y="2221820"/>
            <a:ext cx="6816319" cy="0"/>
          </a:xfrm>
          <a:prstGeom prst="line">
            <a:avLst/>
          </a:prstGeom>
          <a:ln w="171450" cap="flat">
            <a:solidFill>
              <a:srgbClr val="002640"/>
            </a:solidFill>
            <a:prstDash val="solid"/>
            <a:headEnd type="none" w="sm" len="sm"/>
            <a:tailEnd type="none" w="sm" len="sm"/>
          </a:ln>
        </p:spPr>
        <p:txBody>
          <a:bodyPr/>
          <a:lstStyle/>
          <a:p>
            <a:endParaRPr lang="en-BE"/>
          </a:p>
        </p:txBody>
      </p:sp>
    </p:spTree>
    <p:extLst>
      <p:ext uri="{BB962C8B-B14F-4D97-AF65-F5344CB8AC3E}">
        <p14:creationId xmlns:p14="http://schemas.microsoft.com/office/powerpoint/2010/main" val="22446424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d160c09-1844-45b0-b4f1-cf53e6c3c76a">
      <Terms xmlns="http://schemas.microsoft.com/office/infopath/2007/PartnerControls"/>
    </lcf76f155ced4ddcb4097134ff3c332f>
    <TaxCatchAll xmlns="8e72f4a7-cae9-4e97-b541-2580a12d198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5308A9776426D41840A8C2CCB15B3F3" ma:contentTypeVersion="18" ma:contentTypeDescription="Create a new document." ma:contentTypeScope="" ma:versionID="484d0e7fe09fe8de3466b246621db11c">
  <xsd:schema xmlns:xsd="http://www.w3.org/2001/XMLSchema" xmlns:xs="http://www.w3.org/2001/XMLSchema" xmlns:p="http://schemas.microsoft.com/office/2006/metadata/properties" xmlns:ns2="fd160c09-1844-45b0-b4f1-cf53e6c3c76a" xmlns:ns3="8e72f4a7-cae9-4e97-b541-2580a12d1989" targetNamespace="http://schemas.microsoft.com/office/2006/metadata/properties" ma:root="true" ma:fieldsID="e2ff8ef15423d4f21e0a799f7012675e" ns2:_="" ns3:_="">
    <xsd:import namespace="fd160c09-1844-45b0-b4f1-cf53e6c3c76a"/>
    <xsd:import namespace="8e72f4a7-cae9-4e97-b541-2580a12d198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160c09-1844-45b0-b4f1-cf53e6c3c7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1fe506b-8ef3-4252-9ac8-4ea0dfba28a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e72f4a7-cae9-4e97-b541-2580a12d1989"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c34153eb-2901-4474-b3ae-28ce23b8bb52}" ma:internalName="TaxCatchAll" ma:showField="CatchAllData" ma:web="8e72f4a7-cae9-4e97-b541-2580a12d198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087167C-794E-492A-BC3B-3EA999606147}">
  <ds:schemaRefs>
    <ds:schemaRef ds:uri="http://schemas.microsoft.com/sharepoint/v3/contenttype/forms"/>
  </ds:schemaRefs>
</ds:datastoreItem>
</file>

<file path=customXml/itemProps2.xml><?xml version="1.0" encoding="utf-8"?>
<ds:datastoreItem xmlns:ds="http://schemas.openxmlformats.org/officeDocument/2006/customXml" ds:itemID="{0D627D0C-1B14-4DC6-9A05-77F774D5E735}">
  <ds:schemaRefs>
    <ds:schemaRef ds:uri="http://schemas.microsoft.com/office/2006/metadata/properties"/>
    <ds:schemaRef ds:uri="http://schemas.microsoft.com/office/2006/documentManagement/types"/>
    <ds:schemaRef ds:uri="http://purl.org/dc/elements/1.1/"/>
    <ds:schemaRef ds:uri="http://www.w3.org/XML/1998/namespace"/>
    <ds:schemaRef ds:uri="5012d810-bf09-49c2-b962-27cb54ff4702"/>
    <ds:schemaRef ds:uri="http://purl.org/dc/terms/"/>
    <ds:schemaRef ds:uri="http://purl.org/dc/dcmitype/"/>
    <ds:schemaRef ds:uri="http://schemas.microsoft.com/office/infopath/2007/PartnerControls"/>
    <ds:schemaRef ds:uri="http://schemas.openxmlformats.org/package/2006/metadata/core-properties"/>
    <ds:schemaRef ds:uri="38c38412-abb8-4de5-b738-a9b314f5d10c"/>
    <ds:schemaRef ds:uri="fd160c09-1844-45b0-b4f1-cf53e6c3c76a"/>
    <ds:schemaRef ds:uri="8e72f4a7-cae9-4e97-b541-2580a12d1989"/>
  </ds:schemaRefs>
</ds:datastoreItem>
</file>

<file path=customXml/itemProps3.xml><?xml version="1.0" encoding="utf-8"?>
<ds:datastoreItem xmlns:ds="http://schemas.openxmlformats.org/officeDocument/2006/customXml" ds:itemID="{4E225507-8B10-47E2-B18C-35EEEE595E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d160c09-1844-45b0-b4f1-cf53e6c3c76a"/>
    <ds:schemaRef ds:uri="8e72f4a7-cae9-4e97-b541-2580a12d19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2484</Words>
  <Application>Microsoft Office PowerPoint</Application>
  <PresentationFormat>Custom</PresentationFormat>
  <Paragraphs>198</Paragraphs>
  <Slides>24</Slides>
  <Notes>15</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Eastman Grotesque</vt:lpstr>
      <vt:lpstr>Calibri</vt:lpstr>
      <vt:lpstr>Arial</vt:lpstr>
      <vt:lpstr>Canva Sans</vt:lpstr>
      <vt:lpstr>Eastman Grotesque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Frederik Beckendorff</dc:creator>
  <cp:keywords/>
  <cp:lastModifiedBy>Anaïs Baudrier</cp:lastModifiedBy>
  <cp:revision>29</cp:revision>
  <dcterms:created xsi:type="dcterms:W3CDTF">2006-08-16T00:00:00Z</dcterms:created>
  <dcterms:modified xsi:type="dcterms:W3CDTF">2024-05-17T09:05:06Z</dcterms:modified>
  <dc:identifier>DAFppS7PY0A</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0x010100A1AFA046788EEA42B9CA78FD77F69514</vt:lpwstr>
  </property>
  <property fmtid="{D5CDD505-2E9C-101B-9397-08002B2CF9AE}" pid="3" name="MediaServiceImageTags">
    <vt:lpwstr/>
  </property>
</Properties>
</file>