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62" r:id="rId5"/>
    <p:sldId id="257" r:id="rId6"/>
    <p:sldId id="1687" r:id="rId7"/>
    <p:sldId id="1674" r:id="rId8"/>
    <p:sldId id="1685" r:id="rId9"/>
    <p:sldId id="1684" r:id="rId10"/>
    <p:sldId id="1686" r:id="rId11"/>
    <p:sldId id="1683" r:id="rId12"/>
    <p:sldId id="637" r:id="rId13"/>
    <p:sldId id="599" r:id="rId14"/>
    <p:sldId id="1679" r:id="rId15"/>
    <p:sldId id="1678" r:id="rId16"/>
    <p:sldId id="1680" r:id="rId17"/>
    <p:sldId id="1681" r:id="rId18"/>
    <p:sldId id="1675" r:id="rId19"/>
    <p:sldId id="1677" r:id="rId20"/>
    <p:sldId id="261" r:id="rId21"/>
    <p:sldId id="1682" r:id="rId22"/>
  </p:sldIdLst>
  <p:sldSz cx="18288000" cy="10287000"/>
  <p:notesSz cx="6858000" cy="9144000"/>
  <p:embeddedFontLst>
    <p:embeddedFont>
      <p:font typeface="Canva Sans" panose="020B0604020202020204" charset="0"/>
      <p:regular r:id="rId24"/>
    </p:embeddedFont>
    <p:embeddedFont>
      <p:font typeface="Eastman Grotesque" panose="020B0604020202020204" charset="0"/>
      <p:regular r:id="rId25"/>
    </p:embeddedFont>
    <p:embeddedFont>
      <p:font typeface="Eastman Grotesque Bold"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B150D8-5CFB-3E33-70B4-2887D9DA329B}" name="Frederik Beckendorff" initials="FB" userId="S::frederik.beckendorff@dsw-info.de::a8a72558-f3b4-4bed-9ec1-4aa291ba057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A648DC-AC01-487E-9917-58A262649AB3}" v="33" dt="2024-01-07T19:31:26.423"/>
    <p1510:client id="{C6C9B84A-83BA-4EAE-BA35-6F08D102F399}" v="2" dt="2024-01-08T16:05:04.4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407" autoAdjust="0"/>
  </p:normalViewPr>
  <p:slideViewPr>
    <p:cSldViewPr>
      <p:cViewPr varScale="1">
        <p:scale>
          <a:sx n="44" d="100"/>
          <a:sy n="44" d="100"/>
        </p:scale>
        <p:origin x="125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da Vogt" clId="Web-{29A648DC-AC01-487E-9917-58A262649AB3}"/>
    <pc:docChg chg="modSld">
      <pc:chgData name="Edda Vogt" userId="" providerId="" clId="Web-{29A648DC-AC01-487E-9917-58A262649AB3}" dt="2024-01-07T19:31:26.423" v="15" actId="20577"/>
      <pc:docMkLst>
        <pc:docMk/>
      </pc:docMkLst>
      <pc:sldChg chg="modSp">
        <pc:chgData name="Edda Vogt" userId="" providerId="" clId="Web-{29A648DC-AC01-487E-9917-58A262649AB3}" dt="2024-01-07T19:31:26.423" v="15" actId="20577"/>
        <pc:sldMkLst>
          <pc:docMk/>
          <pc:sldMk cId="3969578766" sldId="1675"/>
        </pc:sldMkLst>
        <pc:spChg chg="mod">
          <ac:chgData name="Edda Vogt" userId="" providerId="" clId="Web-{29A648DC-AC01-487E-9917-58A262649AB3}" dt="2024-01-07T19:31:26.423" v="15" actId="20577"/>
          <ac:spMkLst>
            <pc:docMk/>
            <pc:sldMk cId="3969578766" sldId="1675"/>
            <ac:spMk id="12" creationId="{11AFB960-987B-8432-7D3A-C465988E63CD}"/>
          </ac:spMkLst>
        </pc:spChg>
      </pc:sldChg>
      <pc:sldChg chg="modSp">
        <pc:chgData name="Edda Vogt" userId="" providerId="" clId="Web-{29A648DC-AC01-487E-9917-58A262649AB3}" dt="2024-01-07T19:29:09.510" v="9" actId="20577"/>
        <pc:sldMkLst>
          <pc:docMk/>
          <pc:sldMk cId="3665153522" sldId="1686"/>
        </pc:sldMkLst>
        <pc:spChg chg="mod">
          <ac:chgData name="Edda Vogt" userId="" providerId="" clId="Web-{29A648DC-AC01-487E-9917-58A262649AB3}" dt="2024-01-07T19:29:09.510" v="9" actId="20577"/>
          <ac:spMkLst>
            <pc:docMk/>
            <pc:sldMk cId="3665153522" sldId="1686"/>
            <ac:spMk id="12" creationId="{11AFB960-987B-8432-7D3A-C465988E63CD}"/>
          </ac:spMkLst>
        </pc:spChg>
      </pc:sldChg>
    </pc:docChg>
  </pc:docChgLst>
  <pc:docChgLst>
    <pc:chgData name="Edda Vogt" clId="Web-{C6C9B84A-83BA-4EAE-BA35-6F08D102F399}"/>
    <pc:docChg chg="delSld">
      <pc:chgData name="Edda Vogt" userId="" providerId="" clId="Web-{C6C9B84A-83BA-4EAE-BA35-6F08D102F399}" dt="2024-01-08T16:05:04.426" v="1"/>
      <pc:docMkLst>
        <pc:docMk/>
      </pc:docMkLst>
      <pc:sldChg chg="del">
        <pc:chgData name="Edda Vogt" userId="" providerId="" clId="Web-{C6C9B84A-83BA-4EAE-BA35-6F08D102F399}" dt="2024-01-08T16:05:04.426" v="1"/>
        <pc:sldMkLst>
          <pc:docMk/>
          <pc:sldMk cId="1419754126" sldId="265"/>
        </pc:sldMkLst>
      </pc:sldChg>
      <pc:sldChg chg="del">
        <pc:chgData name="Edda Vogt" userId="" providerId="" clId="Web-{C6C9B84A-83BA-4EAE-BA35-6F08D102F399}" dt="2024-01-08T16:05:02.066" v="0"/>
        <pc:sldMkLst>
          <pc:docMk/>
          <pc:sldMk cId="911084536" sldId="167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DD4232-2BAA-4234-80F7-01668439B8F5}" type="datetimeFigureOut">
              <a:rPr lang="de-DE" smtClean="0"/>
              <a:t>08.01.2024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A61E2-B0B0-4C25-B3E4-5280A96C3E83}" type="slidenum">
              <a:rPr lang="de-DE" smtClean="0"/>
              <a:t>‹Nr.›</a:t>
            </a:fld>
            <a:endParaRPr lang="de-DE"/>
          </a:p>
        </p:txBody>
      </p:sp>
    </p:spTree>
    <p:extLst>
      <p:ext uri="{BB962C8B-B14F-4D97-AF65-F5344CB8AC3E}">
        <p14:creationId xmlns:p14="http://schemas.microsoft.com/office/powerpoint/2010/main" val="321040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A0A61E2-B0B0-4C25-B3E4-5280A96C3E83}" type="slidenum">
              <a:rPr lang="de-DE" smtClean="0"/>
              <a:t>1</a:t>
            </a:fld>
            <a:endParaRPr lang="de-DE"/>
          </a:p>
        </p:txBody>
      </p:sp>
    </p:spTree>
    <p:extLst>
      <p:ext uri="{BB962C8B-B14F-4D97-AF65-F5344CB8AC3E}">
        <p14:creationId xmlns:p14="http://schemas.microsoft.com/office/powerpoint/2010/main" val="358596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46D6DD27-62B5-4189-B548-DDB30222E69C}" type="slidenum">
              <a:rPr lang="de-DE" smtClean="0"/>
              <a:t>14</a:t>
            </a:fld>
            <a:endParaRPr lang="de-DE"/>
          </a:p>
        </p:txBody>
      </p:sp>
    </p:spTree>
    <p:extLst>
      <p:ext uri="{BB962C8B-B14F-4D97-AF65-F5344CB8AC3E}">
        <p14:creationId xmlns:p14="http://schemas.microsoft.com/office/powerpoint/2010/main" val="2563254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Quelle : Fidelity https://www.fidelity.de/nachhaltigkeit/regulierung/esg-regulierung-uebersicht/</a:t>
            </a:r>
          </a:p>
        </p:txBody>
      </p:sp>
      <p:sp>
        <p:nvSpPr>
          <p:cNvPr id="4" name="Foliennummernplatzhalter 3"/>
          <p:cNvSpPr>
            <a:spLocks noGrp="1"/>
          </p:cNvSpPr>
          <p:nvPr>
            <p:ph type="sldNum" sz="quarter" idx="5"/>
          </p:nvPr>
        </p:nvSpPr>
        <p:spPr/>
        <p:txBody>
          <a:bodyPr/>
          <a:lstStyle/>
          <a:p>
            <a:fld id="{46D6DD27-62B5-4189-B548-DDB30222E69C}" type="slidenum">
              <a:rPr lang="de-DE" smtClean="0"/>
              <a:t>15</a:t>
            </a:fld>
            <a:endParaRPr lang="de-DE"/>
          </a:p>
        </p:txBody>
      </p:sp>
    </p:spTree>
    <p:extLst>
      <p:ext uri="{BB962C8B-B14F-4D97-AF65-F5344CB8AC3E}">
        <p14:creationId xmlns:p14="http://schemas.microsoft.com/office/powerpoint/2010/main" val="708163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46D6DD27-62B5-4189-B548-DDB30222E69C}" type="slidenum">
              <a:rPr lang="de-DE" smtClean="0"/>
              <a:t>16</a:t>
            </a:fld>
            <a:endParaRPr lang="de-DE"/>
          </a:p>
        </p:txBody>
      </p:sp>
    </p:spTree>
    <p:extLst>
      <p:ext uri="{BB962C8B-B14F-4D97-AF65-F5344CB8AC3E}">
        <p14:creationId xmlns:p14="http://schemas.microsoft.com/office/powerpoint/2010/main" val="4209021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46D6DD27-62B5-4189-B548-DDB30222E69C}" type="slidenum">
              <a:rPr lang="de-DE" smtClean="0"/>
              <a:t>17</a:t>
            </a:fld>
            <a:endParaRPr lang="de-DE"/>
          </a:p>
        </p:txBody>
      </p:sp>
    </p:spTree>
    <p:extLst>
      <p:ext uri="{BB962C8B-B14F-4D97-AF65-F5344CB8AC3E}">
        <p14:creationId xmlns:p14="http://schemas.microsoft.com/office/powerpoint/2010/main" val="2656562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Für Circle Leader: Entweder das Quiz mit den Leuten gemeinsam durchgehen (5-15 Min. einplanen) oder anregen, dies im Nachgang zu Modul 3 zu erledigen. </a:t>
            </a:r>
          </a:p>
        </p:txBody>
      </p:sp>
      <p:sp>
        <p:nvSpPr>
          <p:cNvPr id="4" name="Foliennummernplatzhalter 3"/>
          <p:cNvSpPr>
            <a:spLocks noGrp="1"/>
          </p:cNvSpPr>
          <p:nvPr>
            <p:ph type="sldNum" sz="quarter" idx="5"/>
          </p:nvPr>
        </p:nvSpPr>
        <p:spPr/>
        <p:txBody>
          <a:bodyPr/>
          <a:lstStyle/>
          <a:p>
            <a:fld id="{46D6DD27-62B5-4189-B548-DDB30222E69C}" type="slidenum">
              <a:rPr lang="de-DE" smtClean="0"/>
              <a:t>18</a:t>
            </a:fld>
            <a:endParaRPr lang="de-DE"/>
          </a:p>
        </p:txBody>
      </p:sp>
    </p:spTree>
    <p:extLst>
      <p:ext uri="{BB962C8B-B14F-4D97-AF65-F5344CB8AC3E}">
        <p14:creationId xmlns:p14="http://schemas.microsoft.com/office/powerpoint/2010/main" val="3691703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Musterfragebogen Anlageberatung: https://wealthexpert.fidelity.de/gdw/bevor-sie-starten/ (ohne Nachhaltigkeitspräferenzen)</a:t>
            </a:r>
          </a:p>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46D6DD27-62B5-4189-B548-DDB30222E69C}" type="slidenum">
              <a:rPr lang="de-DE" smtClean="0"/>
              <a:t>6</a:t>
            </a:fld>
            <a:endParaRPr lang="de-DE"/>
          </a:p>
        </p:txBody>
      </p:sp>
    </p:spTree>
    <p:extLst>
      <p:ext uri="{BB962C8B-B14F-4D97-AF65-F5344CB8AC3E}">
        <p14:creationId xmlns:p14="http://schemas.microsoft.com/office/powerpoint/2010/main" val="98662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D6DD27-62B5-4189-B548-DDB30222E69C}" type="slidenum">
              <a:rPr lang="de-DE" smtClean="0"/>
              <a:t>7</a:t>
            </a:fld>
            <a:endParaRPr lang="de-DE"/>
          </a:p>
        </p:txBody>
      </p:sp>
    </p:spTree>
    <p:extLst>
      <p:ext uri="{BB962C8B-B14F-4D97-AF65-F5344CB8AC3E}">
        <p14:creationId xmlns:p14="http://schemas.microsoft.com/office/powerpoint/2010/main" val="79509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D6DD27-62B5-4189-B548-DDB30222E69C}" type="slidenum">
              <a:rPr lang="de-DE" smtClean="0"/>
              <a:t>8</a:t>
            </a:fld>
            <a:endParaRPr lang="de-DE"/>
          </a:p>
        </p:txBody>
      </p:sp>
    </p:spTree>
    <p:extLst>
      <p:ext uri="{BB962C8B-B14F-4D97-AF65-F5344CB8AC3E}">
        <p14:creationId xmlns:p14="http://schemas.microsoft.com/office/powerpoint/2010/main" val="3290269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6D6DD27-62B5-4189-B548-DDB30222E69C}" type="slidenum">
              <a:rPr lang="de-DE" smtClean="0"/>
              <a:t>9</a:t>
            </a:fld>
            <a:endParaRPr lang="de-DE"/>
          </a:p>
        </p:txBody>
      </p:sp>
    </p:spTree>
    <p:extLst>
      <p:ext uri="{BB962C8B-B14F-4D97-AF65-F5344CB8AC3E}">
        <p14:creationId xmlns:p14="http://schemas.microsoft.com/office/powerpoint/2010/main" val="278707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https://www.forum-ng.org/fileadmin/Weiterbildung/FNG_DNWE_Beraterleitfaden_2022_final.pdf</a:t>
            </a:r>
          </a:p>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46D6DD27-62B5-4189-B548-DDB30222E69C}" type="slidenum">
              <a:rPr lang="de-DE" smtClean="0"/>
              <a:t>10</a:t>
            </a:fld>
            <a:endParaRPr lang="de-DE"/>
          </a:p>
        </p:txBody>
      </p:sp>
    </p:spTree>
    <p:extLst>
      <p:ext uri="{BB962C8B-B14F-4D97-AF65-F5344CB8AC3E}">
        <p14:creationId xmlns:p14="http://schemas.microsoft.com/office/powerpoint/2010/main" val="370157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Zur Erinnerung: Eine Wirtschaftsaktivität ist ökologisch nachhaltig, wenn sie einen wesentlichen Beitrag zu einem oder mehreren der 6 definierten Umweltzielen leistet, keines der anderen Umweltziele beeinträchtigt und den OECD-Leitsätzen für multinationale Unternehmen entspricht, d.h. wenn sie auch </a:t>
            </a:r>
            <a:r>
              <a:rPr lang="de-DE" b="0" i="0" dirty="0">
                <a:solidFill>
                  <a:srgbClr val="525A60"/>
                </a:solidFill>
                <a:effectLst/>
                <a:latin typeface="Eastman Grotesque" panose="020B0604020202020204" charset="0"/>
              </a:rPr>
              <a:t>internationalen Menschen­rechtsstandards und Vorschriften zu Themen wie Bestechung und Korruption, Besteuerung und fairer Wettbewerb einhält</a:t>
            </a:r>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64F59F4E-D1AD-4BFE-B07C-41BB67DBE830}" type="slidenum">
              <a:rPr lang="de-DE" smtClean="0"/>
              <a:t>11</a:t>
            </a:fld>
            <a:endParaRPr lang="de-DE"/>
          </a:p>
        </p:txBody>
      </p:sp>
    </p:spTree>
    <p:extLst>
      <p:ext uri="{BB962C8B-B14F-4D97-AF65-F5344CB8AC3E}">
        <p14:creationId xmlns:p14="http://schemas.microsoft.com/office/powerpoint/2010/main" val="67183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latin typeface="Eastman Grotesque" panose="020B0604020202020204" charset="0"/>
              </a:rPr>
              <a:t>https://www.portfolio-institutionell.de/fifty-shades-of-green/ </a:t>
            </a:r>
          </a:p>
        </p:txBody>
      </p:sp>
      <p:sp>
        <p:nvSpPr>
          <p:cNvPr id="4" name="Foliennummernplatzhalter 3"/>
          <p:cNvSpPr>
            <a:spLocks noGrp="1"/>
          </p:cNvSpPr>
          <p:nvPr>
            <p:ph type="sldNum" sz="quarter" idx="5"/>
          </p:nvPr>
        </p:nvSpPr>
        <p:spPr/>
        <p:txBody>
          <a:bodyPr/>
          <a:lstStyle/>
          <a:p>
            <a:fld id="{64F59F4E-D1AD-4BFE-B07C-41BB67DBE830}" type="slidenum">
              <a:rPr lang="de-DE" smtClean="0"/>
              <a:t>12</a:t>
            </a:fld>
            <a:endParaRPr lang="de-DE"/>
          </a:p>
        </p:txBody>
      </p:sp>
    </p:spTree>
    <p:extLst>
      <p:ext uri="{BB962C8B-B14F-4D97-AF65-F5344CB8AC3E}">
        <p14:creationId xmlns:p14="http://schemas.microsoft.com/office/powerpoint/2010/main" val="1886294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latin typeface="Eastman Grotesque" panose="020B0604020202020204" charset="0"/>
            </a:endParaRPr>
          </a:p>
        </p:txBody>
      </p:sp>
      <p:sp>
        <p:nvSpPr>
          <p:cNvPr id="4" name="Foliennummernplatzhalter 3"/>
          <p:cNvSpPr>
            <a:spLocks noGrp="1"/>
          </p:cNvSpPr>
          <p:nvPr>
            <p:ph type="sldNum" sz="quarter" idx="5"/>
          </p:nvPr>
        </p:nvSpPr>
        <p:spPr/>
        <p:txBody>
          <a:bodyPr/>
          <a:lstStyle/>
          <a:p>
            <a:fld id="{46D6DD27-62B5-4189-B548-DDB30222E69C}" type="slidenum">
              <a:rPr lang="de-DE" smtClean="0"/>
              <a:t>13</a:t>
            </a:fld>
            <a:endParaRPr lang="de-DE"/>
          </a:p>
        </p:txBody>
      </p:sp>
    </p:spTree>
    <p:extLst>
      <p:ext uri="{BB962C8B-B14F-4D97-AF65-F5344CB8AC3E}">
        <p14:creationId xmlns:p14="http://schemas.microsoft.com/office/powerpoint/2010/main" val="19501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endParaRPr lang="de-DE" dirty="0"/>
          </a:p>
        </p:txBody>
      </p:sp>
      <p:sp>
        <p:nvSpPr>
          <p:cNvPr id="11" name="Inhaltsplatzhalter 10"/>
          <p:cNvSpPr>
            <a:spLocks noGrp="1"/>
          </p:cNvSpPr>
          <p:nvPr>
            <p:ph sz="quarter" idx="13"/>
          </p:nvPr>
        </p:nvSpPr>
        <p:spPr bwMode="gray">
          <a:xfrm>
            <a:off x="883215" y="2440784"/>
            <a:ext cx="16519191" cy="6481763"/>
          </a:xfrm>
        </p:spPr>
        <p:txBody>
          <a:bodyPr/>
          <a:lstStyle>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6" name="Textplatzhalter 12"/>
          <p:cNvSpPr>
            <a:spLocks noGrp="1"/>
          </p:cNvSpPr>
          <p:nvPr>
            <p:ph type="body" sz="quarter" idx="15" hasCustomPrompt="1"/>
          </p:nvPr>
        </p:nvSpPr>
        <p:spPr bwMode="gray">
          <a:xfrm>
            <a:off x="883215" y="9546912"/>
            <a:ext cx="16519191" cy="270000"/>
          </a:xfrm>
        </p:spPr>
        <p:txBody>
          <a:bodyPr anchor="b"/>
          <a:lstStyle>
            <a:lvl1pPr>
              <a:spcAft>
                <a:spcPts val="0"/>
              </a:spcAft>
              <a:defRPr sz="1350" b="0"/>
            </a:lvl1pPr>
          </a:lstStyle>
          <a:p>
            <a:pPr lvl="0"/>
            <a:r>
              <a:rPr lang="de-DE" dirty="0"/>
              <a:t>Quellangabe</a:t>
            </a:r>
          </a:p>
        </p:txBody>
      </p:sp>
      <p:sp>
        <p:nvSpPr>
          <p:cNvPr id="5" name="Fußzeilenplatzhalter 5"/>
          <p:cNvSpPr>
            <a:spLocks noGrp="1"/>
          </p:cNvSpPr>
          <p:nvPr>
            <p:ph type="ftr" sz="quarter" idx="3"/>
          </p:nvPr>
        </p:nvSpPr>
        <p:spPr>
          <a:xfrm>
            <a:off x="883216" y="9863877"/>
            <a:ext cx="7989920" cy="270000"/>
          </a:xfrm>
          <a:prstGeom prst="rect">
            <a:avLst/>
          </a:prstGeom>
        </p:spPr>
        <p:txBody>
          <a:bodyPr vert="horz" lIns="0" tIns="0" rIns="0" bIns="0" rtlCol="0" anchor="ctr"/>
          <a:lstStyle>
            <a:lvl1pPr>
              <a:defRPr lang="de-DE" sz="1350" dirty="0">
                <a:solidFill>
                  <a:srgbClr val="003745"/>
                </a:solidFill>
              </a:defRPr>
            </a:lvl1pPr>
          </a:lstStyle>
          <a:p>
            <a:endParaRPr lang="de-DE" dirty="0"/>
          </a:p>
        </p:txBody>
      </p:sp>
    </p:spTree>
    <p:extLst>
      <p:ext uri="{BB962C8B-B14F-4D97-AF65-F5344CB8AC3E}">
        <p14:creationId xmlns:p14="http://schemas.microsoft.com/office/powerpoint/2010/main" val="279293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auf ,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meinfairmoegen.de/fragebog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8415906"/>
            <a:ext cx="18288000" cy="1871094"/>
            <a:chOff x="0" y="0"/>
            <a:chExt cx="4816593" cy="492798"/>
          </a:xfrm>
        </p:grpSpPr>
        <p:sp>
          <p:nvSpPr>
            <p:cNvPr id="4" name="Freeform 4"/>
            <p:cNvSpPr/>
            <p:nvPr/>
          </p:nvSpPr>
          <p:spPr>
            <a:xfrm>
              <a:off x="0" y="0"/>
              <a:ext cx="4816592" cy="492798"/>
            </a:xfrm>
            <a:custGeom>
              <a:avLst/>
              <a:gdLst/>
              <a:ahLst/>
              <a:cxnLst/>
              <a:rect l="l" t="t" r="r" b="b"/>
              <a:pathLst>
                <a:path w="4816592" h="492798">
                  <a:moveTo>
                    <a:pt x="0" y="0"/>
                  </a:moveTo>
                  <a:lnTo>
                    <a:pt x="4816592" y="0"/>
                  </a:lnTo>
                  <a:lnTo>
                    <a:pt x="4816592" y="492798"/>
                  </a:lnTo>
                  <a:lnTo>
                    <a:pt x="0" y="492798"/>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grpSp>
        <p:nvGrpSpPr>
          <p:cNvPr id="6" name="Group 6"/>
          <p:cNvGrpSpPr/>
          <p:nvPr/>
        </p:nvGrpSpPr>
        <p:grpSpPr>
          <a:xfrm>
            <a:off x="-4"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sp>
        <p:nvSpPr>
          <p:cNvPr id="9" name="Freeform 9"/>
          <p:cNvSpPr/>
          <p:nvPr/>
        </p:nvSpPr>
        <p:spPr>
          <a:xfrm>
            <a:off x="240319" y="9055059"/>
            <a:ext cx="5844285" cy="662352"/>
          </a:xfrm>
          <a:custGeom>
            <a:avLst/>
            <a:gdLst/>
            <a:ahLst/>
            <a:cxnLst/>
            <a:rect l="l" t="t" r="r" b="b"/>
            <a:pathLst>
              <a:path w="5844285" h="662352">
                <a:moveTo>
                  <a:pt x="0" y="0"/>
                </a:moveTo>
                <a:lnTo>
                  <a:pt x="5844285" y="0"/>
                </a:lnTo>
                <a:lnTo>
                  <a:pt x="5844285" y="662352"/>
                </a:lnTo>
                <a:lnTo>
                  <a:pt x="0" y="662352"/>
                </a:lnTo>
                <a:lnTo>
                  <a:pt x="0" y="0"/>
                </a:lnTo>
                <a:close/>
              </a:path>
            </a:pathLst>
          </a:custGeom>
          <a:blipFill>
            <a:blip r:embed="rId4"/>
            <a:stretch>
              <a:fillRect/>
            </a:stretch>
          </a:blipFill>
        </p:spPr>
        <p:txBody>
          <a:bodyPr/>
          <a:lstStyle/>
          <a:p>
            <a:endParaRPr lang="en-BE"/>
          </a:p>
        </p:txBody>
      </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293293" y="3136585"/>
            <a:ext cx="15701414" cy="1190468"/>
          </a:xfrm>
          <a:prstGeom prst="rect">
            <a:avLst/>
          </a:prstGeom>
        </p:spPr>
        <p:txBody>
          <a:bodyPr lIns="0" tIns="0" rIns="0" bIns="0" rtlCol="0" anchor="t">
            <a:spAutoFit/>
          </a:bodyPr>
          <a:lstStyle/>
          <a:p>
            <a:pPr algn="ctr">
              <a:lnSpc>
                <a:spcPts val="9659"/>
              </a:lnSpc>
            </a:pPr>
            <a:r>
              <a:rPr lang="de-DE" sz="6899" dirty="0">
                <a:solidFill>
                  <a:srgbClr val="FFFFFF"/>
                </a:solidFill>
                <a:latin typeface="Eastman Grotesque Bold"/>
              </a:rPr>
              <a:t>Modul 3: Einblick in die Praxis</a:t>
            </a:r>
          </a:p>
        </p:txBody>
      </p:sp>
      <p:sp>
        <p:nvSpPr>
          <p:cNvPr id="14" name="TextBox 12">
            <a:extLst>
              <a:ext uri="{FF2B5EF4-FFF2-40B4-BE49-F238E27FC236}">
                <a16:creationId xmlns:a16="http://schemas.microsoft.com/office/drawing/2014/main" id="{F6403AA9-0F41-D553-3062-0B26E3609BF1}"/>
              </a:ext>
            </a:extLst>
          </p:cNvPr>
          <p:cNvSpPr txBox="1"/>
          <p:nvPr/>
        </p:nvSpPr>
        <p:spPr>
          <a:xfrm>
            <a:off x="2844224" y="5067300"/>
            <a:ext cx="12599552" cy="1261110"/>
          </a:xfrm>
          <a:prstGeom prst="rect">
            <a:avLst/>
          </a:prstGeom>
        </p:spPr>
        <p:txBody>
          <a:bodyPr lIns="0" tIns="0" rIns="0" bIns="0" rtlCol="0" anchor="t">
            <a:spAutoFit/>
          </a:bodyPr>
          <a:lstStyle/>
          <a:p>
            <a:pPr algn="ctr">
              <a:lnSpc>
                <a:spcPts val="5040"/>
              </a:lnSpc>
            </a:pPr>
            <a:r>
              <a:rPr lang="de-DE" sz="3600" dirty="0">
                <a:solidFill>
                  <a:srgbClr val="FFFFFF"/>
                </a:solidFill>
                <a:latin typeface="Eastman Grotesque"/>
              </a:rPr>
              <a:t>Präsentation eines Vertreters der Industrie über die auf nationaler Ebene verfügbaren nachhaltigen Finanzinstrumente</a:t>
            </a:r>
          </a:p>
        </p:txBody>
      </p:sp>
      <p:sp>
        <p:nvSpPr>
          <p:cNvPr id="12" name="TextBox 13">
            <a:extLst>
              <a:ext uri="{FF2B5EF4-FFF2-40B4-BE49-F238E27FC236}">
                <a16:creationId xmlns:a16="http://schemas.microsoft.com/office/drawing/2014/main" id="{CEE0B904-A9D3-F667-8D2C-FEBA7A657F86}"/>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chemeClr val="bg1"/>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Invest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chemeClr val="bg1"/>
              </a:solidFill>
              <a:latin typeface="Canva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383F9056-EB47-F4B2-846F-CA4653E995E3}"/>
              </a:ext>
            </a:extLst>
          </p:cNvPr>
          <p:cNvSpPr txBox="1"/>
          <p:nvPr/>
        </p:nvSpPr>
        <p:spPr>
          <a:xfrm rot="16200000">
            <a:off x="14840828" y="7088145"/>
            <a:ext cx="5391816" cy="1502527"/>
          </a:xfrm>
          <a:prstGeom prst="rect">
            <a:avLst/>
          </a:prstGeom>
        </p:spPr>
        <p:txBody>
          <a:bodyPr wrap="square" lIns="0" tIns="0" rIns="0" bIns="0" rtlCol="0" anchor="t">
            <a:spAutoFit/>
          </a:bodyPr>
          <a:lstStyle/>
          <a:p>
            <a:pPr algn="ctr">
              <a:lnSpc>
                <a:spcPts val="4759"/>
              </a:lnSpc>
            </a:pPr>
            <a:endParaRPr dirty="0"/>
          </a:p>
          <a:p>
            <a:pPr algn="ctr">
              <a:lnSpc>
                <a:spcPts val="2800"/>
              </a:lnSpc>
            </a:pPr>
            <a:r>
              <a:rPr lang="en-US" sz="2000" dirty="0">
                <a:latin typeface="Canva Sans"/>
              </a:rPr>
              <a:t>©</a:t>
            </a:r>
            <a:r>
              <a:rPr lang="de-DE" sz="2000" dirty="0">
                <a:latin typeface="Eastman Grotesque"/>
              </a:rPr>
              <a:t> </a:t>
            </a:r>
            <a:r>
              <a:rPr lang="de-DE" sz="2000" dirty="0" err="1">
                <a:latin typeface="Eastman Grotesque"/>
              </a:rPr>
              <a:t>Invest</a:t>
            </a:r>
            <a:r>
              <a:rPr lang="de-DE" sz="2000" dirty="0">
                <a:latin typeface="Eastman Grotesque"/>
              </a:rPr>
              <a:t> </a:t>
            </a:r>
            <a:r>
              <a:rPr lang="de-DE" sz="2000" dirty="0" err="1">
                <a:latin typeface="Eastman Grotesque"/>
              </a:rPr>
              <a:t>for</a:t>
            </a:r>
            <a:r>
              <a:rPr lang="de-DE" sz="2000" dirty="0">
                <a:latin typeface="Eastman Grotesque"/>
              </a:rPr>
              <a:t> Better Climate EU </a:t>
            </a:r>
            <a:r>
              <a:rPr lang="en-US" sz="2000" dirty="0">
                <a:latin typeface="Canva Sans"/>
              </a:rPr>
              <a:t>2023</a:t>
            </a:r>
          </a:p>
          <a:p>
            <a:pPr algn="ctr">
              <a:lnSpc>
                <a:spcPts val="4759"/>
              </a:lnSpc>
            </a:pPr>
            <a:endParaRPr lang="en-US" sz="2000" dirty="0">
              <a:latin typeface="Canva Sans"/>
            </a:endParaRPr>
          </a:p>
        </p:txBody>
      </p:sp>
      <p:sp>
        <p:nvSpPr>
          <p:cNvPr id="8" name="TextBox 14">
            <a:extLst>
              <a:ext uri="{FF2B5EF4-FFF2-40B4-BE49-F238E27FC236}">
                <a16:creationId xmlns:a16="http://schemas.microsoft.com/office/drawing/2014/main" id="{458D9849-4E63-8F3B-83BD-596C3C94C2C4}"/>
              </a:ext>
            </a:extLst>
          </p:cNvPr>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000" dirty="0" err="1">
                <a:solidFill>
                  <a:srgbClr val="002640"/>
                </a:solidFill>
                <a:latin typeface="Eastman Grotesque Bold"/>
              </a:rPr>
              <a:t>Offenlegungsverordnung</a:t>
            </a:r>
            <a:endParaRPr lang="en-US" sz="6000" dirty="0">
              <a:solidFill>
                <a:srgbClr val="002640"/>
              </a:solidFill>
              <a:latin typeface="Eastman Grotesque Bold"/>
            </a:endParaRPr>
          </a:p>
        </p:txBody>
      </p:sp>
      <p:sp>
        <p:nvSpPr>
          <p:cNvPr id="9" name="AutoShape 9">
            <a:extLst>
              <a:ext uri="{FF2B5EF4-FFF2-40B4-BE49-F238E27FC236}">
                <a16:creationId xmlns:a16="http://schemas.microsoft.com/office/drawing/2014/main" id="{89B32DB2-9D20-FB8F-D061-D17913B13EE9}"/>
              </a:ext>
            </a:extLst>
          </p:cNvPr>
          <p:cNvSpPr/>
          <p:nvPr/>
        </p:nvSpPr>
        <p:spPr>
          <a:xfrm flipV="1">
            <a:off x="5735841" y="2221820"/>
            <a:ext cx="6816319" cy="0"/>
          </a:xfrm>
          <a:prstGeom prst="line">
            <a:avLst/>
          </a:prstGeom>
          <a:ln w="171450" cap="flat">
            <a:solidFill>
              <a:srgbClr val="002640"/>
            </a:solidFill>
            <a:prstDash val="solid"/>
            <a:headEnd type="none" w="sm" len="sm"/>
            <a:tailEnd type="none" w="sm" len="sm"/>
          </a:ln>
        </p:spPr>
        <p:txBody>
          <a:bodyPr/>
          <a:lstStyle/>
          <a:p>
            <a:endParaRPr lang="en-BE"/>
          </a:p>
        </p:txBody>
      </p:sp>
      <p:pic>
        <p:nvPicPr>
          <p:cNvPr id="11" name="Grafik 10">
            <a:extLst>
              <a:ext uri="{FF2B5EF4-FFF2-40B4-BE49-F238E27FC236}">
                <a16:creationId xmlns:a16="http://schemas.microsoft.com/office/drawing/2014/main" id="{0778BE20-751F-3376-9A25-93E12EC7749E}"/>
              </a:ext>
            </a:extLst>
          </p:cNvPr>
          <p:cNvPicPr>
            <a:picLocks noChangeAspect="1"/>
          </p:cNvPicPr>
          <p:nvPr/>
        </p:nvPicPr>
        <p:blipFill>
          <a:blip r:embed="rId3"/>
          <a:stretch>
            <a:fillRect/>
          </a:stretch>
        </p:blipFill>
        <p:spPr>
          <a:xfrm>
            <a:off x="2491417" y="2367348"/>
            <a:ext cx="13305166" cy="7416000"/>
          </a:xfrm>
          <a:prstGeom prst="rect">
            <a:avLst/>
          </a:prstGeom>
        </p:spPr>
      </p:pic>
      <p:pic>
        <p:nvPicPr>
          <p:cNvPr id="2" name="Picture 4" descr="Lessons learned… | Learning Development Study Blog">
            <a:extLst>
              <a:ext uri="{FF2B5EF4-FFF2-40B4-BE49-F238E27FC236}">
                <a16:creationId xmlns:a16="http://schemas.microsoft.com/office/drawing/2014/main" id="{9BA015AA-15F2-391B-2FED-2A9A4796D0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57" t="5010" r="3361" b="5819"/>
          <a:stretch/>
        </p:blipFill>
        <p:spPr bwMode="auto">
          <a:xfrm>
            <a:off x="14805212" y="107577"/>
            <a:ext cx="3361764" cy="222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63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Wo sind die Unterschiede?</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3086100"/>
            <a:ext cx="15701414" cy="5078313"/>
          </a:xfrm>
          <a:prstGeom prst="rect">
            <a:avLst/>
          </a:prstGeom>
          <a:noFill/>
        </p:spPr>
        <p:txBody>
          <a:bodyPr wrap="square" rtlCol="0">
            <a:spAutoFit/>
          </a:bodyPr>
          <a:lstStyle/>
          <a:p>
            <a:r>
              <a:rPr lang="de-DE" sz="3600" dirty="0">
                <a:solidFill>
                  <a:schemeClr val="bg1"/>
                </a:solidFill>
                <a:latin typeface="Eastman Grotesque" panose="020B0604020202020204" charset="0"/>
              </a:rPr>
              <a:t>Investition gem. EU-</a:t>
            </a:r>
            <a:r>
              <a:rPr lang="de-DE" sz="3600" dirty="0" err="1">
                <a:solidFill>
                  <a:schemeClr val="bg1"/>
                </a:solidFill>
                <a:latin typeface="Eastman Grotesque" panose="020B0604020202020204" charset="0"/>
              </a:rPr>
              <a:t>Taxonomieverordnung</a:t>
            </a:r>
            <a:r>
              <a:rPr lang="de-DE" sz="3600" dirty="0">
                <a:solidFill>
                  <a:schemeClr val="bg1"/>
                </a:solidFill>
                <a:latin typeface="Eastman Grotesque" panose="020B0604020202020204" charset="0"/>
              </a:rPr>
              <a:t>: berücksichtigt derzeit ausschließlich ökologische Aspekte</a:t>
            </a:r>
          </a:p>
          <a:p>
            <a:endParaRPr lang="de-DE" sz="3600" dirty="0">
              <a:solidFill>
                <a:schemeClr val="bg1"/>
              </a:solidFill>
              <a:latin typeface="Eastman Grotesque" panose="020B0604020202020204" charset="0"/>
            </a:endParaRPr>
          </a:p>
          <a:p>
            <a:r>
              <a:rPr lang="de-DE" sz="3600" dirty="0">
                <a:solidFill>
                  <a:schemeClr val="bg1"/>
                </a:solidFill>
                <a:latin typeface="Eastman Grotesque" panose="020B0604020202020204" charset="0"/>
              </a:rPr>
              <a:t>Investition gem. Offenlegungsverordnung: bezieht zusätzlich auch Kriterien aus den Bereichen Soziales und Unternehmensführung mit ein</a:t>
            </a:r>
          </a:p>
          <a:p>
            <a:endParaRPr lang="de-DE" sz="3600" dirty="0">
              <a:solidFill>
                <a:schemeClr val="bg1"/>
              </a:solidFill>
              <a:latin typeface="Eastman Grotesque" panose="020B0604020202020204" charset="0"/>
            </a:endParaRPr>
          </a:p>
          <a:p>
            <a:r>
              <a:rPr lang="de-DE" sz="3600" dirty="0">
                <a:solidFill>
                  <a:schemeClr val="bg1"/>
                </a:solidFill>
                <a:latin typeface="Eastman Grotesque" panose="020B0604020202020204" charset="0"/>
              </a:rPr>
              <a:t>Bei beiden Varianten soll abgefragt werden, wie hoch der Mindestanteil an nachhaltigen Investitionen sein soll. Das Ziel dieser beiden Varianten ist es, Positives zu fördern.</a:t>
            </a:r>
          </a:p>
        </p:txBody>
      </p:sp>
    </p:spTree>
    <p:extLst>
      <p:ext uri="{BB962C8B-B14F-4D97-AF65-F5344CB8AC3E}">
        <p14:creationId xmlns:p14="http://schemas.microsoft.com/office/powerpoint/2010/main" val="824549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Investitionen, die PAIs berücksichtigen</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3086100"/>
            <a:ext cx="15701414" cy="6186309"/>
          </a:xfrm>
          <a:prstGeom prst="rect">
            <a:avLst/>
          </a:prstGeom>
          <a:noFill/>
        </p:spPr>
        <p:txBody>
          <a:bodyPr wrap="square" rtlCol="0">
            <a:spAutoFit/>
          </a:bodyPr>
          <a:lstStyle/>
          <a:p>
            <a:r>
              <a:rPr lang="de-DE" sz="3600" dirty="0" err="1">
                <a:solidFill>
                  <a:schemeClr val="bg1"/>
                </a:solidFill>
                <a:latin typeface="Eastman Grotesque" panose="020B0604020202020204" charset="0"/>
              </a:rPr>
              <a:t>Principal</a:t>
            </a:r>
            <a:r>
              <a:rPr lang="de-DE" sz="3600" dirty="0">
                <a:solidFill>
                  <a:schemeClr val="bg1"/>
                </a:solidFill>
                <a:latin typeface="Eastman Grotesque" panose="020B0604020202020204" charset="0"/>
              </a:rPr>
              <a:t> Adverse Impacts (PAIs): nachteilige Nachhaltigkeitsauswirkungen</a:t>
            </a:r>
          </a:p>
          <a:p>
            <a:endParaRPr lang="de-DE" sz="3600" dirty="0">
              <a:solidFill>
                <a:schemeClr val="bg1"/>
              </a:solidFill>
              <a:latin typeface="Eastman Grotesque" panose="020B0604020202020204" charset="0"/>
            </a:endParaRPr>
          </a:p>
          <a:p>
            <a:r>
              <a:rPr lang="de-DE" sz="3600" dirty="0">
                <a:solidFill>
                  <a:schemeClr val="bg1"/>
                </a:solidFill>
                <a:latin typeface="Eastman Grotesque" panose="020B0604020202020204" charset="0"/>
              </a:rPr>
              <a:t>In dieser Kategorie sollen bestimmte nachteilige Nachhaltigkeitsauswirkungen ausgeschlossen werden.</a:t>
            </a:r>
          </a:p>
          <a:p>
            <a:r>
              <a:rPr lang="de-DE" sz="3600" dirty="0">
                <a:solidFill>
                  <a:schemeClr val="bg1"/>
                </a:solidFill>
                <a:latin typeface="Eastman Grotesque" panose="020B0604020202020204" charset="0"/>
              </a:rPr>
              <a:t>Es gibt insgesamt 64 verschiedene Indikatoren für nachteilige Nachhaltigkeitsauswirkungen. </a:t>
            </a:r>
          </a:p>
          <a:p>
            <a:r>
              <a:rPr lang="de-DE" sz="3600" dirty="0">
                <a:solidFill>
                  <a:schemeClr val="bg1"/>
                </a:solidFill>
                <a:latin typeface="Eastman Grotesque" panose="020B0604020202020204" charset="0"/>
              </a:rPr>
              <a:t>Davon sind 18 verpflichtend und 46 freiwillig zu benennen. Für alle 3 ESG-Bereiche gibt es Indikatoren.</a:t>
            </a:r>
          </a:p>
          <a:p>
            <a:endParaRPr lang="de-DE" sz="3600" dirty="0">
              <a:solidFill>
                <a:schemeClr val="bg1"/>
              </a:solidFill>
              <a:latin typeface="Eastman Grotesque" panose="020B0604020202020204" charset="0"/>
            </a:endParaRPr>
          </a:p>
          <a:p>
            <a:r>
              <a:rPr lang="de-DE" sz="3600" dirty="0">
                <a:solidFill>
                  <a:schemeClr val="bg1"/>
                </a:solidFill>
                <a:latin typeface="Eastman Grotesque" panose="020B0604020202020204" charset="0"/>
              </a:rPr>
              <a:t>Beispiele: Engagement in umstrittenen Waffen, CO2-Fußabdruck, fossile Brennstoffe …</a:t>
            </a:r>
          </a:p>
        </p:txBody>
      </p:sp>
    </p:spTree>
    <p:extLst>
      <p:ext uri="{BB962C8B-B14F-4D97-AF65-F5344CB8AC3E}">
        <p14:creationId xmlns:p14="http://schemas.microsoft.com/office/powerpoint/2010/main" val="3345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Zusammenfassung</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pic>
        <p:nvPicPr>
          <p:cNvPr id="13" name="Grafik 12">
            <a:extLst>
              <a:ext uri="{FF2B5EF4-FFF2-40B4-BE49-F238E27FC236}">
                <a16:creationId xmlns:a16="http://schemas.microsoft.com/office/drawing/2014/main" id="{717C4ED1-5EBF-2518-42B8-568172F3D287}"/>
              </a:ext>
            </a:extLst>
          </p:cNvPr>
          <p:cNvPicPr>
            <a:picLocks noChangeAspect="1"/>
          </p:cNvPicPr>
          <p:nvPr/>
        </p:nvPicPr>
        <p:blipFill>
          <a:blip r:embed="rId4"/>
          <a:stretch>
            <a:fillRect/>
          </a:stretch>
        </p:blipFill>
        <p:spPr>
          <a:xfrm>
            <a:off x="2299119" y="2673175"/>
            <a:ext cx="13884162" cy="6588000"/>
          </a:xfrm>
          <a:prstGeom prst="rect">
            <a:avLst/>
          </a:prstGeom>
        </p:spPr>
      </p:pic>
    </p:spTree>
    <p:extLst>
      <p:ext uri="{BB962C8B-B14F-4D97-AF65-F5344CB8AC3E}">
        <p14:creationId xmlns:p14="http://schemas.microsoft.com/office/powerpoint/2010/main" val="723326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228600" y="885825"/>
            <a:ext cx="17754599" cy="1146661"/>
          </a:xfrm>
          <a:prstGeom prst="rect">
            <a:avLst/>
          </a:prstGeom>
        </p:spPr>
        <p:txBody>
          <a:bodyPr wrap="square" lIns="0" tIns="0" rIns="0" bIns="0" rtlCol="0" anchor="t">
            <a:spAutoFit/>
          </a:bodyPr>
          <a:lstStyle/>
          <a:p>
            <a:pPr algn="ctr">
              <a:lnSpc>
                <a:spcPts val="9659"/>
              </a:lnSpc>
            </a:pPr>
            <a:r>
              <a:rPr lang="de-DE" sz="6000" dirty="0">
                <a:solidFill>
                  <a:srgbClr val="FFFFFF"/>
                </a:solidFill>
                <a:latin typeface="Eastman Grotesque Bold"/>
              </a:rPr>
              <a:t>Das Beratungsgespräch: Nachhaltigkeitsabfrage </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9" name="Denkblase: wolkenförmig 8">
            <a:extLst>
              <a:ext uri="{FF2B5EF4-FFF2-40B4-BE49-F238E27FC236}">
                <a16:creationId xmlns:a16="http://schemas.microsoft.com/office/drawing/2014/main" id="{FE09E3BF-FBD9-12B0-2E22-9022A1299032}"/>
              </a:ext>
            </a:extLst>
          </p:cNvPr>
          <p:cNvSpPr/>
          <p:nvPr/>
        </p:nvSpPr>
        <p:spPr>
          <a:xfrm>
            <a:off x="457200" y="2952171"/>
            <a:ext cx="6629400" cy="3544466"/>
          </a:xfrm>
          <a:prstGeom prst="cloudCallou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600" dirty="0">
                <a:latin typeface="Eastman Grotesque" panose="020B0604020202020204" charset="0"/>
              </a:rPr>
              <a:t>Was bedeutet Nachhaltigkeit eigentlich für mich persönlich?</a:t>
            </a:r>
          </a:p>
        </p:txBody>
      </p:sp>
      <p:sp>
        <p:nvSpPr>
          <p:cNvPr id="13" name="Denkblase: wolkenförmig 12">
            <a:extLst>
              <a:ext uri="{FF2B5EF4-FFF2-40B4-BE49-F238E27FC236}">
                <a16:creationId xmlns:a16="http://schemas.microsoft.com/office/drawing/2014/main" id="{9DEC4139-5305-DF14-018F-3BD70AAEC9B6}"/>
              </a:ext>
            </a:extLst>
          </p:cNvPr>
          <p:cNvSpPr/>
          <p:nvPr/>
        </p:nvSpPr>
        <p:spPr>
          <a:xfrm>
            <a:off x="5735841" y="5510013"/>
            <a:ext cx="6629400" cy="3544466"/>
          </a:xfrm>
          <a:prstGeom prst="cloudCallou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600" dirty="0">
                <a:latin typeface="Eastman Grotesque" panose="020B0604020202020204" charset="0"/>
              </a:rPr>
              <a:t>Welcher ESG-Bereich ist bzw. welche ESG-Bereiche sind mir besonders wichtig?</a:t>
            </a:r>
          </a:p>
        </p:txBody>
      </p:sp>
      <p:sp>
        <p:nvSpPr>
          <p:cNvPr id="14" name="Denkblase: wolkenförmig 13">
            <a:extLst>
              <a:ext uri="{FF2B5EF4-FFF2-40B4-BE49-F238E27FC236}">
                <a16:creationId xmlns:a16="http://schemas.microsoft.com/office/drawing/2014/main" id="{5258728D-0419-5274-D64F-EEF37BE197FE}"/>
              </a:ext>
            </a:extLst>
          </p:cNvPr>
          <p:cNvSpPr/>
          <p:nvPr/>
        </p:nvSpPr>
        <p:spPr>
          <a:xfrm>
            <a:off x="11471682" y="2558250"/>
            <a:ext cx="6629400" cy="3544466"/>
          </a:xfrm>
          <a:prstGeom prst="cloudCallou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600" dirty="0">
                <a:solidFill>
                  <a:schemeClr val="bg1"/>
                </a:solidFill>
                <a:latin typeface="Eastman Grotesque" panose="020B0604020202020204" charset="0"/>
              </a:rPr>
              <a:t>Welche Wirtschaftsaktivität möchte ich auf keinen Fall unterstützen?</a:t>
            </a:r>
          </a:p>
        </p:txBody>
      </p:sp>
    </p:spTree>
    <p:extLst>
      <p:ext uri="{BB962C8B-B14F-4D97-AF65-F5344CB8AC3E}">
        <p14:creationId xmlns:p14="http://schemas.microsoft.com/office/powerpoint/2010/main" val="1447541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228600" y="885825"/>
            <a:ext cx="17754599" cy="1146661"/>
          </a:xfrm>
          <a:prstGeom prst="rect">
            <a:avLst/>
          </a:prstGeom>
        </p:spPr>
        <p:txBody>
          <a:bodyPr wrap="square" lIns="0" tIns="0" rIns="0" bIns="0" rtlCol="0" anchor="t">
            <a:spAutoFit/>
          </a:bodyPr>
          <a:lstStyle/>
          <a:p>
            <a:pPr algn="ctr">
              <a:lnSpc>
                <a:spcPts val="9659"/>
              </a:lnSpc>
            </a:pPr>
            <a:r>
              <a:rPr lang="de-DE" sz="6000" dirty="0">
                <a:solidFill>
                  <a:srgbClr val="FFFFFF"/>
                </a:solidFill>
                <a:latin typeface="Eastman Grotesque Bold"/>
              </a:rPr>
              <a:t>Das Beratungsgespräch: Nachhaltigkeitsabfrage </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3086100"/>
            <a:ext cx="15701414" cy="5863144"/>
          </a:xfrm>
          <a:prstGeom prst="rect">
            <a:avLst/>
          </a:prstGeom>
          <a:noFill/>
        </p:spPr>
        <p:txBody>
          <a:bodyPr wrap="square" lIns="91440" tIns="45720" rIns="91440" bIns="45720" rtlCol="0" anchor="t">
            <a:spAutoFit/>
          </a:bodyPr>
          <a:lstStyle/>
          <a:p>
            <a:r>
              <a:rPr lang="de-DE" sz="3600" dirty="0">
                <a:solidFill>
                  <a:schemeClr val="bg1"/>
                </a:solidFill>
                <a:latin typeface="Eastman Grotesque"/>
              </a:rPr>
              <a:t>Typische Fragen der Anlageberatung:</a:t>
            </a:r>
          </a:p>
          <a:p>
            <a:pPr marL="571500" indent="-571500">
              <a:spcAft>
                <a:spcPts val="600"/>
              </a:spcAft>
              <a:buFont typeface="Arial" panose="020B0604020202020204" pitchFamily="34" charset="0"/>
              <a:buChar char="•"/>
            </a:pPr>
            <a:r>
              <a:rPr lang="de-DE" sz="3600" dirty="0">
                <a:solidFill>
                  <a:schemeClr val="bg1"/>
                </a:solidFill>
                <a:latin typeface="Eastman Grotesque" panose="020B0604020202020204" charset="0"/>
              </a:rPr>
              <a:t>Haben Sie grundsätzlich Interesse an nachhaltigen Finanzprodukten oder Wünsche, was die Nachhaltigkeit Ihrer Investition betrifft?</a:t>
            </a:r>
          </a:p>
          <a:p>
            <a:pPr marL="571500" indent="-571500">
              <a:spcAft>
                <a:spcPts val="600"/>
              </a:spcAft>
              <a:buFont typeface="Arial" panose="020B0604020202020204" pitchFamily="34" charset="0"/>
              <a:buChar char="•"/>
            </a:pPr>
            <a:r>
              <a:rPr lang="de-DE" sz="3600" dirty="0">
                <a:solidFill>
                  <a:schemeClr val="bg1"/>
                </a:solidFill>
                <a:latin typeface="Eastman Grotesque" panose="020B0604020202020204" charset="0"/>
              </a:rPr>
              <a:t>Haben Sie bereits Vorstellungen, welche Nachhaltigkeitsaspekte Ihnen besonders wichtig sind, welche Investitionen Sie zum Beispiel gezielt fördern oder vermeiden wollen?</a:t>
            </a:r>
          </a:p>
          <a:p>
            <a:pPr marL="571500" indent="-571500">
              <a:spcAft>
                <a:spcPts val="600"/>
              </a:spcAft>
              <a:buFont typeface="Arial" panose="020B0604020202020204" pitchFamily="34" charset="0"/>
              <a:buChar char="•"/>
            </a:pPr>
            <a:r>
              <a:rPr lang="de-DE" sz="3600" dirty="0">
                <a:solidFill>
                  <a:schemeClr val="bg1"/>
                </a:solidFill>
                <a:latin typeface="Eastman Grotesque" panose="020B0604020202020204" charset="0"/>
              </a:rPr>
              <a:t>Gibt es konkrete Nachhaltigkeitsziele, die Sie mit Ihren Geldanlagen verfolgen möchten?</a:t>
            </a:r>
          </a:p>
          <a:p>
            <a:pPr marL="571500" indent="-571500">
              <a:spcAft>
                <a:spcPts val="600"/>
              </a:spcAft>
              <a:buFont typeface="Arial" panose="020B0604020202020204" pitchFamily="34" charset="0"/>
              <a:buChar char="•"/>
            </a:pPr>
            <a:r>
              <a:rPr lang="de-DE" sz="3600" dirty="0">
                <a:solidFill>
                  <a:schemeClr val="bg1"/>
                </a:solidFill>
                <a:latin typeface="Eastman Grotesque" panose="020B0604020202020204" charset="0"/>
              </a:rPr>
              <a:t>Ist eine Anlage nach Kriterien der Taxonomie-VO/Offenlegungs-VO für Sie interessant?</a:t>
            </a:r>
          </a:p>
        </p:txBody>
      </p:sp>
    </p:spTree>
    <p:extLst>
      <p:ext uri="{BB962C8B-B14F-4D97-AF65-F5344CB8AC3E}">
        <p14:creationId xmlns:p14="http://schemas.microsoft.com/office/powerpoint/2010/main" val="396957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46661"/>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Vorbereitung ist alles</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2779574"/>
            <a:ext cx="15701414" cy="1754326"/>
          </a:xfrm>
          <a:prstGeom prst="rect">
            <a:avLst/>
          </a:prstGeom>
          <a:noFill/>
        </p:spPr>
        <p:txBody>
          <a:bodyPr wrap="square" rtlCol="0">
            <a:spAutoFit/>
          </a:bodyPr>
          <a:lstStyle/>
          <a:p>
            <a:r>
              <a:rPr lang="de-DE" sz="3600" dirty="0">
                <a:solidFill>
                  <a:schemeClr val="bg1"/>
                </a:solidFill>
                <a:latin typeface="Eastman Grotesque" panose="020B0604020202020204" charset="0"/>
              </a:rPr>
              <a:t>Eine Bestimmung des eigenen Nachhaltigkeitsprofils kann zum Beispiel über </a:t>
            </a:r>
            <a:r>
              <a:rPr lang="de-DE" sz="3600" dirty="0" err="1">
                <a:solidFill>
                  <a:schemeClr val="bg1"/>
                </a:solidFill>
                <a:latin typeface="Eastman Grotesque" panose="020B0604020202020204" charset="0"/>
              </a:rPr>
              <a:t>MeinFairMögen</a:t>
            </a:r>
            <a:r>
              <a:rPr lang="de-DE" sz="3600" dirty="0">
                <a:solidFill>
                  <a:schemeClr val="bg1"/>
                </a:solidFill>
                <a:latin typeface="Eastman Grotesque" panose="020B0604020202020204" charset="0"/>
              </a:rPr>
              <a:t> erfolgen:</a:t>
            </a:r>
          </a:p>
          <a:p>
            <a:r>
              <a:rPr lang="de-DE" sz="3600" dirty="0">
                <a:solidFill>
                  <a:schemeClr val="bg1"/>
                </a:solidFill>
                <a:latin typeface="Eastman Grotesque" panose="020B0604020202020204" charset="0"/>
                <a:hlinkClick r:id="rId4">
                  <a:extLst>
                    <a:ext uri="{A12FA001-AC4F-418D-AE19-62706E023703}">
                      <ahyp:hlinkClr xmlns:ahyp="http://schemas.microsoft.com/office/drawing/2018/hyperlinkcolor" val="tx"/>
                    </a:ext>
                  </a:extLst>
                </a:hlinkClick>
              </a:rPr>
              <a:t>https://www.meinfairmoegen.de/fragebogen</a:t>
            </a:r>
            <a:r>
              <a:rPr lang="de-DE" sz="3600" dirty="0">
                <a:solidFill>
                  <a:schemeClr val="bg1"/>
                </a:solidFill>
                <a:latin typeface="Eastman Grotesque" panose="020B0604020202020204" charset="0"/>
              </a:rPr>
              <a:t> </a:t>
            </a:r>
          </a:p>
        </p:txBody>
      </p:sp>
      <p:pic>
        <p:nvPicPr>
          <p:cNvPr id="13" name="Grafik 12">
            <a:extLst>
              <a:ext uri="{FF2B5EF4-FFF2-40B4-BE49-F238E27FC236}">
                <a16:creationId xmlns:a16="http://schemas.microsoft.com/office/drawing/2014/main" id="{4FE1375A-958D-0A58-7029-D8D63364C086}"/>
              </a:ext>
            </a:extLst>
          </p:cNvPr>
          <p:cNvPicPr>
            <a:picLocks noChangeAspect="1"/>
          </p:cNvPicPr>
          <p:nvPr/>
        </p:nvPicPr>
        <p:blipFill rotWithShape="1">
          <a:blip r:embed="rId5"/>
          <a:srcRect l="6540" t="12963" r="8751" b="17408"/>
          <a:stretch/>
        </p:blipFill>
        <p:spPr>
          <a:xfrm>
            <a:off x="1691651" y="4882640"/>
            <a:ext cx="10620000" cy="4910312"/>
          </a:xfrm>
          <a:prstGeom prst="rect">
            <a:avLst/>
          </a:prstGeom>
        </p:spPr>
      </p:pic>
    </p:spTree>
    <p:extLst>
      <p:ext uri="{BB962C8B-B14F-4D97-AF65-F5344CB8AC3E}">
        <p14:creationId xmlns:p14="http://schemas.microsoft.com/office/powerpoint/2010/main" val="2571013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144661"/>
            <a:ext cx="18287996" cy="10540480"/>
            <a:chOff x="0" y="-38100"/>
            <a:chExt cx="4816592" cy="27760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de-D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de-D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de-DE"/>
          </a:p>
        </p:txBody>
      </p:sp>
      <p:grpSp>
        <p:nvGrpSpPr>
          <p:cNvPr id="11" name="Group 11"/>
          <p:cNvGrpSpPr/>
          <p:nvPr/>
        </p:nvGrpSpPr>
        <p:grpSpPr>
          <a:xfrm>
            <a:off x="12772816" y="3699040"/>
            <a:ext cx="4486484" cy="5356018"/>
            <a:chOff x="0" y="0"/>
            <a:chExt cx="1181625" cy="1410639"/>
          </a:xfrm>
        </p:grpSpPr>
        <p:sp>
          <p:nvSpPr>
            <p:cNvPr id="12" name="Freeform 12"/>
            <p:cNvSpPr/>
            <p:nvPr/>
          </p:nvSpPr>
          <p:spPr>
            <a:xfrm>
              <a:off x="0" y="0"/>
              <a:ext cx="1181625" cy="1410639"/>
            </a:xfrm>
            <a:custGeom>
              <a:avLst/>
              <a:gdLst/>
              <a:ahLst/>
              <a:cxnLst/>
              <a:rect l="l" t="t" r="r" b="b"/>
              <a:pathLst>
                <a:path w="1181625" h="1410639">
                  <a:moveTo>
                    <a:pt x="88006" y="0"/>
                  </a:moveTo>
                  <a:lnTo>
                    <a:pt x="1093619" y="0"/>
                  </a:lnTo>
                  <a:cubicBezTo>
                    <a:pt x="1116960" y="0"/>
                    <a:pt x="1139345" y="9272"/>
                    <a:pt x="1155849" y="25776"/>
                  </a:cubicBezTo>
                  <a:cubicBezTo>
                    <a:pt x="1172353" y="42281"/>
                    <a:pt x="1181625" y="64665"/>
                    <a:pt x="1181625" y="88006"/>
                  </a:cubicBezTo>
                  <a:lnTo>
                    <a:pt x="1181625" y="1322633"/>
                  </a:lnTo>
                  <a:cubicBezTo>
                    <a:pt x="1181625" y="1371237"/>
                    <a:pt x="1142224" y="1410639"/>
                    <a:pt x="1093619" y="1410639"/>
                  </a:cubicBezTo>
                  <a:lnTo>
                    <a:pt x="88006" y="1410639"/>
                  </a:lnTo>
                  <a:cubicBezTo>
                    <a:pt x="39402" y="1410639"/>
                    <a:pt x="0" y="1371237"/>
                    <a:pt x="0" y="1322633"/>
                  </a:cubicBezTo>
                  <a:lnTo>
                    <a:pt x="0" y="88006"/>
                  </a:lnTo>
                  <a:cubicBezTo>
                    <a:pt x="0" y="39402"/>
                    <a:pt x="39402" y="0"/>
                    <a:pt x="88006" y="0"/>
                  </a:cubicBezTo>
                  <a:close/>
                </a:path>
              </a:pathLst>
            </a:custGeom>
            <a:solidFill>
              <a:srgbClr val="000000">
                <a:alpha val="35686"/>
              </a:srgbClr>
            </a:solidFill>
          </p:spPr>
          <p:txBody>
            <a:bodyPr/>
            <a:lstStyle/>
            <a:p>
              <a:endParaRPr lang="de-DE"/>
            </a:p>
          </p:txBody>
        </p:sp>
        <p:sp>
          <p:nvSpPr>
            <p:cNvPr id="13" name="TextBox 13"/>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grpSp>
        <p:nvGrpSpPr>
          <p:cNvPr id="14" name="Group 14"/>
          <p:cNvGrpSpPr/>
          <p:nvPr/>
        </p:nvGrpSpPr>
        <p:grpSpPr>
          <a:xfrm>
            <a:off x="6900758" y="3699040"/>
            <a:ext cx="4486484" cy="5356018"/>
            <a:chOff x="0" y="0"/>
            <a:chExt cx="1181625" cy="1410639"/>
          </a:xfrm>
        </p:grpSpPr>
        <p:sp>
          <p:nvSpPr>
            <p:cNvPr id="15" name="Freeform 15"/>
            <p:cNvSpPr/>
            <p:nvPr/>
          </p:nvSpPr>
          <p:spPr>
            <a:xfrm>
              <a:off x="0" y="0"/>
              <a:ext cx="1181625" cy="1410639"/>
            </a:xfrm>
            <a:custGeom>
              <a:avLst/>
              <a:gdLst/>
              <a:ahLst/>
              <a:cxnLst/>
              <a:rect l="l" t="t" r="r" b="b"/>
              <a:pathLst>
                <a:path w="1181625" h="1410639">
                  <a:moveTo>
                    <a:pt x="88006" y="0"/>
                  </a:moveTo>
                  <a:lnTo>
                    <a:pt x="1093619" y="0"/>
                  </a:lnTo>
                  <a:cubicBezTo>
                    <a:pt x="1116960" y="0"/>
                    <a:pt x="1139345" y="9272"/>
                    <a:pt x="1155849" y="25776"/>
                  </a:cubicBezTo>
                  <a:cubicBezTo>
                    <a:pt x="1172353" y="42281"/>
                    <a:pt x="1181625" y="64665"/>
                    <a:pt x="1181625" y="88006"/>
                  </a:cubicBezTo>
                  <a:lnTo>
                    <a:pt x="1181625" y="1322633"/>
                  </a:lnTo>
                  <a:cubicBezTo>
                    <a:pt x="1181625" y="1371237"/>
                    <a:pt x="1142224" y="1410639"/>
                    <a:pt x="1093619" y="1410639"/>
                  </a:cubicBezTo>
                  <a:lnTo>
                    <a:pt x="88006" y="1410639"/>
                  </a:lnTo>
                  <a:cubicBezTo>
                    <a:pt x="39402" y="1410639"/>
                    <a:pt x="0" y="1371237"/>
                    <a:pt x="0" y="1322633"/>
                  </a:cubicBezTo>
                  <a:lnTo>
                    <a:pt x="0" y="88006"/>
                  </a:lnTo>
                  <a:cubicBezTo>
                    <a:pt x="0" y="39402"/>
                    <a:pt x="39402" y="0"/>
                    <a:pt x="88006" y="0"/>
                  </a:cubicBezTo>
                  <a:close/>
                </a:path>
              </a:pathLst>
            </a:custGeom>
            <a:solidFill>
              <a:srgbClr val="000000">
                <a:alpha val="35686"/>
              </a:srgbClr>
            </a:solidFill>
          </p:spPr>
          <p:txBody>
            <a:bodyPr/>
            <a:lstStyle/>
            <a:p>
              <a:endParaRPr lang="de-DE"/>
            </a:p>
          </p:txBody>
        </p:sp>
        <p:sp>
          <p:nvSpPr>
            <p:cNvPr id="16" name="TextBox 16"/>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grpSp>
        <p:nvGrpSpPr>
          <p:cNvPr id="17" name="Group 17"/>
          <p:cNvGrpSpPr/>
          <p:nvPr/>
        </p:nvGrpSpPr>
        <p:grpSpPr>
          <a:xfrm>
            <a:off x="1028700" y="3699040"/>
            <a:ext cx="4486484" cy="5737471"/>
            <a:chOff x="0" y="0"/>
            <a:chExt cx="1181625" cy="1410639"/>
          </a:xfrm>
        </p:grpSpPr>
        <p:sp>
          <p:nvSpPr>
            <p:cNvPr id="18" name="Freeform 18"/>
            <p:cNvSpPr/>
            <p:nvPr/>
          </p:nvSpPr>
          <p:spPr>
            <a:xfrm>
              <a:off x="0" y="0"/>
              <a:ext cx="1181625" cy="1410639"/>
            </a:xfrm>
            <a:custGeom>
              <a:avLst/>
              <a:gdLst/>
              <a:ahLst/>
              <a:cxnLst/>
              <a:rect l="l" t="t" r="r" b="b"/>
              <a:pathLst>
                <a:path w="1181625" h="1410639">
                  <a:moveTo>
                    <a:pt x="88006" y="0"/>
                  </a:moveTo>
                  <a:lnTo>
                    <a:pt x="1093619" y="0"/>
                  </a:lnTo>
                  <a:cubicBezTo>
                    <a:pt x="1116960" y="0"/>
                    <a:pt x="1139345" y="9272"/>
                    <a:pt x="1155849" y="25776"/>
                  </a:cubicBezTo>
                  <a:cubicBezTo>
                    <a:pt x="1172353" y="42281"/>
                    <a:pt x="1181625" y="64665"/>
                    <a:pt x="1181625" y="88006"/>
                  </a:cubicBezTo>
                  <a:lnTo>
                    <a:pt x="1181625" y="1322633"/>
                  </a:lnTo>
                  <a:cubicBezTo>
                    <a:pt x="1181625" y="1371237"/>
                    <a:pt x="1142224" y="1410639"/>
                    <a:pt x="1093619" y="1410639"/>
                  </a:cubicBezTo>
                  <a:lnTo>
                    <a:pt x="88006" y="1410639"/>
                  </a:lnTo>
                  <a:cubicBezTo>
                    <a:pt x="39402" y="1410639"/>
                    <a:pt x="0" y="1371237"/>
                    <a:pt x="0" y="1322633"/>
                  </a:cubicBezTo>
                  <a:lnTo>
                    <a:pt x="0" y="88006"/>
                  </a:lnTo>
                  <a:cubicBezTo>
                    <a:pt x="0" y="39402"/>
                    <a:pt x="39402" y="0"/>
                    <a:pt x="88006" y="0"/>
                  </a:cubicBezTo>
                  <a:close/>
                </a:path>
              </a:pathLst>
            </a:custGeom>
            <a:solidFill>
              <a:srgbClr val="000000">
                <a:alpha val="35686"/>
              </a:srgbClr>
            </a:solidFill>
          </p:spPr>
          <p:txBody>
            <a:bodyPr/>
            <a:lstStyle/>
            <a:p>
              <a:endParaRPr lang="de-DE"/>
            </a:p>
          </p:txBody>
        </p:sp>
        <p:sp>
          <p:nvSpPr>
            <p:cNvPr id="19" name="TextBox 19"/>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sp>
        <p:nvSpPr>
          <p:cNvPr id="20" name="Freeform 20"/>
          <p:cNvSpPr/>
          <p:nvPr/>
        </p:nvSpPr>
        <p:spPr>
          <a:xfrm>
            <a:off x="5587836" y="5998868"/>
            <a:ext cx="1247608" cy="756362"/>
          </a:xfrm>
          <a:custGeom>
            <a:avLst/>
            <a:gdLst/>
            <a:ahLst/>
            <a:cxnLst/>
            <a:rect l="l" t="t" r="r" b="b"/>
            <a:pathLst>
              <a:path w="1247608" h="756362">
                <a:moveTo>
                  <a:pt x="0" y="0"/>
                </a:moveTo>
                <a:lnTo>
                  <a:pt x="1247608" y="0"/>
                </a:lnTo>
                <a:lnTo>
                  <a:pt x="1247608" y="756363"/>
                </a:lnTo>
                <a:lnTo>
                  <a:pt x="0" y="75636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2" name="TextBox 22"/>
          <p:cNvSpPr txBox="1"/>
          <p:nvPr/>
        </p:nvSpPr>
        <p:spPr>
          <a:xfrm>
            <a:off x="6543884" y="3786305"/>
            <a:ext cx="5200236" cy="681405"/>
          </a:xfrm>
          <a:prstGeom prst="rect">
            <a:avLst/>
          </a:prstGeom>
        </p:spPr>
        <p:txBody>
          <a:bodyPr wrap="square" lIns="0" tIns="0" rIns="0" bIns="0" rtlCol="0" anchor="t">
            <a:spAutoFit/>
          </a:bodyPr>
          <a:lstStyle/>
          <a:p>
            <a:pPr algn="ctr">
              <a:lnSpc>
                <a:spcPts val="5880"/>
              </a:lnSpc>
            </a:pPr>
            <a:r>
              <a:rPr lang="en-US" sz="2800" dirty="0" err="1">
                <a:solidFill>
                  <a:srgbClr val="FFFFFF"/>
                </a:solidFill>
                <a:latin typeface="Eastman Grotesque Bold"/>
              </a:rPr>
              <a:t>Passende</a:t>
            </a:r>
            <a:r>
              <a:rPr lang="en-US" sz="2800" dirty="0">
                <a:solidFill>
                  <a:srgbClr val="FFFFFF"/>
                </a:solidFill>
                <a:latin typeface="Eastman Grotesque Bold"/>
              </a:rPr>
              <a:t> </a:t>
            </a:r>
            <a:r>
              <a:rPr lang="en-US" sz="2800" dirty="0" err="1">
                <a:solidFill>
                  <a:srgbClr val="FFFFFF"/>
                </a:solidFill>
                <a:latin typeface="Eastman Grotesque Bold"/>
              </a:rPr>
              <a:t>Empfehlungen</a:t>
            </a:r>
            <a:endParaRPr lang="en-US" sz="2800" dirty="0">
              <a:solidFill>
                <a:srgbClr val="FFFFFF"/>
              </a:solidFill>
              <a:latin typeface="Eastman Grotesque Bold"/>
            </a:endParaRPr>
          </a:p>
        </p:txBody>
      </p:sp>
      <p:sp>
        <p:nvSpPr>
          <p:cNvPr id="23" name="AutoShape 23"/>
          <p:cNvSpPr/>
          <p:nvPr/>
        </p:nvSpPr>
        <p:spPr>
          <a:xfrm>
            <a:off x="2217648" y="4603550"/>
            <a:ext cx="2108587" cy="0"/>
          </a:xfrm>
          <a:prstGeom prst="line">
            <a:avLst/>
          </a:prstGeom>
          <a:ln w="38100" cap="flat">
            <a:solidFill>
              <a:srgbClr val="FFFFFF"/>
            </a:solidFill>
            <a:prstDash val="solid"/>
            <a:headEnd type="none" w="sm" len="sm"/>
            <a:tailEnd type="none" w="sm" len="sm"/>
          </a:ln>
        </p:spPr>
        <p:txBody>
          <a:bodyPr/>
          <a:lstStyle/>
          <a:p>
            <a:endParaRPr lang="de-DE"/>
          </a:p>
        </p:txBody>
      </p:sp>
      <p:sp>
        <p:nvSpPr>
          <p:cNvPr id="24" name="AutoShape 24"/>
          <p:cNvSpPr/>
          <p:nvPr/>
        </p:nvSpPr>
        <p:spPr>
          <a:xfrm>
            <a:off x="8089706" y="4527350"/>
            <a:ext cx="2108587" cy="0"/>
          </a:xfrm>
          <a:prstGeom prst="line">
            <a:avLst/>
          </a:prstGeom>
          <a:ln w="38100" cap="flat">
            <a:solidFill>
              <a:srgbClr val="FFFFFF"/>
            </a:solidFill>
            <a:prstDash val="solid"/>
            <a:headEnd type="none" w="sm" len="sm"/>
            <a:tailEnd type="none" w="sm" len="sm"/>
          </a:ln>
        </p:spPr>
        <p:txBody>
          <a:bodyPr/>
          <a:lstStyle/>
          <a:p>
            <a:endParaRPr lang="de-DE"/>
          </a:p>
        </p:txBody>
      </p:sp>
      <p:sp>
        <p:nvSpPr>
          <p:cNvPr id="25" name="AutoShape 25"/>
          <p:cNvSpPr/>
          <p:nvPr/>
        </p:nvSpPr>
        <p:spPr>
          <a:xfrm>
            <a:off x="13961765" y="4565450"/>
            <a:ext cx="2108587" cy="0"/>
          </a:xfrm>
          <a:prstGeom prst="line">
            <a:avLst/>
          </a:prstGeom>
          <a:ln w="38100" cap="flat">
            <a:solidFill>
              <a:srgbClr val="FFFFFF"/>
            </a:solidFill>
            <a:prstDash val="solid"/>
            <a:headEnd type="none" w="sm" len="sm"/>
            <a:tailEnd type="none" w="sm" len="sm"/>
          </a:ln>
        </p:spPr>
        <p:txBody>
          <a:bodyPr/>
          <a:lstStyle/>
          <a:p>
            <a:endParaRPr lang="de-DE"/>
          </a:p>
        </p:txBody>
      </p:sp>
      <p:sp>
        <p:nvSpPr>
          <p:cNvPr id="26" name="TextBox 26"/>
          <p:cNvSpPr txBox="1"/>
          <p:nvPr/>
        </p:nvSpPr>
        <p:spPr>
          <a:xfrm>
            <a:off x="1390493" y="885825"/>
            <a:ext cx="15701414" cy="2422586"/>
          </a:xfrm>
          <a:prstGeom prst="rect">
            <a:avLst/>
          </a:prstGeom>
        </p:spPr>
        <p:txBody>
          <a:bodyPr lIns="0" tIns="0" rIns="0" bIns="0" rtlCol="0" anchor="t">
            <a:spAutoFit/>
          </a:bodyPr>
          <a:lstStyle/>
          <a:p>
            <a:pPr algn="ctr">
              <a:lnSpc>
                <a:spcPts val="9659"/>
              </a:lnSpc>
            </a:pPr>
            <a:r>
              <a:rPr lang="en-US" sz="6000" dirty="0" err="1">
                <a:solidFill>
                  <a:srgbClr val="FFFFFF"/>
                </a:solidFill>
                <a:latin typeface="Eastman Grotesque Bold"/>
              </a:rPr>
              <a:t>Zusammenfassung</a:t>
            </a:r>
            <a:r>
              <a:rPr lang="en-US" sz="6000" dirty="0">
                <a:solidFill>
                  <a:srgbClr val="FFFFFF"/>
                </a:solidFill>
                <a:latin typeface="Eastman Grotesque Bold"/>
              </a:rPr>
              <a:t>: </a:t>
            </a:r>
            <a:r>
              <a:rPr lang="en-US" sz="6000" dirty="0" err="1">
                <a:solidFill>
                  <a:srgbClr val="FFFFFF"/>
                </a:solidFill>
                <a:latin typeface="Eastman Grotesque Bold"/>
              </a:rPr>
              <a:t>Abfrage</a:t>
            </a:r>
            <a:r>
              <a:rPr lang="en-US" sz="6000" dirty="0">
                <a:solidFill>
                  <a:srgbClr val="FFFFFF"/>
                </a:solidFill>
                <a:latin typeface="Eastman Grotesque Bold"/>
              </a:rPr>
              <a:t> </a:t>
            </a:r>
            <a:r>
              <a:rPr lang="en-US" sz="6000" dirty="0" err="1">
                <a:solidFill>
                  <a:srgbClr val="FFFFFF"/>
                </a:solidFill>
                <a:latin typeface="Eastman Grotesque Bold"/>
              </a:rPr>
              <a:t>Nachhaltigkeitspräferenzen</a:t>
            </a:r>
            <a:endParaRPr lang="en-US" sz="6000" dirty="0">
              <a:solidFill>
                <a:srgbClr val="FFFFFF"/>
              </a:solidFill>
              <a:latin typeface="Eastman Grotesque Bold"/>
            </a:endParaRPr>
          </a:p>
        </p:txBody>
      </p:sp>
      <p:sp>
        <p:nvSpPr>
          <p:cNvPr id="27" name="TextBox 27"/>
          <p:cNvSpPr txBox="1"/>
          <p:nvPr/>
        </p:nvSpPr>
        <p:spPr>
          <a:xfrm>
            <a:off x="1226618" y="3858854"/>
            <a:ext cx="4090647" cy="695640"/>
          </a:xfrm>
          <a:prstGeom prst="rect">
            <a:avLst/>
          </a:prstGeom>
        </p:spPr>
        <p:txBody>
          <a:bodyPr lIns="0" tIns="0" rIns="0" bIns="0" rtlCol="0" anchor="t">
            <a:spAutoFit/>
          </a:bodyPr>
          <a:lstStyle/>
          <a:p>
            <a:pPr algn="ctr">
              <a:lnSpc>
                <a:spcPts val="5880"/>
              </a:lnSpc>
            </a:pPr>
            <a:r>
              <a:rPr lang="en-US" sz="3600" dirty="0" err="1">
                <a:solidFill>
                  <a:srgbClr val="FFFFFF"/>
                </a:solidFill>
                <a:latin typeface="Eastman Grotesque Bold"/>
              </a:rPr>
              <a:t>Ihre</a:t>
            </a:r>
            <a:r>
              <a:rPr lang="en-US" sz="3600" dirty="0">
                <a:solidFill>
                  <a:srgbClr val="FFFFFF"/>
                </a:solidFill>
                <a:latin typeface="Eastman Grotesque Bold"/>
              </a:rPr>
              <a:t> </a:t>
            </a:r>
            <a:r>
              <a:rPr lang="en-US" sz="3600" dirty="0" err="1">
                <a:solidFill>
                  <a:srgbClr val="FFFFFF"/>
                </a:solidFill>
                <a:latin typeface="Eastman Grotesque Bold"/>
              </a:rPr>
              <a:t>Vorstellungen</a:t>
            </a:r>
            <a:endParaRPr lang="en-US" sz="3600" dirty="0">
              <a:solidFill>
                <a:srgbClr val="FFFFFF"/>
              </a:solidFill>
              <a:latin typeface="Eastman Grotesque Bold"/>
            </a:endParaRPr>
          </a:p>
        </p:txBody>
      </p:sp>
      <p:sp>
        <p:nvSpPr>
          <p:cNvPr id="28" name="TextBox 28"/>
          <p:cNvSpPr txBox="1"/>
          <p:nvPr/>
        </p:nvSpPr>
        <p:spPr>
          <a:xfrm>
            <a:off x="12970735" y="3801704"/>
            <a:ext cx="4090647" cy="695640"/>
          </a:xfrm>
          <a:prstGeom prst="rect">
            <a:avLst/>
          </a:prstGeom>
        </p:spPr>
        <p:txBody>
          <a:bodyPr lIns="0" tIns="0" rIns="0" bIns="0" rtlCol="0" anchor="t">
            <a:spAutoFit/>
          </a:bodyPr>
          <a:lstStyle/>
          <a:p>
            <a:pPr algn="ctr">
              <a:lnSpc>
                <a:spcPts val="5880"/>
              </a:lnSpc>
            </a:pPr>
            <a:r>
              <a:rPr lang="en-US" sz="3600" dirty="0" err="1">
                <a:solidFill>
                  <a:srgbClr val="FFFFFF"/>
                </a:solidFill>
                <a:latin typeface="Eastman Grotesque Bold"/>
              </a:rPr>
              <a:t>Probleme</a:t>
            </a:r>
            <a:r>
              <a:rPr lang="en-US" sz="3600" dirty="0">
                <a:solidFill>
                  <a:srgbClr val="FFFFFF"/>
                </a:solidFill>
                <a:latin typeface="Eastman Grotesque Bold"/>
              </a:rPr>
              <a:t>?</a:t>
            </a:r>
          </a:p>
        </p:txBody>
      </p:sp>
      <p:sp>
        <p:nvSpPr>
          <p:cNvPr id="29" name="TextBox 29"/>
          <p:cNvSpPr txBox="1"/>
          <p:nvPr/>
        </p:nvSpPr>
        <p:spPr>
          <a:xfrm>
            <a:off x="1083714" y="4806138"/>
            <a:ext cx="4275522" cy="4132157"/>
          </a:xfrm>
          <a:prstGeom prst="rect">
            <a:avLst/>
          </a:prstGeom>
        </p:spPr>
        <p:txBody>
          <a:bodyPr lIns="0" tIns="0" rIns="0" bIns="0" rtlCol="0" anchor="t">
            <a:spAutoFit/>
          </a:bodyPr>
          <a:lstStyle/>
          <a:p>
            <a:pPr marL="561344" lvl="1" indent="-280672">
              <a:lnSpc>
                <a:spcPts val="3640"/>
              </a:lnSpc>
              <a:buFont typeface="Arial"/>
              <a:buChar char="•"/>
            </a:pPr>
            <a:r>
              <a:rPr lang="en-US" sz="2600" dirty="0" err="1">
                <a:solidFill>
                  <a:srgbClr val="FFFFFF"/>
                </a:solidFill>
                <a:latin typeface="Eastman Grotesque" panose="020B0604020202020204" charset="0"/>
              </a:rPr>
              <a:t>Werden</a:t>
            </a:r>
            <a:r>
              <a:rPr lang="en-US" sz="2600" dirty="0">
                <a:solidFill>
                  <a:srgbClr val="FFFFFF"/>
                </a:solidFill>
                <a:latin typeface="Eastman Grotesque" panose="020B0604020202020204" charset="0"/>
              </a:rPr>
              <a:t> Sie </a:t>
            </a:r>
            <a:r>
              <a:rPr lang="en-US" sz="2600" dirty="0" err="1">
                <a:solidFill>
                  <a:srgbClr val="FFFFFF"/>
                </a:solidFill>
                <a:latin typeface="Eastman Grotesque" panose="020B0604020202020204" charset="0"/>
              </a:rPr>
              <a:t>sich</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im</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Vorfeld</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über</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Ihre</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Nachhaltigkeits-präferenzen</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klar</a:t>
            </a:r>
            <a:endParaRPr lang="en-US" sz="2600" dirty="0">
              <a:solidFill>
                <a:srgbClr val="FFFFFF"/>
              </a:solidFill>
              <a:latin typeface="Eastman Grotesque" panose="020B0604020202020204" charset="0"/>
            </a:endParaRPr>
          </a:p>
          <a:p>
            <a:pPr marL="561344" lvl="1" indent="-280672">
              <a:lnSpc>
                <a:spcPts val="3640"/>
              </a:lnSpc>
              <a:buFont typeface="Arial"/>
              <a:buChar char="•"/>
            </a:pPr>
            <a:r>
              <a:rPr lang="en-US" sz="2600" dirty="0" err="1">
                <a:solidFill>
                  <a:srgbClr val="FFFFFF"/>
                </a:solidFill>
                <a:latin typeface="Eastman Grotesque" panose="020B0604020202020204" charset="0"/>
              </a:rPr>
              <a:t>Notieren</a:t>
            </a:r>
            <a:r>
              <a:rPr lang="en-US" sz="2600" dirty="0">
                <a:solidFill>
                  <a:srgbClr val="FFFFFF"/>
                </a:solidFill>
                <a:latin typeface="Eastman Grotesque" panose="020B0604020202020204" charset="0"/>
              </a:rPr>
              <a:t> Sie </a:t>
            </a:r>
            <a:r>
              <a:rPr lang="en-US" sz="2600" dirty="0" err="1">
                <a:solidFill>
                  <a:srgbClr val="FFFFFF"/>
                </a:solidFill>
                <a:latin typeface="Eastman Grotesque" panose="020B0604020202020204" charset="0"/>
              </a:rPr>
              <a:t>diese</a:t>
            </a:r>
            <a:r>
              <a:rPr lang="en-US" sz="2600" dirty="0">
                <a:solidFill>
                  <a:srgbClr val="FFFFFF"/>
                </a:solidFill>
                <a:latin typeface="Eastman Grotesque" panose="020B0604020202020204" charset="0"/>
              </a:rPr>
              <a:t> und </a:t>
            </a:r>
            <a:r>
              <a:rPr lang="en-US" sz="2600" dirty="0" err="1">
                <a:solidFill>
                  <a:srgbClr val="FFFFFF"/>
                </a:solidFill>
                <a:latin typeface="Eastman Grotesque" panose="020B0604020202020204" charset="0"/>
              </a:rPr>
              <a:t>bringen</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Ihre</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Notizen</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mit</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zum</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Anlagegespräch</a:t>
            </a:r>
            <a:endParaRPr lang="en-US" sz="2600" dirty="0">
              <a:solidFill>
                <a:srgbClr val="FFFFFF"/>
              </a:solidFill>
              <a:latin typeface="Eastman Grotesque" panose="020B0604020202020204" charset="0"/>
            </a:endParaRPr>
          </a:p>
          <a:p>
            <a:pPr marL="561344" lvl="1" indent="-280672">
              <a:lnSpc>
                <a:spcPts val="3640"/>
              </a:lnSpc>
              <a:buFont typeface="Arial"/>
              <a:buChar char="•"/>
            </a:pPr>
            <a:r>
              <a:rPr lang="en-US" sz="2600" dirty="0" err="1">
                <a:solidFill>
                  <a:srgbClr val="FFFFFF"/>
                </a:solidFill>
                <a:latin typeface="Eastman Grotesque" panose="020B0604020202020204" charset="0"/>
              </a:rPr>
              <a:t>Hinterfragen</a:t>
            </a:r>
            <a:r>
              <a:rPr lang="en-US" sz="2600" dirty="0">
                <a:solidFill>
                  <a:srgbClr val="FFFFFF"/>
                </a:solidFill>
                <a:latin typeface="Eastman Grotesque" panose="020B0604020202020204" charset="0"/>
              </a:rPr>
              <a:t> Sie das </a:t>
            </a:r>
            <a:r>
              <a:rPr lang="en-US" sz="2600" dirty="0" err="1">
                <a:solidFill>
                  <a:srgbClr val="FFFFFF"/>
                </a:solidFill>
                <a:latin typeface="Eastman Grotesque" panose="020B0604020202020204" charset="0"/>
              </a:rPr>
              <a:t>Angebot</a:t>
            </a:r>
            <a:r>
              <a:rPr lang="en-US" sz="2600" dirty="0">
                <a:solidFill>
                  <a:srgbClr val="FFFFFF"/>
                </a:solidFill>
                <a:latin typeface="Eastman Grotesque" panose="020B0604020202020204" charset="0"/>
              </a:rPr>
              <a:t> des </a:t>
            </a:r>
            <a:r>
              <a:rPr lang="en-US" sz="2600" dirty="0" err="1">
                <a:solidFill>
                  <a:srgbClr val="FFFFFF"/>
                </a:solidFill>
                <a:latin typeface="Eastman Grotesque" panose="020B0604020202020204" charset="0"/>
              </a:rPr>
              <a:t>Beraters</a:t>
            </a:r>
            <a:endParaRPr lang="en-US" sz="2600" dirty="0">
              <a:solidFill>
                <a:srgbClr val="FFFFFF"/>
              </a:solidFill>
              <a:latin typeface="Eastman Grotesque" panose="020B0604020202020204" charset="0"/>
            </a:endParaRPr>
          </a:p>
        </p:txBody>
      </p:sp>
      <p:sp>
        <p:nvSpPr>
          <p:cNvPr id="31" name="TextBox 31"/>
          <p:cNvSpPr txBox="1"/>
          <p:nvPr/>
        </p:nvSpPr>
        <p:spPr>
          <a:xfrm>
            <a:off x="6995634" y="4806138"/>
            <a:ext cx="4275522" cy="3670492"/>
          </a:xfrm>
          <a:prstGeom prst="rect">
            <a:avLst/>
          </a:prstGeom>
        </p:spPr>
        <p:txBody>
          <a:bodyPr lIns="0" tIns="0" rIns="0" bIns="0" rtlCol="0" anchor="t">
            <a:spAutoFit/>
          </a:bodyPr>
          <a:lstStyle/>
          <a:p>
            <a:pPr marL="561344" lvl="1" indent="-280672">
              <a:lnSpc>
                <a:spcPts val="3640"/>
              </a:lnSpc>
              <a:buFont typeface="Arial"/>
              <a:buChar char="•"/>
            </a:pPr>
            <a:r>
              <a:rPr lang="en-US" sz="2600" dirty="0" err="1">
                <a:solidFill>
                  <a:srgbClr val="FFFFFF"/>
                </a:solidFill>
                <a:latin typeface="Eastman Grotesque" panose="020B0604020202020204" charset="0"/>
              </a:rPr>
              <a:t>Finanzdienstleister</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sind</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verpflichtet</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Ihre</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Nachhaltigkeits-präferenzen</a:t>
            </a:r>
            <a:r>
              <a:rPr lang="en-US" sz="2600" dirty="0">
                <a:solidFill>
                  <a:srgbClr val="FFFFFF"/>
                </a:solidFill>
                <a:latin typeface="Eastman Grotesque" panose="020B0604020202020204" charset="0"/>
              </a:rPr>
              <a:t> zu </a:t>
            </a:r>
            <a:r>
              <a:rPr lang="en-US" sz="2600" dirty="0" err="1">
                <a:solidFill>
                  <a:srgbClr val="FFFFFF"/>
                </a:solidFill>
                <a:latin typeface="Eastman Grotesque" panose="020B0604020202020204" charset="0"/>
              </a:rPr>
              <a:t>berücksichtigen</a:t>
            </a:r>
            <a:r>
              <a:rPr lang="en-US" sz="2600" dirty="0">
                <a:solidFill>
                  <a:srgbClr val="FFFFFF"/>
                </a:solidFill>
                <a:latin typeface="Eastman Grotesque" panose="020B0604020202020204" charset="0"/>
              </a:rPr>
              <a:t> und </a:t>
            </a:r>
            <a:r>
              <a:rPr lang="en-US" sz="2600" dirty="0" err="1">
                <a:solidFill>
                  <a:srgbClr val="FFFFFF"/>
                </a:solidFill>
                <a:latin typeface="Eastman Grotesque" panose="020B0604020202020204" charset="0"/>
              </a:rPr>
              <a:t>Ihnen</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Produkte</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anzubieten</a:t>
            </a:r>
            <a:r>
              <a:rPr lang="en-US" sz="2600" dirty="0">
                <a:solidFill>
                  <a:srgbClr val="FFFFFF"/>
                </a:solidFill>
                <a:latin typeface="Eastman Grotesque" panose="020B0604020202020204" charset="0"/>
              </a:rPr>
              <a:t>, die </a:t>
            </a:r>
            <a:r>
              <a:rPr lang="en-US" sz="2600" dirty="0" err="1">
                <a:solidFill>
                  <a:srgbClr val="FFFFFF"/>
                </a:solidFill>
                <a:latin typeface="Eastman Grotesque" panose="020B0604020202020204" charset="0"/>
              </a:rPr>
              <a:t>Ihren</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Präferenzen</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entsprechen</a:t>
            </a:r>
            <a:endParaRPr lang="en-US" sz="2600" dirty="0">
              <a:solidFill>
                <a:srgbClr val="FFFFFF"/>
              </a:solidFill>
              <a:latin typeface="Eastman Grotesque" panose="020B0604020202020204" charset="0"/>
            </a:endParaRPr>
          </a:p>
        </p:txBody>
      </p:sp>
      <p:sp>
        <p:nvSpPr>
          <p:cNvPr id="32" name="TextBox 32"/>
          <p:cNvSpPr txBox="1"/>
          <p:nvPr/>
        </p:nvSpPr>
        <p:spPr>
          <a:xfrm>
            <a:off x="12908823" y="4806138"/>
            <a:ext cx="4275522" cy="3663952"/>
          </a:xfrm>
          <a:prstGeom prst="rect">
            <a:avLst/>
          </a:prstGeom>
        </p:spPr>
        <p:txBody>
          <a:bodyPr lIns="0" tIns="0" rIns="0" bIns="0" rtlCol="0" anchor="t">
            <a:spAutoFit/>
          </a:bodyPr>
          <a:lstStyle/>
          <a:p>
            <a:pPr marL="561344" lvl="1" indent="-280672">
              <a:lnSpc>
                <a:spcPts val="3640"/>
              </a:lnSpc>
              <a:buFont typeface="Arial"/>
              <a:buChar char="•"/>
            </a:pPr>
            <a:r>
              <a:rPr lang="en-US" sz="2600" dirty="0">
                <a:solidFill>
                  <a:srgbClr val="FFFFFF"/>
                </a:solidFill>
                <a:latin typeface="Eastman Grotesque" panose="020B0604020202020204" charset="0"/>
              </a:rPr>
              <a:t>Bei </a:t>
            </a:r>
            <a:r>
              <a:rPr lang="en-US" sz="2600" dirty="0" err="1">
                <a:solidFill>
                  <a:srgbClr val="FFFFFF"/>
                </a:solidFill>
                <a:latin typeface="Eastman Grotesque" panose="020B0604020202020204" charset="0"/>
              </a:rPr>
              <a:t>Problemen</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können</a:t>
            </a:r>
            <a:r>
              <a:rPr lang="en-US" sz="2600" dirty="0">
                <a:solidFill>
                  <a:srgbClr val="FFFFFF"/>
                </a:solidFill>
                <a:latin typeface="Eastman Grotesque" panose="020B0604020202020204" charset="0"/>
              </a:rPr>
              <a:t> Sie </a:t>
            </a:r>
            <a:r>
              <a:rPr lang="en-US" sz="2600" dirty="0" err="1">
                <a:solidFill>
                  <a:srgbClr val="FFFFFF"/>
                </a:solidFill>
                <a:latin typeface="Eastman Grotesque" panose="020B0604020202020204" charset="0"/>
              </a:rPr>
              <a:t>sich</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wenden</a:t>
            </a:r>
            <a:r>
              <a:rPr lang="en-US" sz="2600" dirty="0">
                <a:solidFill>
                  <a:srgbClr val="FFFFFF"/>
                </a:solidFill>
                <a:latin typeface="Eastman Grotesque" panose="020B0604020202020204" charset="0"/>
              </a:rPr>
              <a:t> an:</a:t>
            </a:r>
          </a:p>
          <a:p>
            <a:pPr marL="1018544" lvl="2" indent="-280672">
              <a:lnSpc>
                <a:spcPts val="3640"/>
              </a:lnSpc>
              <a:buFont typeface="Arial"/>
              <a:buChar char="•"/>
            </a:pPr>
            <a:r>
              <a:rPr lang="en-US" sz="2600" dirty="0">
                <a:solidFill>
                  <a:srgbClr val="FFFFFF"/>
                </a:solidFill>
                <a:latin typeface="Eastman Grotesque" panose="020B0604020202020204" charset="0"/>
              </a:rPr>
              <a:t>die Bank </a:t>
            </a:r>
            <a:r>
              <a:rPr lang="en-US" sz="2600" dirty="0" err="1">
                <a:solidFill>
                  <a:srgbClr val="FFFFFF"/>
                </a:solidFill>
                <a:latin typeface="Eastman Grotesque" panose="020B0604020202020204" charset="0"/>
              </a:rPr>
              <a:t>Ihres</a:t>
            </a:r>
            <a:r>
              <a:rPr lang="en-US" sz="2600" dirty="0">
                <a:solidFill>
                  <a:srgbClr val="FFFFFF"/>
                </a:solidFill>
                <a:latin typeface="Eastman Grotesque" panose="020B0604020202020204" charset="0"/>
              </a:rPr>
              <a:t> </a:t>
            </a:r>
            <a:r>
              <a:rPr lang="en-US" sz="2600" dirty="0" err="1">
                <a:solidFill>
                  <a:srgbClr val="FFFFFF"/>
                </a:solidFill>
                <a:latin typeface="Eastman Grotesque" panose="020B0604020202020204" charset="0"/>
              </a:rPr>
              <a:t>Beraters</a:t>
            </a:r>
            <a:endParaRPr lang="en-US" sz="2600" dirty="0">
              <a:solidFill>
                <a:srgbClr val="FFFFFF"/>
              </a:solidFill>
              <a:latin typeface="Eastman Grotesque" panose="020B0604020202020204" charset="0"/>
            </a:endParaRPr>
          </a:p>
          <a:p>
            <a:pPr marL="1018544" lvl="2" indent="-280672">
              <a:lnSpc>
                <a:spcPts val="3640"/>
              </a:lnSpc>
              <a:buFont typeface="Arial"/>
              <a:buChar char="•"/>
            </a:pPr>
            <a:r>
              <a:rPr lang="en-US" sz="2600" dirty="0">
                <a:solidFill>
                  <a:srgbClr val="FFFFFF"/>
                </a:solidFill>
                <a:latin typeface="Eastman Grotesque" panose="020B0604020202020204" charset="0"/>
              </a:rPr>
              <a:t>den </a:t>
            </a:r>
            <a:r>
              <a:rPr lang="en-US" sz="2600" dirty="0" err="1">
                <a:solidFill>
                  <a:srgbClr val="FFFFFF"/>
                </a:solidFill>
                <a:latin typeface="Eastman Grotesque" panose="020B0604020202020204" charset="0"/>
              </a:rPr>
              <a:t>Ombudsmann</a:t>
            </a:r>
            <a:r>
              <a:rPr lang="en-US" sz="2600" dirty="0">
                <a:solidFill>
                  <a:srgbClr val="FFFFFF"/>
                </a:solidFill>
                <a:latin typeface="Eastman Grotesque" panose="020B0604020202020204" charset="0"/>
              </a:rPr>
              <a:t> der </a:t>
            </a:r>
            <a:r>
              <a:rPr lang="en-US" sz="2600" dirty="0" err="1">
                <a:solidFill>
                  <a:srgbClr val="FFFFFF"/>
                </a:solidFill>
                <a:latin typeface="Eastman Grotesque" panose="020B0604020202020204" charset="0"/>
              </a:rPr>
              <a:t>Banken</a:t>
            </a:r>
            <a:endParaRPr lang="en-US" sz="2600" dirty="0">
              <a:solidFill>
                <a:srgbClr val="FFFFFF"/>
              </a:solidFill>
              <a:latin typeface="Eastman Grotesque" panose="020B0604020202020204" charset="0"/>
            </a:endParaRPr>
          </a:p>
          <a:p>
            <a:pPr marL="1018544" lvl="2" indent="-280672">
              <a:lnSpc>
                <a:spcPts val="3640"/>
              </a:lnSpc>
              <a:buFont typeface="Arial"/>
              <a:buChar char="•"/>
            </a:pPr>
            <a:r>
              <a:rPr lang="en-US" sz="2600" dirty="0">
                <a:solidFill>
                  <a:srgbClr val="FFFFFF"/>
                </a:solidFill>
                <a:latin typeface="Eastman Grotesque" panose="020B0604020202020204" charset="0"/>
              </a:rPr>
              <a:t>die </a:t>
            </a:r>
            <a:r>
              <a:rPr lang="en-US" sz="2600" dirty="0" err="1">
                <a:solidFill>
                  <a:srgbClr val="FFFFFF"/>
                </a:solidFill>
                <a:latin typeface="Eastman Grotesque" panose="020B0604020202020204" charset="0"/>
              </a:rPr>
              <a:t>Bankenaufsicht</a:t>
            </a:r>
            <a:r>
              <a:rPr lang="en-US" sz="2600" dirty="0">
                <a:solidFill>
                  <a:srgbClr val="FFFFFF"/>
                </a:solidFill>
                <a:latin typeface="Eastman Grotesque" panose="020B0604020202020204" charset="0"/>
              </a:rPr>
              <a:t> BaFin</a:t>
            </a:r>
          </a:p>
        </p:txBody>
      </p:sp>
      <p:sp>
        <p:nvSpPr>
          <p:cNvPr id="34" name="Multiplikationszeichen 33">
            <a:extLst>
              <a:ext uri="{FF2B5EF4-FFF2-40B4-BE49-F238E27FC236}">
                <a16:creationId xmlns:a16="http://schemas.microsoft.com/office/drawing/2014/main" id="{6CA3692E-F0B6-C727-D2C8-1A203557A90B}"/>
              </a:ext>
            </a:extLst>
          </p:cNvPr>
          <p:cNvSpPr/>
          <p:nvPr/>
        </p:nvSpPr>
        <p:spPr>
          <a:xfrm>
            <a:off x="11778102" y="5670483"/>
            <a:ext cx="809412" cy="1454217"/>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FF0000"/>
              </a:solidFill>
            </a:endParaRPr>
          </a:p>
        </p:txBody>
      </p:sp>
      <p:sp>
        <p:nvSpPr>
          <p:cNvPr id="21" name="TextBox 13">
            <a:extLst>
              <a:ext uri="{FF2B5EF4-FFF2-40B4-BE49-F238E27FC236}">
                <a16:creationId xmlns:a16="http://schemas.microsoft.com/office/drawing/2014/main" id="{C48E3DEC-AFE8-3F70-8A6C-10300258A3DC}"/>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chemeClr val="bg1"/>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Invest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chemeClr val="bg1"/>
              </a:solidFill>
              <a:latin typeface="Canva Sans"/>
            </a:endParaRPr>
          </a:p>
        </p:txBody>
      </p:sp>
    </p:spTree>
    <p:extLst>
      <p:ext uri="{BB962C8B-B14F-4D97-AF65-F5344CB8AC3E}">
        <p14:creationId xmlns:p14="http://schemas.microsoft.com/office/powerpoint/2010/main" val="122212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4253359" y="6987138"/>
            <a:ext cx="12838548" cy="1407377"/>
            <a:chOff x="0" y="0"/>
            <a:chExt cx="3381346" cy="347731"/>
          </a:xfrm>
        </p:grpSpPr>
        <p:sp>
          <p:nvSpPr>
            <p:cNvPr id="10" name="Freeform 10"/>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1" name="TextBox 11"/>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2" name="AutoShape 12"/>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grpSp>
        <p:nvGrpSpPr>
          <p:cNvPr id="13" name="Group 13"/>
          <p:cNvGrpSpPr/>
          <p:nvPr/>
        </p:nvGrpSpPr>
        <p:grpSpPr>
          <a:xfrm>
            <a:off x="4253359" y="5163754"/>
            <a:ext cx="12838548" cy="1320291"/>
            <a:chOff x="0" y="0"/>
            <a:chExt cx="3381346" cy="347731"/>
          </a:xfrm>
        </p:grpSpPr>
        <p:sp>
          <p:nvSpPr>
            <p:cNvPr id="14" name="Freeform 14"/>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4253359" y="3338637"/>
            <a:ext cx="12838548" cy="1320291"/>
            <a:chOff x="0" y="0"/>
            <a:chExt cx="3381346" cy="347731"/>
          </a:xfrm>
        </p:grpSpPr>
        <p:sp>
          <p:nvSpPr>
            <p:cNvPr id="17" name="Freeform 17"/>
            <p:cNvSpPr/>
            <p:nvPr/>
          </p:nvSpPr>
          <p:spPr>
            <a:xfrm>
              <a:off x="0" y="0"/>
              <a:ext cx="3381346" cy="347731"/>
            </a:xfrm>
            <a:custGeom>
              <a:avLst/>
              <a:gdLst/>
              <a:ahLst/>
              <a:cxnLst/>
              <a:rect l="l" t="t" r="r" b="b"/>
              <a:pathLst>
                <a:path w="3381346" h="347731">
                  <a:moveTo>
                    <a:pt x="30754" y="0"/>
                  </a:moveTo>
                  <a:lnTo>
                    <a:pt x="3350592" y="0"/>
                  </a:lnTo>
                  <a:cubicBezTo>
                    <a:pt x="3358748" y="0"/>
                    <a:pt x="3366571" y="3240"/>
                    <a:pt x="3372338" y="9008"/>
                  </a:cubicBezTo>
                  <a:cubicBezTo>
                    <a:pt x="3378106" y="14775"/>
                    <a:pt x="3381346" y="22598"/>
                    <a:pt x="3381346" y="30754"/>
                  </a:cubicBezTo>
                  <a:lnTo>
                    <a:pt x="3381346" y="316977"/>
                  </a:lnTo>
                  <a:cubicBezTo>
                    <a:pt x="3381346" y="325133"/>
                    <a:pt x="3378106" y="332956"/>
                    <a:pt x="3372338" y="338723"/>
                  </a:cubicBezTo>
                  <a:cubicBezTo>
                    <a:pt x="3366571" y="344491"/>
                    <a:pt x="3358748" y="347731"/>
                    <a:pt x="3350592" y="347731"/>
                  </a:cubicBezTo>
                  <a:lnTo>
                    <a:pt x="30754" y="347731"/>
                  </a:lnTo>
                  <a:cubicBezTo>
                    <a:pt x="22598" y="347731"/>
                    <a:pt x="14775" y="344491"/>
                    <a:pt x="9008" y="338723"/>
                  </a:cubicBezTo>
                  <a:cubicBezTo>
                    <a:pt x="3240" y="332956"/>
                    <a:pt x="0" y="325133"/>
                    <a:pt x="0" y="316977"/>
                  </a:cubicBezTo>
                  <a:lnTo>
                    <a:pt x="0" y="30754"/>
                  </a:lnTo>
                  <a:cubicBezTo>
                    <a:pt x="0" y="22598"/>
                    <a:pt x="3240" y="14775"/>
                    <a:pt x="9008" y="9008"/>
                  </a:cubicBezTo>
                  <a:cubicBezTo>
                    <a:pt x="14775" y="3240"/>
                    <a:pt x="22598" y="0"/>
                    <a:pt x="30754" y="0"/>
                  </a:cubicBezTo>
                  <a:close/>
                </a:path>
              </a:pathLst>
            </a:custGeom>
            <a:solidFill>
              <a:srgbClr val="000000">
                <a:alpha val="35686"/>
              </a:srgbClr>
            </a:solidFill>
          </p:spPr>
          <p:txBody>
            <a:bodyPr/>
            <a:lstStyle/>
            <a:p>
              <a:endParaRPr lang="en-BE"/>
            </a:p>
          </p:txBody>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1649185" y="3280017"/>
            <a:ext cx="1437533" cy="1437533"/>
          </a:xfrm>
          <a:custGeom>
            <a:avLst/>
            <a:gdLst/>
            <a:ahLst/>
            <a:cxnLst/>
            <a:rect l="l" t="t" r="r" b="b"/>
            <a:pathLst>
              <a:path w="1437533" h="1437533">
                <a:moveTo>
                  <a:pt x="0" y="0"/>
                </a:moveTo>
                <a:lnTo>
                  <a:pt x="1437533" y="0"/>
                </a:lnTo>
                <a:lnTo>
                  <a:pt x="1437533" y="1437532"/>
                </a:lnTo>
                <a:lnTo>
                  <a:pt x="0" y="14375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BE"/>
          </a:p>
        </p:txBody>
      </p:sp>
      <p:sp>
        <p:nvSpPr>
          <p:cNvPr id="20" name="Freeform 20"/>
          <p:cNvSpPr/>
          <p:nvPr/>
        </p:nvSpPr>
        <p:spPr>
          <a:xfrm>
            <a:off x="1649185" y="5068378"/>
            <a:ext cx="1511112" cy="1377001"/>
          </a:xfrm>
          <a:custGeom>
            <a:avLst/>
            <a:gdLst/>
            <a:ahLst/>
            <a:cxnLst/>
            <a:rect l="l" t="t" r="r" b="b"/>
            <a:pathLst>
              <a:path w="1511112" h="1377001">
                <a:moveTo>
                  <a:pt x="0" y="0"/>
                </a:moveTo>
                <a:lnTo>
                  <a:pt x="1511112" y="0"/>
                </a:lnTo>
                <a:lnTo>
                  <a:pt x="1511112" y="1377001"/>
                </a:lnTo>
                <a:lnTo>
                  <a:pt x="0" y="137700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BE"/>
          </a:p>
        </p:txBody>
      </p:sp>
      <p:sp>
        <p:nvSpPr>
          <p:cNvPr id="21" name="Freeform 21"/>
          <p:cNvSpPr/>
          <p:nvPr/>
        </p:nvSpPr>
        <p:spPr>
          <a:xfrm>
            <a:off x="1649185" y="6805261"/>
            <a:ext cx="1784418" cy="1684045"/>
          </a:xfrm>
          <a:custGeom>
            <a:avLst/>
            <a:gdLst/>
            <a:ahLst/>
            <a:cxnLst/>
            <a:rect l="l" t="t" r="r" b="b"/>
            <a:pathLst>
              <a:path w="1784418" h="1684045">
                <a:moveTo>
                  <a:pt x="0" y="0"/>
                </a:moveTo>
                <a:lnTo>
                  <a:pt x="1784419" y="0"/>
                </a:lnTo>
                <a:lnTo>
                  <a:pt x="1784419" y="1684045"/>
                </a:lnTo>
                <a:lnTo>
                  <a:pt x="0" y="16840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BE"/>
          </a:p>
        </p:txBody>
      </p:sp>
      <p:sp>
        <p:nvSpPr>
          <p:cNvPr id="23" name="TextBox 23"/>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000" dirty="0" err="1">
                <a:solidFill>
                  <a:srgbClr val="FFFFFF"/>
                </a:solidFill>
                <a:latin typeface="Eastman Grotesque Bold"/>
              </a:rPr>
              <a:t>Ausblick</a:t>
            </a:r>
            <a:r>
              <a:rPr lang="en-US" sz="6000" dirty="0">
                <a:solidFill>
                  <a:srgbClr val="FFFFFF"/>
                </a:solidFill>
                <a:latin typeface="Eastman Grotesque Bold"/>
              </a:rPr>
              <a:t> Modul 4</a:t>
            </a:r>
          </a:p>
        </p:txBody>
      </p:sp>
      <p:sp>
        <p:nvSpPr>
          <p:cNvPr id="24" name="TextBox 24"/>
          <p:cNvSpPr txBox="1"/>
          <p:nvPr/>
        </p:nvSpPr>
        <p:spPr>
          <a:xfrm>
            <a:off x="4757819" y="3450916"/>
            <a:ext cx="12122398" cy="1576778"/>
          </a:xfrm>
          <a:prstGeom prst="rect">
            <a:avLst/>
          </a:prstGeom>
        </p:spPr>
        <p:txBody>
          <a:bodyPr lIns="0" tIns="0" rIns="0" bIns="0" rtlCol="0" anchor="t">
            <a:spAutoFit/>
          </a:bodyPr>
          <a:lstStyle/>
          <a:p>
            <a:pPr algn="just">
              <a:lnSpc>
                <a:spcPts val="4262"/>
              </a:lnSpc>
            </a:pPr>
            <a:r>
              <a:rPr lang="en-US" sz="3044" dirty="0" err="1">
                <a:solidFill>
                  <a:srgbClr val="FFFFFF"/>
                </a:solidFill>
                <a:latin typeface="Eastman Grotesque Bold"/>
              </a:rPr>
              <a:t>Zusammenhang</a:t>
            </a:r>
            <a:r>
              <a:rPr lang="en-US" sz="3044" dirty="0">
                <a:solidFill>
                  <a:srgbClr val="FFFFFF"/>
                </a:solidFill>
                <a:latin typeface="Eastman Grotesque Bold"/>
              </a:rPr>
              <a:t> </a:t>
            </a:r>
            <a:r>
              <a:rPr lang="en-US" sz="3044" dirty="0" err="1">
                <a:solidFill>
                  <a:srgbClr val="FFFFFF"/>
                </a:solidFill>
                <a:latin typeface="Eastman Grotesque Bold"/>
              </a:rPr>
              <a:t>zwischen</a:t>
            </a:r>
            <a:r>
              <a:rPr lang="en-US" sz="3044" dirty="0">
                <a:solidFill>
                  <a:srgbClr val="FFFFFF"/>
                </a:solidFill>
                <a:latin typeface="Eastman Grotesque Bold"/>
              </a:rPr>
              <a:t> </a:t>
            </a:r>
            <a:r>
              <a:rPr lang="en-US" sz="3044" dirty="0" err="1">
                <a:solidFill>
                  <a:srgbClr val="FFFFFF"/>
                </a:solidFill>
                <a:latin typeface="Eastman Grotesque Bold"/>
              </a:rPr>
              <a:t>Klimarisiken</a:t>
            </a:r>
            <a:r>
              <a:rPr lang="en-US" sz="3044" dirty="0">
                <a:solidFill>
                  <a:srgbClr val="FFFFFF"/>
                </a:solidFill>
                <a:latin typeface="Eastman Grotesque Bold"/>
              </a:rPr>
              <a:t>, </a:t>
            </a:r>
            <a:r>
              <a:rPr lang="en-US" sz="3044" dirty="0" err="1">
                <a:solidFill>
                  <a:srgbClr val="FFFFFF"/>
                </a:solidFill>
                <a:latin typeface="Eastman Grotesque Bold"/>
              </a:rPr>
              <a:t>Unternehmensgewinnen</a:t>
            </a:r>
            <a:r>
              <a:rPr lang="en-US" sz="3044" dirty="0">
                <a:solidFill>
                  <a:srgbClr val="FFFFFF"/>
                </a:solidFill>
                <a:latin typeface="Eastman Grotesque Bold"/>
              </a:rPr>
              <a:t> und </a:t>
            </a:r>
            <a:r>
              <a:rPr lang="en-US" sz="3044" dirty="0" err="1">
                <a:solidFill>
                  <a:srgbClr val="FFFFFF"/>
                </a:solidFill>
                <a:latin typeface="Eastman Grotesque Bold"/>
              </a:rPr>
              <a:t>finanziellen</a:t>
            </a:r>
            <a:r>
              <a:rPr lang="en-US" sz="3044" dirty="0">
                <a:solidFill>
                  <a:srgbClr val="FFFFFF"/>
                </a:solidFill>
                <a:latin typeface="Eastman Grotesque Bold"/>
              </a:rPr>
              <a:t> </a:t>
            </a:r>
            <a:r>
              <a:rPr lang="en-US" sz="3044" dirty="0" err="1">
                <a:solidFill>
                  <a:srgbClr val="FFFFFF"/>
                </a:solidFill>
                <a:latin typeface="Eastman Grotesque Bold"/>
              </a:rPr>
              <a:t>Risiken</a:t>
            </a:r>
            <a:endParaRPr lang="en-US" sz="3044" dirty="0">
              <a:solidFill>
                <a:srgbClr val="FFFFFF"/>
              </a:solidFill>
              <a:latin typeface="Eastman Grotesque Bold"/>
            </a:endParaRPr>
          </a:p>
          <a:p>
            <a:pPr algn="just">
              <a:lnSpc>
                <a:spcPts val="3780"/>
              </a:lnSpc>
            </a:pPr>
            <a:endParaRPr lang="en-US" sz="3044" dirty="0">
              <a:solidFill>
                <a:srgbClr val="FFFFFF"/>
              </a:solidFill>
              <a:latin typeface="Eastman Grotesque Bold"/>
            </a:endParaRPr>
          </a:p>
        </p:txBody>
      </p:sp>
      <p:sp>
        <p:nvSpPr>
          <p:cNvPr id="25" name="TextBox 25"/>
          <p:cNvSpPr txBox="1"/>
          <p:nvPr/>
        </p:nvSpPr>
        <p:spPr>
          <a:xfrm>
            <a:off x="4757819" y="5259168"/>
            <a:ext cx="12122398" cy="1056136"/>
          </a:xfrm>
          <a:prstGeom prst="rect">
            <a:avLst/>
          </a:prstGeom>
        </p:spPr>
        <p:txBody>
          <a:bodyPr lIns="0" tIns="0" rIns="0" bIns="0" rtlCol="0" anchor="t">
            <a:spAutoFit/>
          </a:bodyPr>
          <a:lstStyle/>
          <a:p>
            <a:pPr algn="just">
              <a:lnSpc>
                <a:spcPts val="4262"/>
              </a:lnSpc>
            </a:pPr>
            <a:r>
              <a:rPr lang="en-US" sz="3044" dirty="0">
                <a:solidFill>
                  <a:srgbClr val="FFFFFF"/>
                </a:solidFill>
                <a:latin typeface="Eastman Grotesque Bold"/>
              </a:rPr>
              <a:t>Die </a:t>
            </a:r>
            <a:r>
              <a:rPr lang="en-US" sz="3044" dirty="0" err="1">
                <a:solidFill>
                  <a:srgbClr val="FFFFFF"/>
                </a:solidFill>
                <a:latin typeface="Eastman Grotesque Bold"/>
              </a:rPr>
              <a:t>Reaktion</a:t>
            </a:r>
            <a:r>
              <a:rPr lang="en-US" sz="3044" dirty="0">
                <a:solidFill>
                  <a:srgbClr val="FFFFFF"/>
                </a:solidFill>
                <a:latin typeface="Eastman Grotesque Bold"/>
              </a:rPr>
              <a:t> auf den </a:t>
            </a:r>
            <a:r>
              <a:rPr lang="en-US" sz="3044" dirty="0" err="1">
                <a:solidFill>
                  <a:srgbClr val="FFFFFF"/>
                </a:solidFill>
                <a:latin typeface="Eastman Grotesque Bold"/>
              </a:rPr>
              <a:t>Klimawandel</a:t>
            </a:r>
            <a:r>
              <a:rPr lang="en-US" sz="3044" dirty="0">
                <a:solidFill>
                  <a:srgbClr val="FFFFFF"/>
                </a:solidFill>
                <a:latin typeface="Eastman Grotesque Bold"/>
              </a:rPr>
              <a:t> </a:t>
            </a:r>
            <a:r>
              <a:rPr lang="en-US" sz="3044" dirty="0" err="1">
                <a:solidFill>
                  <a:srgbClr val="FFFFFF"/>
                </a:solidFill>
                <a:latin typeface="Eastman Grotesque Bold"/>
              </a:rPr>
              <a:t>kann</a:t>
            </a:r>
            <a:r>
              <a:rPr lang="en-US" sz="3044" dirty="0">
                <a:solidFill>
                  <a:srgbClr val="FFFFFF"/>
                </a:solidFill>
                <a:latin typeface="Eastman Grotesque Bold"/>
              </a:rPr>
              <a:t> </a:t>
            </a:r>
            <a:r>
              <a:rPr lang="en-US" sz="3044" dirty="0" err="1">
                <a:solidFill>
                  <a:srgbClr val="FFFFFF"/>
                </a:solidFill>
                <a:latin typeface="Eastman Grotesque Bold"/>
              </a:rPr>
              <a:t>auch</a:t>
            </a:r>
            <a:r>
              <a:rPr lang="en-US" sz="3044" dirty="0">
                <a:solidFill>
                  <a:srgbClr val="FFFFFF"/>
                </a:solidFill>
                <a:latin typeface="Eastman Grotesque Bold"/>
              </a:rPr>
              <a:t> </a:t>
            </a:r>
            <a:r>
              <a:rPr lang="en-US" sz="3044" dirty="0" err="1">
                <a:solidFill>
                  <a:srgbClr val="FFFFFF"/>
                </a:solidFill>
                <a:latin typeface="Eastman Grotesque Bold"/>
              </a:rPr>
              <a:t>eine</a:t>
            </a:r>
            <a:r>
              <a:rPr lang="en-US" sz="3044" dirty="0">
                <a:solidFill>
                  <a:srgbClr val="FFFFFF"/>
                </a:solidFill>
                <a:latin typeface="Eastman Grotesque Bold"/>
              </a:rPr>
              <a:t> </a:t>
            </a:r>
            <a:r>
              <a:rPr lang="en-US" sz="3044" dirty="0" err="1">
                <a:solidFill>
                  <a:srgbClr val="FFFFFF"/>
                </a:solidFill>
                <a:latin typeface="Eastman Grotesque Bold"/>
              </a:rPr>
              <a:t>finanzielle</a:t>
            </a:r>
            <a:r>
              <a:rPr lang="en-US" sz="3044" dirty="0">
                <a:solidFill>
                  <a:srgbClr val="FFFFFF"/>
                </a:solidFill>
                <a:latin typeface="Eastman Grotesque Bold"/>
              </a:rPr>
              <a:t> Chance </a:t>
            </a:r>
            <a:r>
              <a:rPr lang="en-US" sz="3044" dirty="0" err="1">
                <a:solidFill>
                  <a:srgbClr val="FFFFFF"/>
                </a:solidFill>
                <a:latin typeface="Eastman Grotesque Bold"/>
              </a:rPr>
              <a:t>darstellen</a:t>
            </a:r>
            <a:endParaRPr lang="en-US" sz="3044" dirty="0">
              <a:solidFill>
                <a:srgbClr val="FFFFFF"/>
              </a:solidFill>
              <a:latin typeface="Eastman Grotesque Bold"/>
            </a:endParaRPr>
          </a:p>
        </p:txBody>
      </p:sp>
      <p:sp>
        <p:nvSpPr>
          <p:cNvPr id="26" name="TextBox 26"/>
          <p:cNvSpPr txBox="1"/>
          <p:nvPr/>
        </p:nvSpPr>
        <p:spPr>
          <a:xfrm>
            <a:off x="4757819" y="7425595"/>
            <a:ext cx="12122398" cy="522002"/>
          </a:xfrm>
          <a:prstGeom prst="rect">
            <a:avLst/>
          </a:prstGeom>
        </p:spPr>
        <p:txBody>
          <a:bodyPr lIns="0" tIns="0" rIns="0" bIns="0" rtlCol="0" anchor="t">
            <a:spAutoFit/>
          </a:bodyPr>
          <a:lstStyle/>
          <a:p>
            <a:pPr algn="just">
              <a:lnSpc>
                <a:spcPts val="4262"/>
              </a:lnSpc>
            </a:pPr>
            <a:r>
              <a:rPr lang="en-US" sz="3044" dirty="0">
                <a:solidFill>
                  <a:srgbClr val="FFFFFF"/>
                </a:solidFill>
                <a:latin typeface="Eastman Grotesque Bold"/>
              </a:rPr>
              <a:t>Wrap-up, </a:t>
            </a:r>
            <a:r>
              <a:rPr lang="en-US" sz="3044" dirty="0" err="1">
                <a:solidFill>
                  <a:srgbClr val="FFFFFF"/>
                </a:solidFill>
                <a:latin typeface="Eastman Grotesque Bold"/>
              </a:rPr>
              <a:t>Diskussion</a:t>
            </a:r>
            <a:r>
              <a:rPr lang="en-US" sz="3044" dirty="0">
                <a:solidFill>
                  <a:srgbClr val="FFFFFF"/>
                </a:solidFill>
                <a:latin typeface="Eastman Grotesque Bold"/>
              </a:rPr>
              <a:t> und </a:t>
            </a:r>
            <a:r>
              <a:rPr lang="en-US" sz="3044" dirty="0" err="1">
                <a:solidFill>
                  <a:srgbClr val="FFFFFF"/>
                </a:solidFill>
                <a:latin typeface="Eastman Grotesque Bold"/>
              </a:rPr>
              <a:t>Erfahrungsaustausch</a:t>
            </a:r>
            <a:endParaRPr lang="en-US" sz="3044" dirty="0">
              <a:solidFill>
                <a:srgbClr val="FFFFFF"/>
              </a:solidFill>
              <a:latin typeface="Eastman Grotesque Bold"/>
            </a:endParaRPr>
          </a:p>
        </p:txBody>
      </p:sp>
      <p:sp>
        <p:nvSpPr>
          <p:cNvPr id="27" name="TextBox 13">
            <a:extLst>
              <a:ext uri="{FF2B5EF4-FFF2-40B4-BE49-F238E27FC236}">
                <a16:creationId xmlns:a16="http://schemas.microsoft.com/office/drawing/2014/main" id="{0E1B0B4F-02C8-607B-B05C-6EBF93350BD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chemeClr val="bg1"/>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Invest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chemeClr val="bg1"/>
              </a:solidFill>
              <a:latin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de-DE" dirty="0"/>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de-DE" dirty="0"/>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dirty="0"/>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de-DE" dirty="0"/>
          </a:p>
        </p:txBody>
      </p:sp>
      <p:sp>
        <p:nvSpPr>
          <p:cNvPr id="11" name="TextBox 11"/>
          <p:cNvSpPr txBox="1"/>
          <p:nvPr/>
        </p:nvSpPr>
        <p:spPr>
          <a:xfrm>
            <a:off x="1390493" y="885825"/>
            <a:ext cx="15701414" cy="1191421"/>
          </a:xfrm>
          <a:prstGeom prst="rect">
            <a:avLst/>
          </a:prstGeom>
        </p:spPr>
        <p:txBody>
          <a:bodyPr lIns="0" tIns="0" rIns="0" bIns="0" rtlCol="0" anchor="t">
            <a:spAutoFit/>
          </a:bodyPr>
          <a:lstStyle/>
          <a:p>
            <a:pPr algn="ctr">
              <a:lnSpc>
                <a:spcPts val="9659"/>
              </a:lnSpc>
            </a:pPr>
            <a:r>
              <a:rPr lang="en-US" sz="6899" dirty="0">
                <a:solidFill>
                  <a:srgbClr val="FFFFFF"/>
                </a:solidFill>
                <a:latin typeface="Eastman Grotesque Bold"/>
              </a:rPr>
              <a:t>HAFTUNGSAUSSCHLUSS</a:t>
            </a:r>
          </a:p>
        </p:txBody>
      </p:sp>
      <p:grpSp>
        <p:nvGrpSpPr>
          <p:cNvPr id="12" name="Group 12"/>
          <p:cNvGrpSpPr/>
          <p:nvPr/>
        </p:nvGrpSpPr>
        <p:grpSpPr>
          <a:xfrm>
            <a:off x="1879715" y="2778288"/>
            <a:ext cx="14528569" cy="5969714"/>
            <a:chOff x="0" y="0"/>
            <a:chExt cx="3826454" cy="1572270"/>
          </a:xfrm>
        </p:grpSpPr>
        <p:sp>
          <p:nvSpPr>
            <p:cNvPr id="13" name="Freeform 13"/>
            <p:cNvSpPr/>
            <p:nvPr/>
          </p:nvSpPr>
          <p:spPr>
            <a:xfrm>
              <a:off x="0" y="0"/>
              <a:ext cx="3826454" cy="1572270"/>
            </a:xfrm>
            <a:custGeom>
              <a:avLst/>
              <a:gdLst/>
              <a:ahLst/>
              <a:cxnLst/>
              <a:rect l="l" t="t" r="r" b="b"/>
              <a:pathLst>
                <a:path w="3826454" h="1572270">
                  <a:moveTo>
                    <a:pt x="0" y="0"/>
                  </a:moveTo>
                  <a:lnTo>
                    <a:pt x="3826454" y="0"/>
                  </a:lnTo>
                  <a:lnTo>
                    <a:pt x="3826454" y="1572270"/>
                  </a:lnTo>
                  <a:lnTo>
                    <a:pt x="0" y="1572270"/>
                  </a:lnTo>
                  <a:close/>
                </a:path>
              </a:pathLst>
            </a:custGeom>
            <a:solidFill>
              <a:srgbClr val="000000">
                <a:alpha val="22745"/>
              </a:srgbClr>
            </a:solidFill>
          </p:spPr>
          <p:txBody>
            <a:bodyPr/>
            <a:lstStyle/>
            <a:p>
              <a:endParaRPr lang="de-DE" dirty="0"/>
            </a:p>
          </p:txBody>
        </p:sp>
        <p:sp>
          <p:nvSpPr>
            <p:cNvPr id="14" name="TextBox 14"/>
            <p:cNvSpPr txBox="1"/>
            <p:nvPr/>
          </p:nvSpPr>
          <p:spPr>
            <a:xfrm>
              <a:off x="0" y="-38100"/>
              <a:ext cx="812800" cy="850900"/>
            </a:xfrm>
            <a:prstGeom prst="rect">
              <a:avLst/>
            </a:prstGeom>
          </p:spPr>
          <p:txBody>
            <a:bodyPr lIns="50800" tIns="50800" rIns="50800" bIns="50800" rtlCol="0" anchor="ctr"/>
            <a:lstStyle/>
            <a:p>
              <a:pPr algn="ctr">
                <a:lnSpc>
                  <a:spcPts val="2659"/>
                </a:lnSpc>
              </a:pPr>
              <a:endParaRPr dirty="0"/>
            </a:p>
          </p:txBody>
        </p:sp>
      </p:grpSp>
      <p:sp>
        <p:nvSpPr>
          <p:cNvPr id="15" name="TextBox 15"/>
          <p:cNvSpPr txBox="1"/>
          <p:nvPr/>
        </p:nvSpPr>
        <p:spPr>
          <a:xfrm>
            <a:off x="2665881" y="3211406"/>
            <a:ext cx="12956238" cy="5895973"/>
          </a:xfrm>
          <a:prstGeom prst="rect">
            <a:avLst/>
          </a:prstGeom>
        </p:spPr>
        <p:txBody>
          <a:bodyPr lIns="0" tIns="0" rIns="0" bIns="0" rtlCol="0" anchor="t">
            <a:spAutoFit/>
          </a:bodyPr>
          <a:lstStyle/>
          <a:p>
            <a:pPr algn="ctr">
              <a:lnSpc>
                <a:spcPts val="4165"/>
              </a:lnSpc>
            </a:pPr>
            <a:r>
              <a:rPr lang="de-DE" sz="2975" dirty="0" err="1">
                <a:solidFill>
                  <a:srgbClr val="FFFFFF"/>
                </a:solidFill>
                <a:latin typeface="Eastman Grotesque"/>
              </a:rPr>
              <a:t>Invest</a:t>
            </a:r>
            <a:r>
              <a:rPr lang="de-DE" sz="2975" dirty="0">
                <a:solidFill>
                  <a:srgbClr val="FFFFFF"/>
                </a:solidFill>
                <a:latin typeface="Eastman Grotesque"/>
              </a:rPr>
              <a:t> </a:t>
            </a:r>
            <a:r>
              <a:rPr lang="de-DE" sz="2975" dirty="0" err="1">
                <a:solidFill>
                  <a:srgbClr val="FFFFFF"/>
                </a:solidFill>
                <a:latin typeface="Eastman Grotesque"/>
              </a:rPr>
              <a:t>for</a:t>
            </a:r>
            <a:r>
              <a:rPr lang="de-DE" sz="2975" dirty="0">
                <a:solidFill>
                  <a:srgbClr val="FFFFFF"/>
                </a:solidFill>
                <a:latin typeface="Eastman Grotesque"/>
              </a:rPr>
              <a:t> </a:t>
            </a:r>
            <a:r>
              <a:rPr lang="de-DE" sz="2975" dirty="0" err="1">
                <a:solidFill>
                  <a:srgbClr val="FFFFFF"/>
                </a:solidFill>
                <a:latin typeface="Eastman Grotesque"/>
              </a:rPr>
              <a:t>Better</a:t>
            </a:r>
            <a:r>
              <a:rPr lang="de-DE" sz="2975" dirty="0">
                <a:solidFill>
                  <a:srgbClr val="FFFFFF"/>
                </a:solidFill>
                <a:latin typeface="Eastman Grotesque"/>
              </a:rPr>
              <a:t> Climate EU ist eine gemeinnützige Initiative, die sich der Bildung widmet und keine Finanzberatung anbietet. Die Informationen und Materialien, die in diesem Kurs zur Verfügung gestellt werden, sind nur für allgemeine Bildungszwecke gedacht und dienen nicht der Finanzplanung, Rechts-, Steuer-, Buchhaltungs- oder Anlageberatung. Strategien oder Beschreibungen von Investitionen stellen keine Empfehlung dar. Führen Sie immer Ihre eigenen Nachforschungen durch und/oder ziehen Sie Fachleute zu Rate, bevor Sie eine Anlageentscheidung treffen. Sie sollten auch sicher sein, dass Sie alle möglichen steuerlichen Auswirkungen verstehen, bevor Sie bestehende Investitionen verkaufen.</a:t>
            </a:r>
          </a:p>
          <a:p>
            <a:pPr algn="ctr">
              <a:lnSpc>
                <a:spcPts val="4165"/>
              </a:lnSpc>
            </a:pPr>
            <a:endParaRPr lang="en-US" sz="2975" dirty="0">
              <a:solidFill>
                <a:srgbClr val="FFFFFF"/>
              </a:solidFill>
              <a:latin typeface="Eastman Grotesque"/>
            </a:endParaRPr>
          </a:p>
        </p:txBody>
      </p:sp>
      <p:sp>
        <p:nvSpPr>
          <p:cNvPr id="16" name="TextBox 13">
            <a:extLst>
              <a:ext uri="{FF2B5EF4-FFF2-40B4-BE49-F238E27FC236}">
                <a16:creationId xmlns:a16="http://schemas.microsoft.com/office/drawing/2014/main" id="{9334439F-5358-5BA0-0DDD-B070343DC5E8}"/>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chemeClr val="bg1"/>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Invest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chemeClr val="bg1"/>
              </a:solidFill>
              <a:latin typeface="Canva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er Green Deal - LOBBE">
            <a:extLst>
              <a:ext uri="{FF2B5EF4-FFF2-40B4-BE49-F238E27FC236}">
                <a16:creationId xmlns:a16="http://schemas.microsoft.com/office/drawing/2014/main" id="{20DCE631-FB4A-FF0D-E020-D0DA95B31B6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704" b="7811"/>
          <a:stretch/>
        </p:blipFill>
        <p:spPr bwMode="auto">
          <a:xfrm>
            <a:off x="228600" y="190500"/>
            <a:ext cx="4679174" cy="1836000"/>
          </a:xfrm>
          <a:prstGeom prst="rect">
            <a:avLst/>
          </a:prstGeom>
          <a:solidFill>
            <a:srgbClr val="FFFFFF"/>
          </a:solidFill>
        </p:spPr>
      </p:pic>
      <p:sp>
        <p:nvSpPr>
          <p:cNvPr id="2" name="TextBox 13">
            <a:extLst>
              <a:ext uri="{FF2B5EF4-FFF2-40B4-BE49-F238E27FC236}">
                <a16:creationId xmlns:a16="http://schemas.microsoft.com/office/drawing/2014/main" id="{60028B7D-C7CA-C684-9D8B-B843BD9B42D6}"/>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chemeClr val="accent1">
                  <a:lumMod val="50000"/>
                </a:schemeClr>
              </a:solidFill>
            </a:endParaRPr>
          </a:p>
          <a:p>
            <a:pPr algn="ctr">
              <a:lnSpc>
                <a:spcPts val="2800"/>
              </a:lnSpc>
            </a:pPr>
            <a:r>
              <a:rPr lang="en-US" sz="2000" dirty="0">
                <a:solidFill>
                  <a:schemeClr val="accent1">
                    <a:lumMod val="50000"/>
                  </a:schemeClr>
                </a:solidFill>
                <a:latin typeface="Canva Sans"/>
              </a:rPr>
              <a:t>©</a:t>
            </a:r>
            <a:r>
              <a:rPr lang="de-DE" sz="2000" dirty="0">
                <a:solidFill>
                  <a:schemeClr val="accent1">
                    <a:lumMod val="50000"/>
                  </a:schemeClr>
                </a:solidFill>
                <a:latin typeface="Eastman Grotesque"/>
              </a:rPr>
              <a:t> Invest </a:t>
            </a:r>
            <a:r>
              <a:rPr lang="de-DE" sz="2000" dirty="0" err="1">
                <a:solidFill>
                  <a:schemeClr val="accent1">
                    <a:lumMod val="50000"/>
                  </a:schemeClr>
                </a:solidFill>
                <a:latin typeface="Eastman Grotesque"/>
              </a:rPr>
              <a:t>for</a:t>
            </a:r>
            <a:r>
              <a:rPr lang="de-DE" sz="2000" dirty="0">
                <a:solidFill>
                  <a:schemeClr val="accent1">
                    <a:lumMod val="50000"/>
                  </a:schemeClr>
                </a:solidFill>
                <a:latin typeface="Eastman Grotesque"/>
              </a:rPr>
              <a:t> Better Climate EU </a:t>
            </a:r>
            <a:r>
              <a:rPr lang="en-US" sz="2000" dirty="0">
                <a:solidFill>
                  <a:schemeClr val="accent1">
                    <a:lumMod val="50000"/>
                  </a:schemeClr>
                </a:solidFill>
                <a:latin typeface="Canva Sans"/>
              </a:rPr>
              <a:t>2023</a:t>
            </a:r>
          </a:p>
          <a:p>
            <a:pPr algn="ctr">
              <a:lnSpc>
                <a:spcPts val="4759"/>
              </a:lnSpc>
            </a:pPr>
            <a:endParaRPr lang="en-US" sz="2000" dirty="0">
              <a:solidFill>
                <a:schemeClr val="accent1">
                  <a:lumMod val="50000"/>
                </a:schemeClr>
              </a:solidFill>
              <a:latin typeface="Canva Sans"/>
            </a:endParaRPr>
          </a:p>
        </p:txBody>
      </p:sp>
      <p:sp>
        <p:nvSpPr>
          <p:cNvPr id="5" name="Textfeld 4">
            <a:extLst>
              <a:ext uri="{FF2B5EF4-FFF2-40B4-BE49-F238E27FC236}">
                <a16:creationId xmlns:a16="http://schemas.microsoft.com/office/drawing/2014/main" id="{0A5E4BD0-7996-FE6A-326F-AB34BF04AC5E}"/>
              </a:ext>
            </a:extLst>
          </p:cNvPr>
          <p:cNvSpPr txBox="1"/>
          <p:nvPr/>
        </p:nvSpPr>
        <p:spPr>
          <a:xfrm>
            <a:off x="208547" y="2781300"/>
            <a:ext cx="4287253" cy="4385816"/>
          </a:xfrm>
          <a:prstGeom prst="rect">
            <a:avLst/>
          </a:prstGeom>
          <a:noFill/>
        </p:spPr>
        <p:txBody>
          <a:bodyPr wrap="square">
            <a:spAutoFit/>
          </a:bodyPr>
          <a:lstStyle/>
          <a:p>
            <a:pPr marL="342900" indent="-342900" fontAlgn="base">
              <a:spcAft>
                <a:spcPts val="600"/>
              </a:spcAft>
              <a:buFont typeface="Arial" panose="020B0604020202020204" pitchFamily="34" charset="0"/>
              <a:buChar char="•"/>
            </a:pPr>
            <a:r>
              <a:rPr lang="de-DE" sz="2400" dirty="0">
                <a:latin typeface="Eastman Grotesque" panose="020B0604020202020204" charset="0"/>
              </a:rPr>
              <a:t>Ziel: Europa soll erster klimaneutraler Kontinent der Welt werden</a:t>
            </a:r>
          </a:p>
          <a:p>
            <a:pPr marL="342900" indent="-342900" algn="l" fontAlgn="base">
              <a:spcAft>
                <a:spcPts val="600"/>
              </a:spcAft>
              <a:buFont typeface="Arial" panose="020B0604020202020204" pitchFamily="34" charset="0"/>
              <a:buChar char="•"/>
            </a:pPr>
            <a:r>
              <a:rPr lang="de-DE" sz="2400" b="0" i="0" dirty="0">
                <a:effectLst/>
                <a:latin typeface="Eastman Grotesque" panose="020B0604020202020204" charset="0"/>
              </a:rPr>
              <a:t>Bis 2030: Verringerung der Treibhausgase um 55% gegenüber 1990</a:t>
            </a:r>
          </a:p>
          <a:p>
            <a:pPr marL="342900" indent="-342900" algn="l" fontAlgn="base">
              <a:spcAft>
                <a:spcPts val="600"/>
              </a:spcAft>
              <a:buFont typeface="Arial" panose="020B0604020202020204" pitchFamily="34" charset="0"/>
              <a:buChar char="•"/>
            </a:pPr>
            <a:r>
              <a:rPr lang="de-DE" sz="2400" dirty="0">
                <a:latin typeface="Eastman Grotesque" panose="020B0604020202020204" charset="0"/>
              </a:rPr>
              <a:t>Bis 2050: </a:t>
            </a:r>
            <a:r>
              <a:rPr lang="de-DE" sz="2400" b="0" i="0" dirty="0">
                <a:effectLst/>
                <a:latin typeface="Eastman Grotesque" panose="020B0604020202020204" charset="0"/>
              </a:rPr>
              <a:t>Netto-Null-Emissionen</a:t>
            </a:r>
          </a:p>
          <a:p>
            <a:pPr marL="342900" indent="-342900" fontAlgn="base">
              <a:spcAft>
                <a:spcPts val="600"/>
              </a:spcAft>
              <a:buFont typeface="Arial" panose="020B0604020202020204" pitchFamily="34" charset="0"/>
              <a:buChar char="•"/>
            </a:pPr>
            <a:r>
              <a:rPr lang="de-DE" sz="2400" dirty="0">
                <a:latin typeface="Eastman Grotesque" panose="020B0604020202020204" charset="0"/>
              </a:rPr>
              <a:t>Umlenkung von Geldern in umweltfreundliche Investitionen</a:t>
            </a:r>
          </a:p>
        </p:txBody>
      </p:sp>
      <p:pic>
        <p:nvPicPr>
          <p:cNvPr id="3076" name="Picture 4" descr="Der europäische Green Deal | Cluster Ernährungswirtschaft Brandenburg">
            <a:extLst>
              <a:ext uri="{FF2B5EF4-FFF2-40B4-BE49-F238E27FC236}">
                <a16:creationId xmlns:a16="http://schemas.microsoft.com/office/drawing/2014/main" id="{AD772EE3-DB0A-41C7-9070-D1B8345622B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59" t="13238" r="2110" b="4687"/>
          <a:stretch/>
        </p:blipFill>
        <p:spPr bwMode="auto">
          <a:xfrm>
            <a:off x="5638800" y="2362675"/>
            <a:ext cx="11658600" cy="7086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1">
            <a:extLst>
              <a:ext uri="{FF2B5EF4-FFF2-40B4-BE49-F238E27FC236}">
                <a16:creationId xmlns:a16="http://schemas.microsoft.com/office/drawing/2014/main" id="{4736A990-99C1-0DDF-CBD2-EC29E1B7F1FA}"/>
              </a:ext>
            </a:extLst>
          </p:cNvPr>
          <p:cNvSpPr txBox="1"/>
          <p:nvPr/>
        </p:nvSpPr>
        <p:spPr>
          <a:xfrm>
            <a:off x="-4" y="885825"/>
            <a:ext cx="18288000" cy="1146661"/>
          </a:xfrm>
          <a:prstGeom prst="rect">
            <a:avLst/>
          </a:prstGeom>
        </p:spPr>
        <p:txBody>
          <a:bodyPr wrap="square" lIns="0" tIns="0" rIns="0" bIns="0" rtlCol="0" anchor="t">
            <a:spAutoFit/>
          </a:bodyPr>
          <a:lstStyle/>
          <a:p>
            <a:pPr algn="ctr">
              <a:lnSpc>
                <a:spcPts val="9659"/>
              </a:lnSpc>
            </a:pPr>
            <a:r>
              <a:rPr lang="de-DE" sz="6000" dirty="0">
                <a:solidFill>
                  <a:schemeClr val="accent1">
                    <a:lumMod val="50000"/>
                  </a:schemeClr>
                </a:solidFill>
                <a:latin typeface="Eastman Grotesque Bold"/>
              </a:rPr>
              <a:t>Der EU Green Deal</a:t>
            </a:r>
          </a:p>
        </p:txBody>
      </p:sp>
      <p:sp>
        <p:nvSpPr>
          <p:cNvPr id="8" name="AutoShape 10">
            <a:extLst>
              <a:ext uri="{FF2B5EF4-FFF2-40B4-BE49-F238E27FC236}">
                <a16:creationId xmlns:a16="http://schemas.microsoft.com/office/drawing/2014/main" id="{0ED53745-7B6A-6163-2D1E-EB58674DB0A8}"/>
              </a:ext>
            </a:extLst>
          </p:cNvPr>
          <p:cNvSpPr/>
          <p:nvPr/>
        </p:nvSpPr>
        <p:spPr>
          <a:xfrm flipV="1">
            <a:off x="5735841" y="2221820"/>
            <a:ext cx="6816319" cy="0"/>
          </a:xfrm>
          <a:prstGeom prst="line">
            <a:avLst/>
          </a:prstGeom>
          <a:ln w="171450" cap="flat">
            <a:solidFill>
              <a:schemeClr val="accent1">
                <a:lumMod val="50000"/>
              </a:schemeClr>
            </a:solidFill>
            <a:prstDash val="solid"/>
            <a:headEnd type="none" w="sm" len="sm"/>
            <a:tailEnd type="none" w="sm" len="sm"/>
          </a:ln>
        </p:spPr>
        <p:txBody>
          <a:bodyPr/>
          <a:lstStyle/>
          <a:p>
            <a:endParaRPr lang="en-BE"/>
          </a:p>
        </p:txBody>
      </p:sp>
      <p:pic>
        <p:nvPicPr>
          <p:cNvPr id="3" name="Picture 4" descr="Lessons learned… | Learning Development Study Blog">
            <a:extLst>
              <a:ext uri="{FF2B5EF4-FFF2-40B4-BE49-F238E27FC236}">
                <a16:creationId xmlns:a16="http://schemas.microsoft.com/office/drawing/2014/main" id="{00970E51-AEA4-3369-A851-5A66F71C54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57" t="5010" r="3361" b="5819"/>
          <a:stretch/>
        </p:blipFill>
        <p:spPr bwMode="auto">
          <a:xfrm>
            <a:off x="14805212" y="107577"/>
            <a:ext cx="3361764" cy="222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64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Das Beratungsgespräch</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3086100"/>
            <a:ext cx="16306800" cy="6678751"/>
          </a:xfrm>
          <a:prstGeom prst="rect">
            <a:avLst/>
          </a:prstGeom>
          <a:noFill/>
        </p:spPr>
        <p:txBody>
          <a:bodyPr wrap="square" rtlCol="0">
            <a:spAutoFit/>
          </a:bodyPr>
          <a:lstStyle/>
          <a:p>
            <a:r>
              <a:rPr lang="de-DE" sz="3600" dirty="0">
                <a:solidFill>
                  <a:schemeClr val="bg1"/>
                </a:solidFill>
                <a:latin typeface="Eastman Grotesque" panose="020B0604020202020204" charset="0"/>
              </a:rPr>
              <a:t>Typischerweise abgefragt werden die folgenden Informationen:</a:t>
            </a:r>
          </a:p>
          <a:p>
            <a:endParaRPr lang="de-DE" sz="3600" dirty="0">
              <a:solidFill>
                <a:schemeClr val="bg1"/>
              </a:solidFill>
              <a:latin typeface="Eastman Grotesque" panose="020B0604020202020204" charset="0"/>
            </a:endParaRPr>
          </a:p>
          <a:p>
            <a:pPr algn="l"/>
            <a:r>
              <a:rPr lang="de-DE" sz="3600" b="1" dirty="0">
                <a:solidFill>
                  <a:schemeClr val="bg1"/>
                </a:solidFill>
                <a:latin typeface="Eastman Grotesque" panose="020B0604020202020204" charset="0"/>
              </a:rPr>
              <a:t>1. Anlageziele</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Verfolgen Sie besondere Ziele mit Ihrer Anlage (etwa den Aufbau von Vermögen, um zu einem späteren Zeitpunkt eine Immobilie zu erwerben oder ein Studium zu finanzieren)?</a:t>
            </a:r>
          </a:p>
          <a:p>
            <a:pPr marL="457200" indent="-457200" algn="l">
              <a:buFont typeface="Wingdings" panose="05000000000000000000" pitchFamily="2" charset="2"/>
              <a:buChar char="§"/>
            </a:pPr>
            <a:r>
              <a:rPr lang="de-DE" sz="3200" dirty="0">
                <a:solidFill>
                  <a:schemeClr val="bg1"/>
                </a:solidFill>
                <a:latin typeface="Eastman Grotesque" panose="020B0604020202020204" charset="0"/>
              </a:rPr>
              <a:t>Geht es Ihnen um Altersvorsorge, Vermögens- oder Liquiditätsaufbau oder um Spekulation?</a:t>
            </a:r>
          </a:p>
          <a:p>
            <a:pPr marL="457200" indent="-457200" algn="l">
              <a:buFont typeface="Wingdings" panose="05000000000000000000" pitchFamily="2" charset="2"/>
              <a:buChar char="§"/>
            </a:pPr>
            <a:r>
              <a:rPr lang="de-DE" sz="3200" dirty="0">
                <a:solidFill>
                  <a:schemeClr val="bg1"/>
                </a:solidFill>
                <a:latin typeface="Eastman Grotesque" panose="020B0604020202020204" charset="0"/>
              </a:rPr>
              <a:t>Wie ausgeprägt ist Ihre Risikobereitschaft?</a:t>
            </a:r>
          </a:p>
          <a:p>
            <a:pPr marL="457200" indent="-457200" algn="l">
              <a:buFont typeface="Wingdings" panose="05000000000000000000" pitchFamily="2" charset="2"/>
              <a:buChar char="§"/>
            </a:pPr>
            <a:r>
              <a:rPr lang="de-DE" sz="3200" dirty="0">
                <a:solidFill>
                  <a:schemeClr val="bg1"/>
                </a:solidFill>
                <a:latin typeface="Eastman Grotesque" panose="020B0604020202020204" charset="0"/>
              </a:rPr>
              <a:t>Sind Ihnen ökologische und soziale Aspekte bei Ihrer Anlageentscheidung wichtig? Haben Sie Interesse an Anlagen von Unternehmen mit nachhaltiger Unternehmensführung?</a:t>
            </a:r>
          </a:p>
          <a:p>
            <a:pPr marL="457200" indent="-457200" algn="l">
              <a:buFont typeface="Wingdings" panose="05000000000000000000" pitchFamily="2" charset="2"/>
              <a:buChar char="§"/>
            </a:pPr>
            <a:r>
              <a:rPr lang="de-DE" sz="3200" dirty="0">
                <a:solidFill>
                  <a:schemeClr val="bg1"/>
                </a:solidFill>
                <a:latin typeface="Eastman Grotesque" panose="020B0604020202020204" charset="0"/>
              </a:rPr>
              <a:t>Ist die Anlage fristgebunden?</a:t>
            </a:r>
          </a:p>
        </p:txBody>
      </p:sp>
    </p:spTree>
    <p:extLst>
      <p:ext uri="{BB962C8B-B14F-4D97-AF65-F5344CB8AC3E}">
        <p14:creationId xmlns:p14="http://schemas.microsoft.com/office/powerpoint/2010/main" val="1307569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Das Beratungsgespräch</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3086100"/>
            <a:ext cx="16306800" cy="5693866"/>
          </a:xfrm>
          <a:prstGeom prst="rect">
            <a:avLst/>
          </a:prstGeom>
          <a:noFill/>
        </p:spPr>
        <p:txBody>
          <a:bodyPr wrap="square" rtlCol="0">
            <a:spAutoFit/>
          </a:bodyPr>
          <a:lstStyle/>
          <a:p>
            <a:r>
              <a:rPr lang="de-DE" sz="3600" dirty="0">
                <a:solidFill>
                  <a:schemeClr val="bg1"/>
                </a:solidFill>
                <a:latin typeface="Eastman Grotesque" panose="020B0604020202020204" charset="0"/>
              </a:rPr>
              <a:t>Typischerweise abgefragt werden die folgenden Informationen:</a:t>
            </a:r>
          </a:p>
          <a:p>
            <a:endParaRPr lang="de-DE" sz="3600" dirty="0">
              <a:solidFill>
                <a:schemeClr val="bg1"/>
              </a:solidFill>
              <a:latin typeface="Eastman Grotesque" panose="020B0604020202020204" charset="0"/>
            </a:endParaRPr>
          </a:p>
          <a:p>
            <a:pPr algn="l"/>
            <a:r>
              <a:rPr lang="de-DE" sz="3600" b="1" dirty="0">
                <a:solidFill>
                  <a:schemeClr val="bg1"/>
                </a:solidFill>
                <a:latin typeface="Eastman Grotesque" panose="020B0604020202020204" charset="0"/>
              </a:rPr>
              <a:t>2. Finanzielle Verhältnisse</a:t>
            </a:r>
          </a:p>
          <a:p>
            <a:pPr marL="571500" indent="-571500" algn="l">
              <a:buFont typeface="Wingdings" panose="05000000000000000000" pitchFamily="2" charset="2"/>
              <a:buChar char="§"/>
            </a:pPr>
            <a:endParaRPr lang="de-DE" sz="3200" dirty="0">
              <a:solidFill>
                <a:schemeClr val="bg1"/>
              </a:solidFill>
              <a:latin typeface="Eastman Grotesque" panose="020B0604020202020204" charset="0"/>
            </a:endParaRP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Wie hoch ist Ihr Wertpapiervermögen, wie hoch Ihr Geldvermögen?</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Haben Sie weiteres Vermögen (z.B. Immobilien)?</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Welche regelmäßigen Einkünfte erzielen Sie (z.B. Gehalt, Mieteinnahmen, Kapitaleinkünfte)?</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Welche regelmäßigen Verpflichtungen haben Sie (z.B. Miete, Darlehen, Unterhaltszahlungen)?</a:t>
            </a:r>
          </a:p>
          <a:p>
            <a:pPr marL="571500" indent="-571500" algn="l">
              <a:buFont typeface="Wingdings" panose="05000000000000000000" pitchFamily="2" charset="2"/>
              <a:buChar char="§"/>
            </a:pPr>
            <a:endParaRPr lang="de-DE" sz="3200" dirty="0">
              <a:solidFill>
                <a:schemeClr val="bg1"/>
              </a:solidFill>
              <a:latin typeface="Eastman Grotesque" panose="020B0604020202020204" charset="0"/>
            </a:endParaRPr>
          </a:p>
        </p:txBody>
      </p:sp>
      <p:sp>
        <p:nvSpPr>
          <p:cNvPr id="9" name="Rectangle 1">
            <a:extLst>
              <a:ext uri="{FF2B5EF4-FFF2-40B4-BE49-F238E27FC236}">
                <a16:creationId xmlns:a16="http://schemas.microsoft.com/office/drawing/2014/main" id="{896326E9-1490-D893-420C-6A11C4F929E6}"/>
              </a:ext>
            </a:extLst>
          </p:cNvPr>
          <p:cNvSpPr>
            <a:spLocks noChangeArrowheads="1"/>
          </p:cNvSpPr>
          <p:nvPr/>
        </p:nvSpPr>
        <p:spPr bwMode="auto">
          <a:xfrm>
            <a:off x="0" y="-2346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915C250-E33C-3125-2113-B803CFF3D404}"/>
              </a:ext>
            </a:extLst>
          </p:cNvPr>
          <p:cNvSpPr>
            <a:spLocks noChangeArrowheads="1"/>
          </p:cNvSpPr>
          <p:nvPr/>
        </p:nvSpPr>
        <p:spPr bwMode="auto">
          <a:xfrm>
            <a:off x="152400" y="-822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7953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Das Beratungsgespräch</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3086100"/>
            <a:ext cx="16306800" cy="5201424"/>
          </a:xfrm>
          <a:prstGeom prst="rect">
            <a:avLst/>
          </a:prstGeom>
          <a:noFill/>
        </p:spPr>
        <p:txBody>
          <a:bodyPr wrap="square" rtlCol="0">
            <a:spAutoFit/>
          </a:bodyPr>
          <a:lstStyle/>
          <a:p>
            <a:r>
              <a:rPr lang="de-DE" sz="3600" dirty="0">
                <a:solidFill>
                  <a:schemeClr val="bg1"/>
                </a:solidFill>
                <a:latin typeface="Eastman Grotesque" panose="020B0604020202020204" charset="0"/>
              </a:rPr>
              <a:t>Typischerweise abgefragt werden die folgenden Informationen:</a:t>
            </a:r>
          </a:p>
          <a:p>
            <a:endParaRPr lang="de-DE" sz="3600" dirty="0">
              <a:solidFill>
                <a:schemeClr val="bg1"/>
              </a:solidFill>
              <a:latin typeface="Eastman Grotesque" panose="020B0604020202020204" charset="0"/>
            </a:endParaRPr>
          </a:p>
          <a:p>
            <a:pPr algn="l"/>
            <a:r>
              <a:rPr lang="de-DE" sz="3600" b="1" dirty="0">
                <a:solidFill>
                  <a:schemeClr val="bg1"/>
                </a:solidFill>
                <a:latin typeface="Eastman Grotesque" panose="020B0604020202020204" charset="0"/>
              </a:rPr>
              <a:t>3. Kenntnisse und Erfahrungen</a:t>
            </a:r>
          </a:p>
          <a:p>
            <a:pPr marL="571500" indent="-571500" algn="l">
              <a:buFont typeface="Wingdings" panose="05000000000000000000" pitchFamily="2" charset="2"/>
              <a:buChar char="§"/>
            </a:pPr>
            <a:endParaRPr lang="de-DE" sz="3200" dirty="0">
              <a:solidFill>
                <a:schemeClr val="bg1"/>
              </a:solidFill>
              <a:latin typeface="Eastman Grotesque" panose="020B0604020202020204" charset="0"/>
            </a:endParaRP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Wie gut kennen Sie sich mit Finanzinstrumenten und Finanzdienstleistungen aus?</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Mit welchen Finanzinstrumenten und Finanzdienstleistungen haben Sie Erfahrung?</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Über welchen Zeitraum haben Sie die Erfahrung gesammelt?</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Wie viele Geschäfte haben Sie in den vergangenen Jahren getätigt?</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Welche Beträge haben Sie eingesetzt?</a:t>
            </a:r>
          </a:p>
          <a:p>
            <a:pPr marL="571500" indent="-571500" algn="l">
              <a:buFont typeface="Wingdings" panose="05000000000000000000" pitchFamily="2" charset="2"/>
              <a:buChar char="§"/>
            </a:pPr>
            <a:r>
              <a:rPr lang="de-DE" sz="3200" dirty="0">
                <a:solidFill>
                  <a:schemeClr val="bg1"/>
                </a:solidFill>
                <a:latin typeface="Eastman Grotesque" panose="020B0604020202020204" charset="0"/>
              </a:rPr>
              <a:t>Haben Sie Erfahrung mit Kapitalanlagen in fremden Währungen?</a:t>
            </a:r>
          </a:p>
        </p:txBody>
      </p:sp>
      <p:sp>
        <p:nvSpPr>
          <p:cNvPr id="9" name="Rectangle 1">
            <a:extLst>
              <a:ext uri="{FF2B5EF4-FFF2-40B4-BE49-F238E27FC236}">
                <a16:creationId xmlns:a16="http://schemas.microsoft.com/office/drawing/2014/main" id="{896326E9-1490-D893-420C-6A11C4F929E6}"/>
              </a:ext>
            </a:extLst>
          </p:cNvPr>
          <p:cNvSpPr>
            <a:spLocks noChangeArrowheads="1"/>
          </p:cNvSpPr>
          <p:nvPr/>
        </p:nvSpPr>
        <p:spPr bwMode="auto">
          <a:xfrm>
            <a:off x="0" y="-2346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915C250-E33C-3125-2113-B803CFF3D404}"/>
              </a:ext>
            </a:extLst>
          </p:cNvPr>
          <p:cNvSpPr>
            <a:spLocks noChangeArrowheads="1"/>
          </p:cNvSpPr>
          <p:nvPr/>
        </p:nvSpPr>
        <p:spPr bwMode="auto">
          <a:xfrm>
            <a:off x="152400" y="-822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5800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Das Beratungsgespräch</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3086100"/>
            <a:ext cx="16306800" cy="6494085"/>
          </a:xfrm>
          <a:prstGeom prst="rect">
            <a:avLst/>
          </a:prstGeom>
          <a:noFill/>
        </p:spPr>
        <p:txBody>
          <a:bodyPr wrap="square" lIns="91440" tIns="45720" rIns="91440" bIns="45720" rtlCol="0" anchor="t">
            <a:spAutoFit/>
          </a:bodyPr>
          <a:lstStyle/>
          <a:p>
            <a:pPr>
              <a:spcBef>
                <a:spcPts val="600"/>
              </a:spcBef>
              <a:spcAft>
                <a:spcPts val="600"/>
              </a:spcAft>
            </a:pPr>
            <a:r>
              <a:rPr lang="de-DE" sz="3600" dirty="0">
                <a:solidFill>
                  <a:schemeClr val="bg1"/>
                </a:solidFill>
                <a:latin typeface="Eastman Grotesque"/>
              </a:rPr>
              <a:t>Ihre Beraterin, Ihr Berater darf Ihnen nur Finanzinstrumente empfehlen, die für Sie geeignet sind. Das empfohlene Geschäft muss Ihren Anlagezielen entsprechen, die Anlagerisiken müssen für Sie tragbar sein, und Sie müssen die Risiken mit Ihren Kenntnissen und Erfahrungen verstehen können.</a:t>
            </a:r>
          </a:p>
          <a:p>
            <a:pPr>
              <a:spcBef>
                <a:spcPts val="600"/>
              </a:spcBef>
              <a:spcAft>
                <a:spcPts val="600"/>
              </a:spcAft>
            </a:pPr>
            <a:r>
              <a:rPr lang="de-DE" sz="3600" dirty="0">
                <a:solidFill>
                  <a:schemeClr val="bg1"/>
                </a:solidFill>
                <a:latin typeface="Eastman Grotesque" panose="020B0604020202020204" charset="0"/>
              </a:rPr>
              <a:t>Bei jeder Anlageberatung muss Ihnen eine Erklärung über die Geeignetheit der Empfehlungen ausgehändigt werden – zum Beispiel ausgedruckt oder elektronisch.</a:t>
            </a:r>
          </a:p>
          <a:p>
            <a:pPr>
              <a:spcBef>
                <a:spcPts val="600"/>
              </a:spcBef>
              <a:spcAft>
                <a:spcPts val="600"/>
              </a:spcAft>
            </a:pPr>
            <a:r>
              <a:rPr lang="de-DE" sz="3600" dirty="0">
                <a:solidFill>
                  <a:schemeClr val="bg1"/>
                </a:solidFill>
                <a:latin typeface="Eastman Grotesque" panose="020B0604020202020204" charset="0"/>
              </a:rPr>
              <a:t>Diese Geeignetheitserklärung soll Ihnen ermöglichen, vor Vertragsschluss die Gründe der Empfehlung nachzuvollziehen, damit Sie eine fundierte Anlageentscheidung treffen können. Unstimmigkeiten zu Ihren Angaben können Sie somit sofort aufdecken und ansprechen.</a:t>
            </a:r>
          </a:p>
        </p:txBody>
      </p:sp>
      <p:sp>
        <p:nvSpPr>
          <p:cNvPr id="9" name="Rectangle 1">
            <a:extLst>
              <a:ext uri="{FF2B5EF4-FFF2-40B4-BE49-F238E27FC236}">
                <a16:creationId xmlns:a16="http://schemas.microsoft.com/office/drawing/2014/main" id="{896326E9-1490-D893-420C-6A11C4F929E6}"/>
              </a:ext>
            </a:extLst>
          </p:cNvPr>
          <p:cNvSpPr>
            <a:spLocks noChangeArrowheads="1"/>
          </p:cNvSpPr>
          <p:nvPr/>
        </p:nvSpPr>
        <p:spPr bwMode="auto">
          <a:xfrm>
            <a:off x="0" y="-2346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3" name="Rectangle 2">
            <a:extLst>
              <a:ext uri="{FF2B5EF4-FFF2-40B4-BE49-F238E27FC236}">
                <a16:creationId xmlns:a16="http://schemas.microsoft.com/office/drawing/2014/main" id="{8915C250-E33C-3125-2113-B803CFF3D404}"/>
              </a:ext>
            </a:extLst>
          </p:cNvPr>
          <p:cNvSpPr>
            <a:spLocks noChangeArrowheads="1"/>
          </p:cNvSpPr>
          <p:nvPr/>
        </p:nvSpPr>
        <p:spPr bwMode="auto">
          <a:xfrm>
            <a:off x="152400" y="-82249"/>
            <a:ext cx="65" cy="4692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19044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5153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9436511"/>
            <a:ext cx="18288000" cy="850489"/>
            <a:chOff x="0" y="0"/>
            <a:chExt cx="4816593" cy="223997"/>
          </a:xfrm>
        </p:grpSpPr>
        <p:sp>
          <p:nvSpPr>
            <p:cNvPr id="4" name="Freeform 4"/>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0" y="0"/>
            <a:ext cx="18288000" cy="10395820"/>
            <a:chOff x="0" y="0"/>
            <a:chExt cx="4816593" cy="2737994"/>
          </a:xfrm>
        </p:grpSpPr>
        <p:sp>
          <p:nvSpPr>
            <p:cNvPr id="7" name="Freeform 7"/>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0" name="AutoShape 10"/>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1" name="TextBox 11"/>
          <p:cNvSpPr txBox="1"/>
          <p:nvPr/>
        </p:nvSpPr>
        <p:spPr>
          <a:xfrm>
            <a:off x="1390493" y="885825"/>
            <a:ext cx="15701414" cy="1178656"/>
          </a:xfrm>
          <a:prstGeom prst="rect">
            <a:avLst/>
          </a:prstGeom>
        </p:spPr>
        <p:txBody>
          <a:bodyPr lIns="0" tIns="0" rIns="0" bIns="0" rtlCol="0" anchor="t">
            <a:spAutoFit/>
          </a:bodyPr>
          <a:lstStyle/>
          <a:p>
            <a:pPr algn="ctr">
              <a:lnSpc>
                <a:spcPts val="9659"/>
              </a:lnSpc>
            </a:pPr>
            <a:r>
              <a:rPr lang="de-DE" sz="6000" dirty="0">
                <a:solidFill>
                  <a:srgbClr val="FFFFFF"/>
                </a:solidFill>
                <a:latin typeface="Eastman Grotesque Bold"/>
              </a:rPr>
              <a:t>Das Beratungsgespräch</a:t>
            </a:r>
            <a:endParaRPr lang="en-US" sz="6000" dirty="0">
              <a:solidFill>
                <a:srgbClr val="FFFFFF"/>
              </a:solidFill>
              <a:latin typeface="Eastman Grotesque Bold"/>
            </a:endParaRPr>
          </a:p>
        </p:txBody>
      </p:sp>
      <p:sp>
        <p:nvSpPr>
          <p:cNvPr id="16" name="TextBox 13">
            <a:extLst>
              <a:ext uri="{FF2B5EF4-FFF2-40B4-BE49-F238E27FC236}">
                <a16:creationId xmlns:a16="http://schemas.microsoft.com/office/drawing/2014/main" id="{9871832C-147D-1848-A311-613507B4C3F9}"/>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solidFill>
                <a:srgbClr val="FF0000"/>
              </a:solidFill>
            </a:endParaRPr>
          </a:p>
          <a:p>
            <a:pPr algn="ctr">
              <a:lnSpc>
                <a:spcPts val="2800"/>
              </a:lnSpc>
            </a:pPr>
            <a:r>
              <a:rPr lang="en-US" sz="2000" dirty="0">
                <a:solidFill>
                  <a:schemeClr val="bg1"/>
                </a:solidFill>
                <a:latin typeface="Canva Sans"/>
              </a:rPr>
              <a:t>©</a:t>
            </a:r>
            <a:r>
              <a:rPr lang="de-DE" sz="2000" dirty="0">
                <a:solidFill>
                  <a:schemeClr val="bg1"/>
                </a:solidFill>
                <a:latin typeface="Eastman Grotesque"/>
              </a:rPr>
              <a:t> </a:t>
            </a:r>
            <a:r>
              <a:rPr lang="de-DE" sz="2000" dirty="0" err="1">
                <a:solidFill>
                  <a:schemeClr val="bg1"/>
                </a:solidFill>
                <a:latin typeface="Eastman Grotesque"/>
              </a:rPr>
              <a:t>Invest</a:t>
            </a:r>
            <a:r>
              <a:rPr lang="de-DE" sz="2000" dirty="0">
                <a:solidFill>
                  <a:schemeClr val="bg1"/>
                </a:solidFill>
                <a:latin typeface="Eastman Grotesque"/>
              </a:rPr>
              <a:t> </a:t>
            </a:r>
            <a:r>
              <a:rPr lang="de-DE" sz="2000" dirty="0" err="1">
                <a:solidFill>
                  <a:schemeClr val="bg1"/>
                </a:solidFill>
                <a:latin typeface="Eastman Grotesque"/>
              </a:rPr>
              <a:t>for</a:t>
            </a:r>
            <a:r>
              <a:rPr lang="de-DE" sz="2000" dirty="0">
                <a:solidFill>
                  <a:schemeClr val="bg1"/>
                </a:solidFill>
                <a:latin typeface="Eastman Grotesque"/>
              </a:rPr>
              <a:t> Better Climate EU </a:t>
            </a:r>
            <a:r>
              <a:rPr lang="en-US" sz="2000" dirty="0">
                <a:solidFill>
                  <a:schemeClr val="bg1"/>
                </a:solidFill>
                <a:latin typeface="Canva Sans"/>
              </a:rPr>
              <a:t>2023</a:t>
            </a:r>
          </a:p>
          <a:p>
            <a:pPr algn="ctr">
              <a:lnSpc>
                <a:spcPts val="4759"/>
              </a:lnSpc>
            </a:pPr>
            <a:endParaRPr lang="en-US" sz="2000" dirty="0">
              <a:solidFill>
                <a:srgbClr val="FF0000"/>
              </a:solidFill>
              <a:latin typeface="Canva Sans"/>
            </a:endParaRPr>
          </a:p>
        </p:txBody>
      </p:sp>
      <p:sp>
        <p:nvSpPr>
          <p:cNvPr id="12" name="Textfeld 11">
            <a:extLst>
              <a:ext uri="{FF2B5EF4-FFF2-40B4-BE49-F238E27FC236}">
                <a16:creationId xmlns:a16="http://schemas.microsoft.com/office/drawing/2014/main" id="{11AFB960-987B-8432-7D3A-C465988E63CD}"/>
              </a:ext>
            </a:extLst>
          </p:cNvPr>
          <p:cNvSpPr txBox="1"/>
          <p:nvPr/>
        </p:nvSpPr>
        <p:spPr>
          <a:xfrm>
            <a:off x="1600200" y="3086100"/>
            <a:ext cx="15701414" cy="5632311"/>
          </a:xfrm>
          <a:prstGeom prst="rect">
            <a:avLst/>
          </a:prstGeom>
          <a:noFill/>
        </p:spPr>
        <p:txBody>
          <a:bodyPr wrap="square" rtlCol="0">
            <a:spAutoFit/>
          </a:bodyPr>
          <a:lstStyle/>
          <a:p>
            <a:r>
              <a:rPr lang="de-DE" sz="3600" dirty="0">
                <a:solidFill>
                  <a:schemeClr val="bg1"/>
                </a:solidFill>
                <a:latin typeface="Eastman Grotesque" panose="020B0604020202020204" charset="0"/>
              </a:rPr>
              <a:t>Seit August 2022 müssen Sie im Rahmen einer Anlageberatung gefragt werden, ob Sie Ihr Geld nachhaltig investieren wollen. (Vorgabe MiFID II)</a:t>
            </a:r>
          </a:p>
          <a:p>
            <a:r>
              <a:rPr lang="de-DE" sz="3600" dirty="0">
                <a:solidFill>
                  <a:schemeClr val="bg1"/>
                </a:solidFill>
                <a:latin typeface="Eastman Grotesque" panose="020B0604020202020204" charset="0"/>
              </a:rPr>
              <a:t>Wenn Sie dies wünschen, können Sie entscheiden, nach welcher von drei Kategorien Sie das Geld nachhaltig anlegen wollen.</a:t>
            </a:r>
          </a:p>
          <a:p>
            <a:endParaRPr lang="de-DE" sz="3600" dirty="0">
              <a:solidFill>
                <a:schemeClr val="bg1"/>
              </a:solidFill>
              <a:latin typeface="Eastman Grotesque" panose="020B0604020202020204" charset="0"/>
            </a:endParaRPr>
          </a:p>
          <a:p>
            <a:r>
              <a:rPr lang="de-DE" sz="3600" dirty="0">
                <a:solidFill>
                  <a:schemeClr val="bg1"/>
                </a:solidFill>
                <a:latin typeface="Eastman Grotesque" panose="020B0604020202020204" charset="0"/>
              </a:rPr>
              <a:t>Zur Auswahl stehen: </a:t>
            </a:r>
          </a:p>
          <a:p>
            <a:pPr marL="742950" indent="-742950">
              <a:buFont typeface="Arial" panose="020B0604020202020204" pitchFamily="34" charset="0"/>
              <a:buChar char="•"/>
            </a:pPr>
            <a:r>
              <a:rPr lang="de-DE" sz="3600" dirty="0">
                <a:solidFill>
                  <a:schemeClr val="bg1"/>
                </a:solidFill>
                <a:latin typeface="Eastman Grotesque" panose="020B0604020202020204" charset="0"/>
              </a:rPr>
              <a:t>ökologisch nachhaltige Investitionen gemäß der </a:t>
            </a:r>
            <a:r>
              <a:rPr lang="de-DE" sz="3600" dirty="0" err="1">
                <a:solidFill>
                  <a:schemeClr val="bg1"/>
                </a:solidFill>
                <a:latin typeface="Eastman Grotesque" panose="020B0604020202020204" charset="0"/>
              </a:rPr>
              <a:t>Taxonomieverordnung</a:t>
            </a:r>
            <a:r>
              <a:rPr lang="de-DE" sz="3600" dirty="0">
                <a:solidFill>
                  <a:schemeClr val="bg1"/>
                </a:solidFill>
                <a:latin typeface="Eastman Grotesque" panose="020B0604020202020204" charset="0"/>
              </a:rPr>
              <a:t>,</a:t>
            </a:r>
          </a:p>
          <a:p>
            <a:pPr marL="742950" indent="-742950">
              <a:buFont typeface="Arial" panose="020B0604020202020204" pitchFamily="34" charset="0"/>
              <a:buChar char="•"/>
            </a:pPr>
            <a:r>
              <a:rPr lang="de-DE" sz="3600" dirty="0">
                <a:solidFill>
                  <a:schemeClr val="bg1"/>
                </a:solidFill>
                <a:latin typeface="Eastman Grotesque" panose="020B0604020202020204" charset="0"/>
              </a:rPr>
              <a:t>nachhaltige Investitionen gemäß der Offenlegungsverordnung und </a:t>
            </a:r>
          </a:p>
          <a:p>
            <a:pPr marL="742950" indent="-742950">
              <a:buFont typeface="Arial" panose="020B0604020202020204" pitchFamily="34" charset="0"/>
              <a:buChar char="•"/>
            </a:pPr>
            <a:r>
              <a:rPr lang="de-DE" sz="3600" dirty="0">
                <a:solidFill>
                  <a:schemeClr val="bg1"/>
                </a:solidFill>
                <a:latin typeface="Eastman Grotesque" panose="020B0604020202020204" charset="0"/>
              </a:rPr>
              <a:t>Investitionen, die nachteilige Nachhaltigkeitsauswirkungen (</a:t>
            </a:r>
            <a:r>
              <a:rPr lang="de-DE" sz="3600" dirty="0" err="1">
                <a:solidFill>
                  <a:schemeClr val="bg1"/>
                </a:solidFill>
                <a:latin typeface="Eastman Grotesque" panose="020B0604020202020204" charset="0"/>
              </a:rPr>
              <a:t>Principal</a:t>
            </a:r>
            <a:r>
              <a:rPr lang="de-DE" sz="3600" dirty="0">
                <a:solidFill>
                  <a:schemeClr val="bg1"/>
                </a:solidFill>
                <a:latin typeface="Eastman Grotesque" panose="020B0604020202020204" charset="0"/>
              </a:rPr>
              <a:t> Adverse Impacts - PAIs) berücksichtigen.</a:t>
            </a:r>
          </a:p>
        </p:txBody>
      </p:sp>
    </p:spTree>
    <p:extLst>
      <p:ext uri="{BB962C8B-B14F-4D97-AF65-F5344CB8AC3E}">
        <p14:creationId xmlns:p14="http://schemas.microsoft.com/office/powerpoint/2010/main" val="1722018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18288000" cy="10287000"/>
          </a:xfrm>
          <a:prstGeom prst="rect">
            <a:avLst/>
          </a:prstGeom>
        </p:spPr>
      </p:pic>
      <p:grpSp>
        <p:nvGrpSpPr>
          <p:cNvPr id="3" name="Group 3"/>
          <p:cNvGrpSpPr/>
          <p:nvPr/>
        </p:nvGrpSpPr>
        <p:grpSpPr>
          <a:xfrm>
            <a:off x="0" y="0"/>
            <a:ext cx="18288000" cy="10395820"/>
            <a:chOff x="0" y="0"/>
            <a:chExt cx="4816593" cy="2737994"/>
          </a:xfrm>
        </p:grpSpPr>
        <p:sp>
          <p:nvSpPr>
            <p:cNvPr id="4" name="Freeform 4"/>
            <p:cNvSpPr/>
            <p:nvPr/>
          </p:nvSpPr>
          <p:spPr>
            <a:xfrm>
              <a:off x="0" y="0"/>
              <a:ext cx="4816592" cy="2737994"/>
            </a:xfrm>
            <a:custGeom>
              <a:avLst/>
              <a:gdLst/>
              <a:ahLst/>
              <a:cxnLst/>
              <a:rect l="l" t="t" r="r" b="b"/>
              <a:pathLst>
                <a:path w="4816592" h="2737994">
                  <a:moveTo>
                    <a:pt x="0" y="0"/>
                  </a:moveTo>
                  <a:lnTo>
                    <a:pt x="4816592" y="0"/>
                  </a:lnTo>
                  <a:lnTo>
                    <a:pt x="4816592" y="2737994"/>
                  </a:lnTo>
                  <a:lnTo>
                    <a:pt x="0" y="2737994"/>
                  </a:lnTo>
                  <a:close/>
                </a:path>
              </a:pathLst>
            </a:custGeom>
            <a:solidFill>
              <a:srgbClr val="000000">
                <a:alpha val="26667"/>
              </a:srgbClr>
            </a:solidFill>
          </p:spPr>
          <p:txBody>
            <a:bodyPr/>
            <a:lstStyle/>
            <a:p>
              <a:endParaRPr lang="en-BE"/>
            </a:p>
          </p:txBody>
        </p:sp>
        <p:sp>
          <p:nvSpPr>
            <p:cNvPr id="5" name="TextBox 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6"/>
          <p:cNvGrpSpPr/>
          <p:nvPr/>
        </p:nvGrpSpPr>
        <p:grpSpPr>
          <a:xfrm>
            <a:off x="0" y="9436511"/>
            <a:ext cx="18288000" cy="850489"/>
            <a:chOff x="0" y="0"/>
            <a:chExt cx="4816593" cy="223997"/>
          </a:xfrm>
        </p:grpSpPr>
        <p:sp>
          <p:nvSpPr>
            <p:cNvPr id="7" name="Freeform 7"/>
            <p:cNvSpPr/>
            <p:nvPr/>
          </p:nvSpPr>
          <p:spPr>
            <a:xfrm>
              <a:off x="0" y="0"/>
              <a:ext cx="4816592" cy="223997"/>
            </a:xfrm>
            <a:custGeom>
              <a:avLst/>
              <a:gdLst/>
              <a:ahLst/>
              <a:cxnLst/>
              <a:rect l="l" t="t" r="r" b="b"/>
              <a:pathLst>
                <a:path w="4816592" h="223997">
                  <a:moveTo>
                    <a:pt x="0" y="0"/>
                  </a:moveTo>
                  <a:lnTo>
                    <a:pt x="4816592" y="0"/>
                  </a:lnTo>
                  <a:lnTo>
                    <a:pt x="4816592" y="223997"/>
                  </a:lnTo>
                  <a:lnTo>
                    <a:pt x="0" y="223997"/>
                  </a:lnTo>
                  <a:close/>
                </a:path>
              </a:pathLst>
            </a:custGeom>
            <a:solidFill>
              <a:srgbClr val="000000">
                <a:alpha val="22745"/>
              </a:srgbClr>
            </a:solidFill>
          </p:spPr>
          <p:txBody>
            <a:bodyPr/>
            <a:lstStyle/>
            <a:p>
              <a:endParaRPr lang="en-BE"/>
            </a:p>
          </p:txBody>
        </p:sp>
        <p:sp>
          <p:nvSpPr>
            <p:cNvPr id="8" name="TextBox 8"/>
            <p:cNvSpPr txBox="1"/>
            <p:nvPr/>
          </p:nvSpPr>
          <p:spPr>
            <a:xfrm>
              <a:off x="0" y="-38100"/>
              <a:ext cx="812800" cy="850900"/>
            </a:xfrm>
            <a:prstGeom prst="rect">
              <a:avLst/>
            </a:prstGeom>
          </p:spPr>
          <p:txBody>
            <a:bodyPr lIns="50800" tIns="50800" rIns="50800" bIns="50800" rtlCol="0" anchor="ctr"/>
            <a:lstStyle/>
            <a:p>
              <a:pPr algn="ctr">
                <a:lnSpc>
                  <a:spcPts val="2659"/>
                </a:lnSpc>
              </a:pPr>
              <a:endParaRPr/>
            </a:p>
          </p:txBody>
        </p:sp>
      </p:grpSp>
      <p:sp>
        <p:nvSpPr>
          <p:cNvPr id="9" name="AutoShape 9"/>
          <p:cNvSpPr/>
          <p:nvPr/>
        </p:nvSpPr>
        <p:spPr>
          <a:xfrm flipV="1">
            <a:off x="5735841" y="2221820"/>
            <a:ext cx="6816319" cy="0"/>
          </a:xfrm>
          <a:prstGeom prst="line">
            <a:avLst/>
          </a:prstGeom>
          <a:ln w="171450" cap="flat">
            <a:solidFill>
              <a:srgbClr val="FFFFFF"/>
            </a:solidFill>
            <a:prstDash val="solid"/>
            <a:headEnd type="none" w="sm" len="sm"/>
            <a:tailEnd type="none" w="sm" len="sm"/>
          </a:ln>
        </p:spPr>
        <p:txBody>
          <a:bodyPr/>
          <a:lstStyle/>
          <a:p>
            <a:endParaRPr lang="en-BE"/>
          </a:p>
        </p:txBody>
      </p:sp>
      <p:sp>
        <p:nvSpPr>
          <p:cNvPr id="14" name="TextBox 14"/>
          <p:cNvSpPr txBox="1"/>
          <p:nvPr/>
        </p:nvSpPr>
        <p:spPr>
          <a:xfrm>
            <a:off x="1390493" y="885825"/>
            <a:ext cx="15701414" cy="1190468"/>
          </a:xfrm>
          <a:prstGeom prst="rect">
            <a:avLst/>
          </a:prstGeom>
        </p:spPr>
        <p:txBody>
          <a:bodyPr lIns="0" tIns="0" rIns="0" bIns="0" rtlCol="0" anchor="t">
            <a:spAutoFit/>
          </a:bodyPr>
          <a:lstStyle/>
          <a:p>
            <a:pPr algn="ctr">
              <a:lnSpc>
                <a:spcPts val="9659"/>
              </a:lnSpc>
            </a:pPr>
            <a:r>
              <a:rPr lang="en-US" sz="6000" dirty="0">
                <a:solidFill>
                  <a:srgbClr val="FFFFFF"/>
                </a:solidFill>
                <a:latin typeface="Eastman Grotesque Bold"/>
              </a:rPr>
              <a:t>EU-</a:t>
            </a:r>
            <a:r>
              <a:rPr lang="en-US" sz="6000" dirty="0" err="1">
                <a:solidFill>
                  <a:srgbClr val="FFFFFF"/>
                </a:solidFill>
                <a:latin typeface="Eastman Grotesque Bold"/>
              </a:rPr>
              <a:t>Taxonomieverordnung</a:t>
            </a:r>
            <a:endParaRPr lang="en-US" sz="6000" dirty="0">
              <a:solidFill>
                <a:srgbClr val="FFFFFF"/>
              </a:solidFill>
              <a:latin typeface="Eastman Grotesque Bold"/>
            </a:endParaRPr>
          </a:p>
        </p:txBody>
      </p:sp>
      <p:grpSp>
        <p:nvGrpSpPr>
          <p:cNvPr id="27" name="Group 10">
            <a:extLst>
              <a:ext uri="{FF2B5EF4-FFF2-40B4-BE49-F238E27FC236}">
                <a16:creationId xmlns:a16="http://schemas.microsoft.com/office/drawing/2014/main" id="{995732C7-13A0-51DF-E9E1-A464710801C8}"/>
              </a:ext>
            </a:extLst>
          </p:cNvPr>
          <p:cNvGrpSpPr/>
          <p:nvPr/>
        </p:nvGrpSpPr>
        <p:grpSpPr>
          <a:xfrm>
            <a:off x="580579" y="3696606"/>
            <a:ext cx="5011039" cy="5587933"/>
            <a:chOff x="-244858" y="-152351"/>
            <a:chExt cx="1775098" cy="1410639"/>
          </a:xfrm>
        </p:grpSpPr>
        <p:sp>
          <p:nvSpPr>
            <p:cNvPr id="28" name="Freeform 11">
              <a:extLst>
                <a:ext uri="{FF2B5EF4-FFF2-40B4-BE49-F238E27FC236}">
                  <a16:creationId xmlns:a16="http://schemas.microsoft.com/office/drawing/2014/main" id="{8A15D1A6-337B-4501-BF59-205A57A3C837}"/>
                </a:ext>
              </a:extLst>
            </p:cNvPr>
            <p:cNvSpPr/>
            <p:nvPr/>
          </p:nvSpPr>
          <p:spPr>
            <a:xfrm>
              <a:off x="-244858" y="-152351"/>
              <a:ext cx="1775098" cy="1410639"/>
            </a:xfrm>
            <a:custGeom>
              <a:avLst/>
              <a:gdLst/>
              <a:ahLst/>
              <a:cxnLst/>
              <a:rect l="l" t="t" r="r" b="b"/>
              <a:pathLst>
                <a:path w="1775098" h="1410639">
                  <a:moveTo>
                    <a:pt x="58583" y="0"/>
                  </a:moveTo>
                  <a:lnTo>
                    <a:pt x="1716516" y="0"/>
                  </a:lnTo>
                  <a:cubicBezTo>
                    <a:pt x="1748870" y="0"/>
                    <a:pt x="1775098" y="26228"/>
                    <a:pt x="1775098" y="58583"/>
                  </a:cubicBezTo>
                  <a:lnTo>
                    <a:pt x="1775098" y="1352056"/>
                  </a:lnTo>
                  <a:cubicBezTo>
                    <a:pt x="1775098" y="1384410"/>
                    <a:pt x="1748870" y="1410639"/>
                    <a:pt x="1716516" y="1410639"/>
                  </a:cubicBezTo>
                  <a:lnTo>
                    <a:pt x="58583" y="1410639"/>
                  </a:lnTo>
                  <a:cubicBezTo>
                    <a:pt x="26228" y="1410639"/>
                    <a:pt x="0" y="1384410"/>
                    <a:pt x="0" y="1352056"/>
                  </a:cubicBezTo>
                  <a:lnTo>
                    <a:pt x="0" y="58583"/>
                  </a:lnTo>
                  <a:cubicBezTo>
                    <a:pt x="0" y="26228"/>
                    <a:pt x="26228" y="0"/>
                    <a:pt x="58583" y="0"/>
                  </a:cubicBezTo>
                  <a:close/>
                </a:path>
              </a:pathLst>
            </a:custGeom>
            <a:solidFill>
              <a:srgbClr val="000000">
                <a:alpha val="35686"/>
              </a:srgbClr>
            </a:solidFill>
          </p:spPr>
          <p:txBody>
            <a:bodyPr/>
            <a:lstStyle/>
            <a:p>
              <a:endParaRPr lang="en-BE"/>
            </a:p>
          </p:txBody>
        </p:sp>
        <p:sp>
          <p:nvSpPr>
            <p:cNvPr id="29" name="TextBox 12">
              <a:extLst>
                <a:ext uri="{FF2B5EF4-FFF2-40B4-BE49-F238E27FC236}">
                  <a16:creationId xmlns:a16="http://schemas.microsoft.com/office/drawing/2014/main" id="{A88270B1-C1E4-940E-7D10-A05948E8C2B2}"/>
                </a:ext>
              </a:extLst>
            </p:cNvPr>
            <p:cNvSpPr txBox="1"/>
            <p:nvPr/>
          </p:nvSpPr>
          <p:spPr>
            <a:xfrm>
              <a:off x="0" y="-66675"/>
              <a:ext cx="812800" cy="879475"/>
            </a:xfrm>
            <a:prstGeom prst="rect">
              <a:avLst/>
            </a:prstGeom>
          </p:spPr>
          <p:txBody>
            <a:bodyPr lIns="50800" tIns="50800" rIns="50800" bIns="50800" rtlCol="0" anchor="ctr"/>
            <a:lstStyle/>
            <a:p>
              <a:pPr algn="ctr">
                <a:lnSpc>
                  <a:spcPts val="4900"/>
                </a:lnSpc>
              </a:pPr>
              <a:endParaRPr/>
            </a:p>
          </p:txBody>
        </p:sp>
      </p:grpSp>
      <p:sp>
        <p:nvSpPr>
          <p:cNvPr id="30" name="TextBox 21">
            <a:extLst>
              <a:ext uri="{FF2B5EF4-FFF2-40B4-BE49-F238E27FC236}">
                <a16:creationId xmlns:a16="http://schemas.microsoft.com/office/drawing/2014/main" id="{64EE7924-764D-44B0-6CD5-497FD50F5C63}"/>
              </a:ext>
            </a:extLst>
          </p:cNvPr>
          <p:cNvSpPr txBox="1"/>
          <p:nvPr/>
        </p:nvSpPr>
        <p:spPr>
          <a:xfrm>
            <a:off x="382162" y="3807073"/>
            <a:ext cx="4985845" cy="5869492"/>
          </a:xfrm>
          <a:prstGeom prst="rect">
            <a:avLst/>
          </a:prstGeom>
        </p:spPr>
        <p:txBody>
          <a:bodyPr wrap="square" lIns="0" tIns="0" rIns="0" bIns="0" rtlCol="0" anchor="t">
            <a:spAutoFit/>
          </a:bodyPr>
          <a:lstStyle/>
          <a:p>
            <a:pPr marL="643255" lvl="1" indent="-321310">
              <a:lnSpc>
                <a:spcPts val="4172"/>
              </a:lnSpc>
              <a:buFont typeface="Arial"/>
              <a:buChar char="•"/>
            </a:pPr>
            <a:r>
              <a:rPr lang="en-US" sz="2400" dirty="0" err="1">
                <a:solidFill>
                  <a:srgbClr val="FFFFFF"/>
                </a:solidFill>
                <a:latin typeface="Eastman Grotesque" panose="020B0604020202020204" charset="0"/>
              </a:rPr>
              <a:t>Enthält</a:t>
            </a:r>
            <a:r>
              <a:rPr lang="en-US" sz="2400" dirty="0">
                <a:solidFill>
                  <a:srgbClr val="FFFFFF"/>
                </a:solidFill>
                <a:latin typeface="Eastman Grotesque" panose="020B0604020202020204" charset="0"/>
              </a:rPr>
              <a:t> </a:t>
            </a:r>
            <a:r>
              <a:rPr lang="en-US" sz="2400" dirty="0" err="1">
                <a:solidFill>
                  <a:srgbClr val="FFFFFF"/>
                </a:solidFill>
                <a:latin typeface="Eastman Grotesque" panose="020B0604020202020204" charset="0"/>
              </a:rPr>
              <a:t>Kriterien</a:t>
            </a:r>
            <a:r>
              <a:rPr lang="en-US" sz="2400" dirty="0">
                <a:solidFill>
                  <a:srgbClr val="FFFFFF"/>
                </a:solidFill>
                <a:latin typeface="Eastman Grotesque" panose="020B0604020202020204" charset="0"/>
              </a:rPr>
              <a:t>, die </a:t>
            </a:r>
            <a:r>
              <a:rPr lang="en-US" sz="2400" dirty="0" err="1">
                <a:solidFill>
                  <a:srgbClr val="FFFFFF"/>
                </a:solidFill>
                <a:latin typeface="Eastman Grotesque" panose="020B0604020202020204" charset="0"/>
              </a:rPr>
              <a:t>bestimmen</a:t>
            </a:r>
            <a:r>
              <a:rPr lang="en-US" sz="2400" dirty="0">
                <a:solidFill>
                  <a:srgbClr val="FFFFFF"/>
                </a:solidFill>
                <a:latin typeface="Eastman Grotesque" panose="020B0604020202020204" charset="0"/>
              </a:rPr>
              <a:t>, </a:t>
            </a:r>
            <a:r>
              <a:rPr lang="en-US" sz="2400" dirty="0" err="1">
                <a:solidFill>
                  <a:srgbClr val="FFFFFF"/>
                </a:solidFill>
                <a:latin typeface="Eastman Grotesque" panose="020B0604020202020204" charset="0"/>
              </a:rPr>
              <a:t>ob</a:t>
            </a:r>
            <a:r>
              <a:rPr lang="en-US" sz="2400" dirty="0">
                <a:solidFill>
                  <a:srgbClr val="FFFFFF"/>
                </a:solidFill>
                <a:latin typeface="Eastman Grotesque" panose="020B0604020202020204" charset="0"/>
              </a:rPr>
              <a:t> </a:t>
            </a:r>
            <a:r>
              <a:rPr lang="en-US" sz="2400" dirty="0" err="1">
                <a:solidFill>
                  <a:srgbClr val="FFFFFF"/>
                </a:solidFill>
                <a:latin typeface="Eastman Grotesque" panose="020B0604020202020204" charset="0"/>
              </a:rPr>
              <a:t>eine</a:t>
            </a:r>
            <a:r>
              <a:rPr lang="en-US" sz="2400" dirty="0">
                <a:solidFill>
                  <a:srgbClr val="FFFFFF"/>
                </a:solidFill>
                <a:latin typeface="Eastman Grotesque" panose="020B0604020202020204" charset="0"/>
              </a:rPr>
              <a:t> </a:t>
            </a:r>
            <a:r>
              <a:rPr lang="en-US" sz="2400" dirty="0" err="1">
                <a:solidFill>
                  <a:srgbClr val="FFFFFF"/>
                </a:solidFill>
                <a:latin typeface="Eastman Grotesque" panose="020B0604020202020204" charset="0"/>
              </a:rPr>
              <a:t>Wirtschaftsaktivität</a:t>
            </a:r>
            <a:r>
              <a:rPr lang="en-US" sz="2400" dirty="0">
                <a:solidFill>
                  <a:srgbClr val="FFFFFF"/>
                </a:solidFill>
                <a:latin typeface="Eastman Grotesque" panose="020B0604020202020204" charset="0"/>
              </a:rPr>
              <a:t> "</a:t>
            </a:r>
            <a:r>
              <a:rPr lang="en-US" sz="2400" dirty="0" err="1">
                <a:solidFill>
                  <a:srgbClr val="FFFFFF"/>
                </a:solidFill>
                <a:latin typeface="Eastman Grotesque" panose="020B0604020202020204" charset="0"/>
              </a:rPr>
              <a:t>ökologisch</a:t>
            </a:r>
            <a:r>
              <a:rPr lang="en-US" sz="2400" dirty="0">
                <a:solidFill>
                  <a:srgbClr val="FFFFFF"/>
                </a:solidFill>
                <a:latin typeface="Eastman Grotesque" panose="020B0604020202020204" charset="0"/>
              </a:rPr>
              <a:t> </a:t>
            </a:r>
            <a:r>
              <a:rPr lang="en-US" sz="2400" dirty="0" err="1">
                <a:solidFill>
                  <a:srgbClr val="FFFFFF"/>
                </a:solidFill>
                <a:latin typeface="Eastman Grotesque" panose="020B0604020202020204" charset="0"/>
              </a:rPr>
              <a:t>nachhaltig</a:t>
            </a:r>
            <a:r>
              <a:rPr lang="en-US" sz="2400" dirty="0">
                <a:solidFill>
                  <a:srgbClr val="FFFFFF"/>
                </a:solidFill>
                <a:latin typeface="Eastman Grotesque" panose="020B0604020202020204" charset="0"/>
              </a:rPr>
              <a:t>" </a:t>
            </a:r>
            <a:r>
              <a:rPr lang="en-US" sz="2400" dirty="0" err="1">
                <a:solidFill>
                  <a:srgbClr val="FFFFFF"/>
                </a:solidFill>
                <a:latin typeface="Eastman Grotesque" panose="020B0604020202020204" charset="0"/>
              </a:rPr>
              <a:t>ist</a:t>
            </a:r>
            <a:endParaRPr lang="en-US" sz="2400" dirty="0">
              <a:solidFill>
                <a:srgbClr val="FFFFFF"/>
              </a:solidFill>
              <a:latin typeface="Eastman Grotesque" panose="020B0604020202020204" charset="0"/>
            </a:endParaRPr>
          </a:p>
          <a:p>
            <a:pPr marL="643255" lvl="1" indent="-321310">
              <a:lnSpc>
                <a:spcPts val="4172"/>
              </a:lnSpc>
              <a:buFont typeface="Arial"/>
              <a:buChar char="•"/>
            </a:pPr>
            <a:r>
              <a:rPr lang="en-GB" sz="2400" dirty="0" err="1">
                <a:solidFill>
                  <a:schemeClr val="bg1"/>
                </a:solidFill>
                <a:latin typeface="Eastman Grotesque" panose="020B0604020202020204" charset="0"/>
                <a:ea typeface="+mn-lt"/>
                <a:cs typeface="+mn-lt"/>
              </a:rPr>
              <a:t>Sorgt</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dafür</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dass</a:t>
            </a:r>
            <a:r>
              <a:rPr lang="en-GB" sz="2400" dirty="0">
                <a:solidFill>
                  <a:schemeClr val="bg1"/>
                </a:solidFill>
                <a:latin typeface="Eastman Grotesque" panose="020B0604020202020204" charset="0"/>
                <a:ea typeface="+mn-lt"/>
                <a:cs typeface="+mn-lt"/>
              </a:rPr>
              <a:t> alle EU-</a:t>
            </a:r>
            <a:r>
              <a:rPr lang="en-GB" sz="2400" dirty="0" err="1">
                <a:solidFill>
                  <a:schemeClr val="bg1"/>
                </a:solidFill>
                <a:latin typeface="Eastman Grotesque" panose="020B0604020202020204" charset="0"/>
                <a:ea typeface="+mn-lt"/>
                <a:cs typeface="+mn-lt"/>
              </a:rPr>
              <a:t>Mitgliedstaaten</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einheitliche</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Kriterien</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befolgen</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aber</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Investoren</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können</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frei</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entscheiden</a:t>
            </a:r>
            <a:r>
              <a:rPr lang="en-GB" sz="2400" dirty="0">
                <a:solidFill>
                  <a:schemeClr val="bg1"/>
                </a:solidFill>
                <a:latin typeface="Eastman Grotesque" panose="020B0604020202020204" charset="0"/>
                <a:ea typeface="+mn-lt"/>
                <a:cs typeface="+mn-lt"/>
              </a:rPr>
              <a:t>, wo </a:t>
            </a:r>
            <a:r>
              <a:rPr lang="en-GB" sz="2400" dirty="0" err="1">
                <a:solidFill>
                  <a:schemeClr val="bg1"/>
                </a:solidFill>
                <a:latin typeface="Eastman Grotesque" panose="020B0604020202020204" charset="0"/>
                <a:ea typeface="+mn-lt"/>
                <a:cs typeface="+mn-lt"/>
              </a:rPr>
              <a:t>sie</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investieren</a:t>
            </a:r>
            <a:r>
              <a:rPr lang="en-GB" sz="2400" dirty="0">
                <a:solidFill>
                  <a:schemeClr val="bg1"/>
                </a:solidFill>
                <a:latin typeface="Eastman Grotesque" panose="020B0604020202020204" charset="0"/>
                <a:ea typeface="+mn-lt"/>
                <a:cs typeface="+mn-lt"/>
              </a:rPr>
              <a:t> </a:t>
            </a:r>
            <a:r>
              <a:rPr lang="en-GB" sz="2400" dirty="0" err="1">
                <a:solidFill>
                  <a:schemeClr val="bg1"/>
                </a:solidFill>
                <a:latin typeface="Eastman Grotesque" panose="020B0604020202020204" charset="0"/>
                <a:ea typeface="+mn-lt"/>
                <a:cs typeface="+mn-lt"/>
              </a:rPr>
              <a:t>wollen</a:t>
            </a:r>
            <a:endParaRPr lang="en-GB" sz="2400" dirty="0">
              <a:solidFill>
                <a:schemeClr val="bg1"/>
              </a:solidFill>
              <a:latin typeface="Eastman Grotesque" panose="020B0604020202020204" charset="0"/>
              <a:ea typeface="+mn-lt"/>
              <a:cs typeface="+mn-lt"/>
            </a:endParaRPr>
          </a:p>
          <a:p>
            <a:pPr marL="643255" lvl="1" indent="-321310">
              <a:lnSpc>
                <a:spcPts val="4172"/>
              </a:lnSpc>
              <a:buFont typeface="Arial"/>
              <a:buChar char="•"/>
            </a:pPr>
            <a:endParaRPr lang="en-US" sz="2400" dirty="0">
              <a:solidFill>
                <a:srgbClr val="FFFFFF"/>
              </a:solidFill>
              <a:latin typeface="Eastman Grotesque" panose="020B0604020202020204" charset="0"/>
            </a:endParaRPr>
          </a:p>
        </p:txBody>
      </p:sp>
      <p:sp>
        <p:nvSpPr>
          <p:cNvPr id="32" name="TextBox 19">
            <a:extLst>
              <a:ext uri="{FF2B5EF4-FFF2-40B4-BE49-F238E27FC236}">
                <a16:creationId xmlns:a16="http://schemas.microsoft.com/office/drawing/2014/main" id="{38EF4C7D-9F1A-23E4-87C0-951D1E4B8A85}"/>
              </a:ext>
            </a:extLst>
          </p:cNvPr>
          <p:cNvSpPr txBox="1"/>
          <p:nvPr/>
        </p:nvSpPr>
        <p:spPr>
          <a:xfrm>
            <a:off x="292764" y="2586528"/>
            <a:ext cx="5586671" cy="599844"/>
          </a:xfrm>
          <a:prstGeom prst="rect">
            <a:avLst/>
          </a:prstGeom>
        </p:spPr>
        <p:txBody>
          <a:bodyPr wrap="square" lIns="0" tIns="0" rIns="0" bIns="0" rtlCol="0" anchor="t">
            <a:spAutoFit/>
          </a:bodyPr>
          <a:lstStyle/>
          <a:p>
            <a:pPr algn="ctr">
              <a:lnSpc>
                <a:spcPts val="5224"/>
              </a:lnSpc>
            </a:pPr>
            <a:r>
              <a:rPr lang="en-US" sz="2800" dirty="0">
                <a:solidFill>
                  <a:srgbClr val="FFFFFF"/>
                </a:solidFill>
                <a:latin typeface="Eastman Grotesque Bold"/>
              </a:rPr>
              <a:t>EU-</a:t>
            </a:r>
            <a:r>
              <a:rPr lang="en-US" sz="2800" dirty="0" err="1">
                <a:solidFill>
                  <a:srgbClr val="FFFFFF"/>
                </a:solidFill>
                <a:latin typeface="Eastman Grotesque Bold"/>
              </a:rPr>
              <a:t>Taxonomieverordnung</a:t>
            </a:r>
            <a:endParaRPr lang="en-US" sz="2800" dirty="0">
              <a:solidFill>
                <a:srgbClr val="FFFFFF"/>
              </a:solidFill>
              <a:latin typeface="Eastman Grotesque Bold"/>
            </a:endParaRPr>
          </a:p>
        </p:txBody>
      </p:sp>
      <p:sp>
        <p:nvSpPr>
          <p:cNvPr id="36" name="TextBox 22">
            <a:extLst>
              <a:ext uri="{FF2B5EF4-FFF2-40B4-BE49-F238E27FC236}">
                <a16:creationId xmlns:a16="http://schemas.microsoft.com/office/drawing/2014/main" id="{AFC2748C-2138-1E15-3FC0-236CBA0DCF78}"/>
              </a:ext>
            </a:extLst>
          </p:cNvPr>
          <p:cNvSpPr txBox="1"/>
          <p:nvPr/>
        </p:nvSpPr>
        <p:spPr>
          <a:xfrm>
            <a:off x="6813759" y="6193673"/>
            <a:ext cx="4506168" cy="483402"/>
          </a:xfrm>
          <a:prstGeom prst="rect">
            <a:avLst/>
          </a:prstGeom>
        </p:spPr>
        <p:txBody>
          <a:bodyPr wrap="square" lIns="0" tIns="0" rIns="0" bIns="0" rtlCol="0" anchor="t">
            <a:spAutoFit/>
          </a:bodyPr>
          <a:lstStyle/>
          <a:p>
            <a:pPr marL="643255" lvl="1" indent="-321310">
              <a:lnSpc>
                <a:spcPts val="4172"/>
              </a:lnSpc>
              <a:buFont typeface="Arial"/>
              <a:buChar char="•"/>
            </a:pPr>
            <a:endParaRPr lang="en-US" sz="2400" dirty="0">
              <a:solidFill>
                <a:srgbClr val="FFFFFF"/>
              </a:solidFill>
              <a:latin typeface="Canva Sans"/>
            </a:endParaRPr>
          </a:p>
        </p:txBody>
      </p:sp>
      <p:sp>
        <p:nvSpPr>
          <p:cNvPr id="35" name="TextBox 12">
            <a:extLst>
              <a:ext uri="{FF2B5EF4-FFF2-40B4-BE49-F238E27FC236}">
                <a16:creationId xmlns:a16="http://schemas.microsoft.com/office/drawing/2014/main" id="{DF6DA659-70B8-36C6-0B6B-7A98FF5C13D9}"/>
              </a:ext>
            </a:extLst>
          </p:cNvPr>
          <p:cNvSpPr txBox="1"/>
          <p:nvPr/>
        </p:nvSpPr>
        <p:spPr>
          <a:xfrm>
            <a:off x="184890" y="3657023"/>
            <a:ext cx="2294506" cy="3259086"/>
          </a:xfrm>
          <a:prstGeom prst="rect">
            <a:avLst/>
          </a:prstGeom>
        </p:spPr>
        <p:txBody>
          <a:bodyPr lIns="50800" tIns="50800" rIns="50800" bIns="50800" rtlCol="0" anchor="ctr"/>
          <a:lstStyle/>
          <a:p>
            <a:pPr algn="ctr">
              <a:lnSpc>
                <a:spcPts val="4900"/>
              </a:lnSpc>
            </a:pPr>
            <a:endParaRPr/>
          </a:p>
        </p:txBody>
      </p:sp>
      <p:sp>
        <p:nvSpPr>
          <p:cNvPr id="23" name="TextBox 13">
            <a:extLst>
              <a:ext uri="{FF2B5EF4-FFF2-40B4-BE49-F238E27FC236}">
                <a16:creationId xmlns:a16="http://schemas.microsoft.com/office/drawing/2014/main" id="{82C6A78D-6551-2E34-E0F9-6ADFD69C0331}"/>
              </a:ext>
            </a:extLst>
          </p:cNvPr>
          <p:cNvSpPr txBox="1"/>
          <p:nvPr/>
        </p:nvSpPr>
        <p:spPr>
          <a:xfrm>
            <a:off x="13335001" y="8988384"/>
            <a:ext cx="5391816" cy="1502527"/>
          </a:xfrm>
          <a:prstGeom prst="rect">
            <a:avLst/>
          </a:prstGeom>
        </p:spPr>
        <p:txBody>
          <a:bodyPr wrap="square" lIns="0" tIns="0" rIns="0" bIns="0" rtlCol="0" anchor="t">
            <a:spAutoFit/>
          </a:bodyPr>
          <a:lstStyle/>
          <a:p>
            <a:pPr algn="ctr">
              <a:lnSpc>
                <a:spcPts val="4759"/>
              </a:lnSpc>
            </a:pPr>
            <a:endParaRPr dirty="0"/>
          </a:p>
          <a:p>
            <a:pPr algn="ctr">
              <a:lnSpc>
                <a:spcPts val="2800"/>
              </a:lnSpc>
            </a:pPr>
            <a:r>
              <a:rPr lang="en-US" sz="2000" dirty="0">
                <a:solidFill>
                  <a:srgbClr val="FFFFFF"/>
                </a:solidFill>
                <a:latin typeface="Canva Sans"/>
              </a:rPr>
              <a:t>©</a:t>
            </a:r>
            <a:r>
              <a:rPr lang="de-DE" sz="2000" dirty="0">
                <a:solidFill>
                  <a:srgbClr val="FFFFFF"/>
                </a:solidFill>
                <a:latin typeface="Eastman Grotesque"/>
              </a:rPr>
              <a:t> </a:t>
            </a:r>
            <a:r>
              <a:rPr lang="de-DE" sz="2000" dirty="0" err="1">
                <a:solidFill>
                  <a:srgbClr val="FFFFFF"/>
                </a:solidFill>
                <a:latin typeface="Eastman Grotesque"/>
              </a:rPr>
              <a:t>Invest</a:t>
            </a:r>
            <a:r>
              <a:rPr lang="de-DE" sz="2000" dirty="0">
                <a:solidFill>
                  <a:srgbClr val="FFFFFF"/>
                </a:solidFill>
                <a:latin typeface="Eastman Grotesque"/>
              </a:rPr>
              <a:t> </a:t>
            </a:r>
            <a:r>
              <a:rPr lang="de-DE" sz="2000" dirty="0" err="1">
                <a:solidFill>
                  <a:srgbClr val="FFFFFF"/>
                </a:solidFill>
                <a:latin typeface="Eastman Grotesque"/>
              </a:rPr>
              <a:t>for</a:t>
            </a:r>
            <a:r>
              <a:rPr lang="de-DE" sz="2000" dirty="0">
                <a:solidFill>
                  <a:srgbClr val="FFFFFF"/>
                </a:solidFill>
                <a:latin typeface="Eastman Grotesque"/>
              </a:rPr>
              <a:t> Better Climate EU </a:t>
            </a:r>
            <a:r>
              <a:rPr lang="en-US" sz="2000" dirty="0">
                <a:solidFill>
                  <a:srgbClr val="FFFFFF"/>
                </a:solidFill>
                <a:latin typeface="Canva Sans"/>
              </a:rPr>
              <a:t>2023</a:t>
            </a:r>
          </a:p>
          <a:p>
            <a:pPr algn="ctr">
              <a:lnSpc>
                <a:spcPts val="4759"/>
              </a:lnSpc>
            </a:pPr>
            <a:endParaRPr lang="en-US" sz="2000" dirty="0">
              <a:solidFill>
                <a:srgbClr val="FFFFFF"/>
              </a:solidFill>
              <a:latin typeface="Canva Sans"/>
            </a:endParaRPr>
          </a:p>
        </p:txBody>
      </p:sp>
      <p:sp>
        <p:nvSpPr>
          <p:cNvPr id="26" name="Pfeil: nach rechts 25">
            <a:extLst>
              <a:ext uri="{FF2B5EF4-FFF2-40B4-BE49-F238E27FC236}">
                <a16:creationId xmlns:a16="http://schemas.microsoft.com/office/drawing/2014/main" id="{D4BD40CA-E7C1-AE36-7B14-D22AF5B806CC}"/>
              </a:ext>
            </a:extLst>
          </p:cNvPr>
          <p:cNvSpPr/>
          <p:nvPr/>
        </p:nvSpPr>
        <p:spPr>
          <a:xfrm>
            <a:off x="6293663" y="4850719"/>
            <a:ext cx="2773180" cy="2428406"/>
          </a:xfrm>
          <a:prstGeom prst="rightArrow">
            <a:avLst/>
          </a:prstGeom>
          <a:solidFill>
            <a:srgbClr val="00264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Textfeld 30">
            <a:extLst>
              <a:ext uri="{FF2B5EF4-FFF2-40B4-BE49-F238E27FC236}">
                <a16:creationId xmlns:a16="http://schemas.microsoft.com/office/drawing/2014/main" id="{A8519EEF-CF5D-7D48-2E61-D8A448769083}"/>
              </a:ext>
            </a:extLst>
          </p:cNvPr>
          <p:cNvSpPr txBox="1"/>
          <p:nvPr/>
        </p:nvSpPr>
        <p:spPr>
          <a:xfrm>
            <a:off x="9619629" y="2780311"/>
            <a:ext cx="7830171" cy="954107"/>
          </a:xfrm>
          <a:prstGeom prst="rect">
            <a:avLst/>
          </a:prstGeom>
          <a:noFill/>
        </p:spPr>
        <p:txBody>
          <a:bodyPr wrap="square" rtlCol="0">
            <a:spAutoFit/>
          </a:bodyPr>
          <a:lstStyle/>
          <a:p>
            <a:r>
              <a:rPr lang="de-DE" sz="2800" dirty="0">
                <a:solidFill>
                  <a:schemeClr val="bg1"/>
                </a:solidFill>
                <a:latin typeface="Eastman Grotesque" panose="020B0604020202020204" charset="0"/>
              </a:rPr>
              <a:t>Regelwerk für klima- und umweltfreundliche Tätigkeiten und Investitionen</a:t>
            </a:r>
          </a:p>
        </p:txBody>
      </p:sp>
      <p:pic>
        <p:nvPicPr>
          <p:cNvPr id="11" name="Grafik 10">
            <a:extLst>
              <a:ext uri="{FF2B5EF4-FFF2-40B4-BE49-F238E27FC236}">
                <a16:creationId xmlns:a16="http://schemas.microsoft.com/office/drawing/2014/main" id="{AB60D548-43BB-4DAA-0AD7-0681851B0227}"/>
              </a:ext>
            </a:extLst>
          </p:cNvPr>
          <p:cNvPicPr>
            <a:picLocks noChangeAspect="1"/>
          </p:cNvPicPr>
          <p:nvPr/>
        </p:nvPicPr>
        <p:blipFill>
          <a:blip r:embed="rId4"/>
          <a:stretch>
            <a:fillRect/>
          </a:stretch>
        </p:blipFill>
        <p:spPr>
          <a:xfrm>
            <a:off x="9514994" y="3864814"/>
            <a:ext cx="8324850" cy="5419725"/>
          </a:xfrm>
          <a:prstGeom prst="rect">
            <a:avLst/>
          </a:prstGeom>
        </p:spPr>
      </p:pic>
      <p:pic>
        <p:nvPicPr>
          <p:cNvPr id="13" name="Grafik 12">
            <a:extLst>
              <a:ext uri="{FF2B5EF4-FFF2-40B4-BE49-F238E27FC236}">
                <a16:creationId xmlns:a16="http://schemas.microsoft.com/office/drawing/2014/main" id="{2661B8EA-EEC5-34A6-62EA-D4332CE57D33}"/>
              </a:ext>
            </a:extLst>
          </p:cNvPr>
          <p:cNvPicPr>
            <a:picLocks noChangeAspect="1"/>
          </p:cNvPicPr>
          <p:nvPr/>
        </p:nvPicPr>
        <p:blipFill>
          <a:blip r:embed="rId5"/>
          <a:stretch>
            <a:fillRect/>
          </a:stretch>
        </p:blipFill>
        <p:spPr>
          <a:xfrm>
            <a:off x="5944903" y="7895960"/>
            <a:ext cx="3346480" cy="1152000"/>
          </a:xfrm>
          <a:prstGeom prst="rect">
            <a:avLst/>
          </a:prstGeom>
        </p:spPr>
      </p:pic>
      <p:sp>
        <p:nvSpPr>
          <p:cNvPr id="12" name="Textfeld 11">
            <a:extLst>
              <a:ext uri="{FF2B5EF4-FFF2-40B4-BE49-F238E27FC236}">
                <a16:creationId xmlns:a16="http://schemas.microsoft.com/office/drawing/2014/main" id="{244B66F9-22C5-F1F8-CCA9-24E5F4FA1B08}"/>
              </a:ext>
            </a:extLst>
          </p:cNvPr>
          <p:cNvSpPr txBox="1"/>
          <p:nvPr/>
        </p:nvSpPr>
        <p:spPr>
          <a:xfrm>
            <a:off x="3283372" y="9444778"/>
            <a:ext cx="7016328" cy="646331"/>
          </a:xfrm>
          <a:prstGeom prst="rect">
            <a:avLst/>
          </a:prstGeom>
          <a:noFill/>
        </p:spPr>
        <p:txBody>
          <a:bodyPr wrap="square">
            <a:spAutoFit/>
          </a:bodyPr>
          <a:lstStyle/>
          <a:p>
            <a:r>
              <a:rPr lang="de-DE" b="0" i="0" dirty="0">
                <a:solidFill>
                  <a:schemeClr val="bg1"/>
                </a:solidFill>
                <a:effectLst/>
                <a:latin typeface="Eastman Grotesque" panose="020B0604020202020204" charset="0"/>
              </a:rPr>
              <a:t>Gas und Atomenergie gelten seit Anfang 2023 als nachhaltig. </a:t>
            </a:r>
            <a:br>
              <a:rPr lang="de-DE" dirty="0">
                <a:solidFill>
                  <a:schemeClr val="bg1"/>
                </a:solidFill>
                <a:latin typeface="Eastman Grotesque" panose="020B0604020202020204" charset="0"/>
              </a:rPr>
            </a:br>
            <a:r>
              <a:rPr lang="de-DE" b="0" i="0" dirty="0">
                <a:solidFill>
                  <a:schemeClr val="bg1"/>
                </a:solidFill>
                <a:effectLst/>
                <a:latin typeface="Eastman Grotesque" panose="020B0604020202020204" charset="0"/>
              </a:rPr>
              <a:t>Diese Einstufung ist vorübergehend gedacht.</a:t>
            </a:r>
            <a:endParaRPr lang="de-DE" dirty="0">
              <a:solidFill>
                <a:schemeClr val="bg1"/>
              </a:solidFill>
              <a:latin typeface="Eastman Grotesque" panose="020B0604020202020204" charset="0"/>
            </a:endParaRPr>
          </a:p>
        </p:txBody>
      </p:sp>
      <p:pic>
        <p:nvPicPr>
          <p:cNvPr id="10" name="Picture 2" descr="Der Green Deal - LOBBE">
            <a:extLst>
              <a:ext uri="{FF2B5EF4-FFF2-40B4-BE49-F238E27FC236}">
                <a16:creationId xmlns:a16="http://schemas.microsoft.com/office/drawing/2014/main" id="{46686C61-0FEA-6B1C-9BB4-A0CEAA69730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704" b="7811"/>
          <a:stretch/>
        </p:blipFill>
        <p:spPr bwMode="auto">
          <a:xfrm>
            <a:off x="228600" y="190512"/>
            <a:ext cx="2376000" cy="932283"/>
          </a:xfrm>
          <a:prstGeom prst="rect">
            <a:avLst/>
          </a:prstGeom>
          <a:solidFill>
            <a:srgbClr val="FFFFFF"/>
          </a:solidFill>
        </p:spPr>
      </p:pic>
      <p:pic>
        <p:nvPicPr>
          <p:cNvPr id="15" name="Picture 4" descr="Lessons learned… | Learning Development Study Blog">
            <a:extLst>
              <a:ext uri="{FF2B5EF4-FFF2-40B4-BE49-F238E27FC236}">
                <a16:creationId xmlns:a16="http://schemas.microsoft.com/office/drawing/2014/main" id="{3C6BDB1D-1672-E355-D030-81FB7F570EF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57" t="5010" r="3361" b="5819"/>
          <a:stretch/>
        </p:blipFill>
        <p:spPr bwMode="auto">
          <a:xfrm>
            <a:off x="14805212" y="107577"/>
            <a:ext cx="3361764" cy="2226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9267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308A9776426D41840A8C2CCB15B3F3" ma:contentTypeVersion="18" ma:contentTypeDescription="Create a new document." ma:contentTypeScope="" ma:versionID="484d0e7fe09fe8de3466b246621db11c">
  <xsd:schema xmlns:xsd="http://www.w3.org/2001/XMLSchema" xmlns:xs="http://www.w3.org/2001/XMLSchema" xmlns:p="http://schemas.microsoft.com/office/2006/metadata/properties" xmlns:ns2="fd160c09-1844-45b0-b4f1-cf53e6c3c76a" xmlns:ns3="8e72f4a7-cae9-4e97-b541-2580a12d1989" targetNamespace="http://schemas.microsoft.com/office/2006/metadata/properties" ma:root="true" ma:fieldsID="e2ff8ef15423d4f21e0a799f7012675e" ns2:_="" ns3:_="">
    <xsd:import namespace="fd160c09-1844-45b0-b4f1-cf53e6c3c76a"/>
    <xsd:import namespace="8e72f4a7-cae9-4e97-b541-2580a12d198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60c09-1844-45b0-b4f1-cf53e6c3c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1fe506b-8ef3-4252-9ac8-4ea0dfba28a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e72f4a7-cae9-4e97-b541-2580a12d19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4153eb-2901-4474-b3ae-28ce23b8bb52}" ma:internalName="TaxCatchAll" ma:showField="CatchAllData" ma:web="8e72f4a7-cae9-4e97-b541-2580a12d19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d160c09-1844-45b0-b4f1-cf53e6c3c76a">
      <Terms xmlns="http://schemas.microsoft.com/office/infopath/2007/PartnerControls"/>
    </lcf76f155ced4ddcb4097134ff3c332f>
    <TaxCatchAll xmlns="8e72f4a7-cae9-4e97-b541-2580a12d1989" xsi:nil="true"/>
  </documentManagement>
</p:properties>
</file>

<file path=customXml/itemProps1.xml><?xml version="1.0" encoding="utf-8"?>
<ds:datastoreItem xmlns:ds="http://schemas.openxmlformats.org/officeDocument/2006/customXml" ds:itemID="{480047B8-F3E9-4671-9200-3AC46586E8DB}"/>
</file>

<file path=customXml/itemProps2.xml><?xml version="1.0" encoding="utf-8"?>
<ds:datastoreItem xmlns:ds="http://schemas.openxmlformats.org/officeDocument/2006/customXml" ds:itemID="{C1316DD8-A654-4F48-96C9-0EA8BDB4EC2D}">
  <ds:schemaRefs>
    <ds:schemaRef ds:uri="http://schemas.microsoft.com/sharepoint/v3/contenttype/forms"/>
  </ds:schemaRefs>
</ds:datastoreItem>
</file>

<file path=customXml/itemProps3.xml><?xml version="1.0" encoding="utf-8"?>
<ds:datastoreItem xmlns:ds="http://schemas.openxmlformats.org/officeDocument/2006/customXml" ds:itemID="{43FC4CBD-4CD4-499B-A6B0-B77C4918F8A8}">
  <ds:schemaRefs>
    <ds:schemaRef ds:uri="http://schemas.microsoft.com/office/2006/metadata/properties"/>
    <ds:schemaRef ds:uri="http://schemas.microsoft.com/office/infopath/2007/PartnerControls"/>
    <ds:schemaRef ds:uri="38c38412-abb8-4de5-b738-a9b314f5d10c"/>
  </ds:schemaRefs>
</ds:datastoreItem>
</file>

<file path=docProps/app.xml><?xml version="1.0" encoding="utf-8"?>
<Properties xmlns="http://schemas.openxmlformats.org/officeDocument/2006/extended-properties" xmlns:vt="http://schemas.openxmlformats.org/officeDocument/2006/docPropsVTypes">
  <TotalTime>0</TotalTime>
  <Words>1349</Words>
  <Application>Microsoft Office PowerPoint</Application>
  <PresentationFormat>Benutzerdefiniert</PresentationFormat>
  <Paragraphs>171</Paragraphs>
  <Slides>18</Slides>
  <Notes>14</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Frederik Beckendorff</dc:creator>
  <cp:keywords/>
  <cp:lastModifiedBy>Christiane Hölz</cp:lastModifiedBy>
  <cp:revision>25</cp:revision>
  <dcterms:created xsi:type="dcterms:W3CDTF">2006-08-16T00:00:00Z</dcterms:created>
  <dcterms:modified xsi:type="dcterms:W3CDTF">2024-01-08T16:05:12Z</dcterms:modified>
  <dc:identifier>DAFpjRzsu30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0x010100A1AFA046788EEA42B9CA78FD77F69514</vt:lpwstr>
  </property>
</Properties>
</file>