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6.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17.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8.xml" ContentType="application/vnd.openxmlformats-officedocument.presentationml.notesSlide+xml"/>
  <Override PartName="/ppt/ink/ink19.xml" ContentType="application/inkml+xml"/>
  <Override PartName="/ppt/ink/ink20.xml" ContentType="application/inkml+xml"/>
  <Override PartName="/ppt/ink/ink21.xml" ContentType="application/inkml+xml"/>
  <Override PartName="/ppt/notesSlides/notesSlide19.xml" ContentType="application/vnd.openxmlformats-officedocument.presentationml.notesSlide+xml"/>
  <Override PartName="/ppt/ink/ink22.xml" ContentType="application/inkml+xml"/>
  <Override PartName="/ppt/ink/ink23.xml" ContentType="application/inkml+xml"/>
  <Override PartName="/ppt/ink/ink2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62"/>
  </p:notesMasterIdLst>
  <p:sldIdLst>
    <p:sldId id="256" r:id="rId4"/>
    <p:sldId id="257" r:id="rId5"/>
    <p:sldId id="258" r:id="rId6"/>
    <p:sldId id="1666" r:id="rId7"/>
    <p:sldId id="1678" r:id="rId8"/>
    <p:sldId id="1677" r:id="rId9"/>
    <p:sldId id="1672" r:id="rId10"/>
    <p:sldId id="260" r:id="rId11"/>
    <p:sldId id="636" r:id="rId12"/>
    <p:sldId id="639" r:id="rId13"/>
    <p:sldId id="1690" r:id="rId14"/>
    <p:sldId id="637" r:id="rId15"/>
    <p:sldId id="1681" r:id="rId16"/>
    <p:sldId id="641" r:id="rId17"/>
    <p:sldId id="640" r:id="rId18"/>
    <p:sldId id="638" r:id="rId19"/>
    <p:sldId id="1679" r:id="rId20"/>
    <p:sldId id="616" r:id="rId21"/>
    <p:sldId id="618" r:id="rId22"/>
    <p:sldId id="619" r:id="rId23"/>
    <p:sldId id="627" r:id="rId24"/>
    <p:sldId id="617" r:id="rId25"/>
    <p:sldId id="621" r:id="rId26"/>
    <p:sldId id="623" r:id="rId27"/>
    <p:sldId id="622" r:id="rId28"/>
    <p:sldId id="624" r:id="rId29"/>
    <p:sldId id="625" r:id="rId30"/>
    <p:sldId id="628" r:id="rId31"/>
    <p:sldId id="629" r:id="rId32"/>
    <p:sldId id="642" r:id="rId33"/>
    <p:sldId id="643" r:id="rId34"/>
    <p:sldId id="1688" r:id="rId35"/>
    <p:sldId id="599" r:id="rId36"/>
    <p:sldId id="261" r:id="rId37"/>
    <p:sldId id="262" r:id="rId38"/>
    <p:sldId id="263" r:id="rId39"/>
    <p:sldId id="611" r:id="rId40"/>
    <p:sldId id="612" r:id="rId41"/>
    <p:sldId id="600" r:id="rId42"/>
    <p:sldId id="614" r:id="rId43"/>
    <p:sldId id="597" r:id="rId44"/>
    <p:sldId id="1673" r:id="rId45"/>
    <p:sldId id="609" r:id="rId46"/>
    <p:sldId id="610" r:id="rId47"/>
    <p:sldId id="1689" r:id="rId48"/>
    <p:sldId id="630" r:id="rId49"/>
    <p:sldId id="1687" r:id="rId50"/>
    <p:sldId id="633" r:id="rId51"/>
    <p:sldId id="1684" r:id="rId52"/>
    <p:sldId id="1685" r:id="rId53"/>
    <p:sldId id="1686" r:id="rId54"/>
    <p:sldId id="1682" r:id="rId55"/>
    <p:sldId id="634" r:id="rId56"/>
    <p:sldId id="631" r:id="rId57"/>
    <p:sldId id="635" r:id="rId58"/>
    <p:sldId id="596" r:id="rId59"/>
    <p:sldId id="598" r:id="rId60"/>
    <p:sldId id="1676" r:id="rId61"/>
  </p:sldIdLst>
  <p:sldSz cx="18288000" cy="10287000"/>
  <p:notesSz cx="6858000" cy="9144000"/>
  <p:embeddedFontLst>
    <p:embeddedFont>
      <p:font typeface="Calibri" panose="020F0502020204030204" pitchFamily="34" charset="0"/>
      <p:regular r:id="rId63"/>
      <p:bold r:id="rId64"/>
      <p:italic r:id="rId65"/>
      <p:boldItalic r:id="rId66"/>
    </p:embeddedFont>
    <p:embeddedFont>
      <p:font typeface="Canva Sans" panose="020B0604020202020204" charset="0"/>
      <p:regular r:id="rId67"/>
    </p:embeddedFont>
    <p:embeddedFont>
      <p:font typeface="Eastman Grotesque" panose="020B0604020202020204" charset="0"/>
      <p:regular r:id="rId68"/>
    </p:embeddedFont>
    <p:embeddedFont>
      <p:font typeface="Eastman Grotesque Bold" panose="020B0604020202020204" charset="0"/>
      <p:regular r:id="rId69"/>
      <p:bold r:id="rId70"/>
    </p:embeddedFont>
    <p:embeddedFont>
      <p:font typeface="Source Sans Pro" panose="020B0503030403020204" pitchFamily="34" charset="0"/>
      <p:regular r:id="rId71"/>
      <p:bold r:id="rId72"/>
      <p:italic r:id="rId73"/>
      <p:boldItalic r:id="rId74"/>
    </p:embeddedFont>
    <p:embeddedFont>
      <p:font typeface="Univers" panose="020B0503020202020204" pitchFamily="34" charset="0"/>
      <p:regular r:id="rId75"/>
      <p:bold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A4B9B41-512A-C7F2-1C73-409CA9CE3ED4}" name="Christiane Hölz" initials="CH" userId="S::christiane.hoelz@dsw-info.de::6dfb2361-49fc-43e4-9b72-a907c597da14" providerId="AD"/>
  <p188:author id="{40D3A1AF-CB47-2021-08DE-4D663CB7B40B}" name="Christiane Hoelz" initials="CH" userId="43e4d11876132e3c" providerId="Windows Live"/>
  <p188:author id="{57B150D8-5CFB-3E33-70B4-2887D9DA329B}" name="Frederik Beckendorff" initials="FB" userId="S::frederik.beckendorff@dsw-info.de::a8a72558-f3b4-4bed-9ec1-4aa291ba057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22" autoAdjust="0"/>
    <p:restoredTop sz="95226" autoAdjust="0"/>
  </p:normalViewPr>
  <p:slideViewPr>
    <p:cSldViewPr snapToGrid="0">
      <p:cViewPr>
        <p:scale>
          <a:sx n="50" d="100"/>
          <a:sy n="50" d="100"/>
        </p:scale>
        <p:origin x="1301"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viewProps" Target="viewProps.xml"/><Relationship Id="rId8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4.fntdata"/><Relationship Id="rId7" Type="http://schemas.openxmlformats.org/officeDocument/2006/relationships/slide" Target="slides/slide4.xml"/><Relationship Id="rId71" Type="http://schemas.openxmlformats.org/officeDocument/2006/relationships/font" Target="fonts/font9.fntdata"/><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4.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9T09:34:21.7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1 214,'4'-3,"1"0,0 0,0 0,0 1,0 0,0 0,1 0,-1 0,0 1,1 0,8-1,22-5,-33 6,39-13,0 2,0 1,1 3,68-5,-79 12,0-1,0-1,0-2,-1-1,46-16,-14 3,0 2,1 3,79-6,384 7,-325 16,-99-3,0 4,-1 4,109 25,376 81,-511-103,1-3,-1-3,80-6,-125 1,8 2,0 2,0 1,0 3,47 15,39 7,253 18,-39-7,-229-28,1-5,146-8,-107-1,56-15,-19 1,-143 14,31-1,1 3,94 13,-83 0,144 27,-206-35,-2 2,31 13,-31-11,0-1,39 9,14-8,0-3,0-4,89-7,-21 1,156-20,-193 7,-53 7,95-4,422 14,-551-3,0-1,-1-1,1-1,-1-1,0 0,0-2,18-9,-6 3,-16 9,0-1,0 2,0 0,18-3,-15 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0:55:02.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1 107,'51'1,"-1"-3,1-2,53-11,5-5,1 5,1 4,113 4,71-9,-39-1,731 16,-475 3,-55-2,-425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6T08:47:10.3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0,'808'0,"-769"0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6T08:47:16.9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0 169,'83'1,"-19"0,1-2,91-13,-90 5,78 0,-55 5,-56-1,0-1,0-1,37-13,35-9,169-13,-181 30,21 2,173 7,-165 5,-98 0,0 0,-1 2,1 1,42 15,-39-11,1-1,55 8,296 20,-247-23,95 5,926-14,-585-7,1196 3,-1731 2,0 1,36 8,-31-4,46 2,34-9,203-25,-183 16,165 8,-127 4,9-1,214-5,-350-2,0-3,51-14,37-6,24-1,-94 15,0 2,1 4,0 2,81 4,-131 5,-1 1,0 0,1 1,-2 1,1 1,-1 0,0 2,18 10,-32-17,21 11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6T08:47:26.7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0 140,'201'1,"318"-8,-467 0,0-2,0-2,-1-2,86-36,-94 33,-21 9,1 1,0 1,0 1,39-2,97 6,-79 2,1063 1,-1103-3</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6T08:47:51.0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0 222,'203'-2,"221"5,-271 13,30 1,-180-17,456-2,52-64,-83 5,-160 26,73-4,323 37,-319 5,-286-2,-1-2,1-4,-1-1,110-28,-140 25</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6T08:47:55.9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39,'35'2,"42"7,9 0,268 6,632-55,-401 6,-3 36,-227 1,2292-3,-2619 2,-1 1,1 2,0 0,34 12,-24-6,46 7,-24-12,78-3,-98-3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6T08:47:59.1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72,'9'-1,"0"0,-1-1,1 0,0 0,14-6,9-3,34-3,1 2,107-4,139 14,-214 3,-33 3,0 3,80 18,-79-12,135 10,597-23,-350-2,-432 1,0 0,0-1,0 0,0-1,-1-1,1-1,-1-1,0 0,-1-1,16-9,-1-1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6T08:48:11.0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1 101,'3'-3,"0"-1,0 1,0 0,1 0,0 0,-1 1,1-1,0 1,0 0,1 0,-1 0,0 1,1-1,-1 1,1 0,-1 0,1 1,5-1,-3 0,105-15,141 0,-69 6,592-9,-697 20,371 28,-171-5,1153-6,-875-22,1435 4,-1950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6T08:56:36.0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8 0,'-1'1,"0"0,1-1,-1 1,1 0,-1 0,0-1,1 1,0 0,-1 0,1 0,-1 0,1 0,0 0,0 0,0 0,-1 0,1 0,0 0,0 0,0 0,1-1,-1 1,0 0,0 0,1 2,18 20,-11-17,0 0,1-1,-1-1,17 7,23 2,0-2,0-2,1-2,0-2,52-2,0 1,1314 141,-1188-125,338-13,-300-10,-126 2,235-30,-307 17,77-27,-72 18,28-9,-64 18,0 2,1 2,0 1,1 2,46-3,300 14,-373-3,1-1,0 1,-1 1,1 0,13 4,13 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0:58:30.6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1 191,'685'23,"160"2,-418-49,-49-1,-246 14,218-49,-209 23,-92 22,-1 2,2 2,99-8,-31 21,43-2,-64-11,60-2,-74 11,140 6,-218-4,0 1,-1-1,1 1,0 1,0-1,0 1,-1 0,1 0,-1 0,1 0,-1 1,0 0,0 0,0 0,0 0,-1 1,0-1,1 1,-1 0,0 0,-1 0,1 1,-1-1,0 1,2 5,1 4,-1 1,-1 0,0 0,-1 0,-1 0,-1 30,-1-25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9T09:34:37.3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0 153,'215'-1,"235"3,-233 13,56 1,212-17,-446-1,-1-3,0 0,-1-3,42-13,55-12,-66 23,105-2,73 14,-75 1,-155-2,1-1,-1-1,0 0,0-1,0 0,0-1,0-1,0-1,20-9,-17 4,0 1,0 0,1 2,0 0,0 2,1 0,41-4,39 8,-74 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0:58:43.12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1,'13'1,"0"0,23 6,17 2,345 6,-251-6,168 11,-45-10,-185 1,-55-6,48 2,890-8,-968 1,46 4,-44-4,1 1,-1-1,0 1,1 0,-1 0,0 0,0 1,0-1,0 0,0 1,0-1,0 1,0 0,0-1,-1 1,3 3,3 9</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0:58:47.8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1 218,'14'0,"25"1,1-2,-1-1,0-3,55-12,16-16,106-25,-183 50,0-2,35-15,-36 12,1 2,36-8,-3 11,0 2,0 3,72 7,-9-1,119 9,16 0,-197-12,101 13,-120-8,66-3,4 1,-99 0,0 0,0 1,22 9,-22-7,1-1,32 6,10 1,-47-7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1:15:36.8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1 284,'306'-22,"-69"2,412 14,-395 8,-70 8,21-1,-176-10,0-1,-1-1,0-2,1-1,33-12,-35 9,-7 2,0 0,35-19,-26 10,1 1,0 2,0 1,1 1,1 2,62-10,59-11,-80 13,2 4,97-4,167 18,-296 3,0 2,0 1,64 21,-84-19,1 1,-1 1,-1 1,23 16,-21-13,0-1,48 21,-57-31,-1-1,1 0,0 0,0-2,17 0,-18 0,1 0,0 0,0 1,-1 1,22 7,27 11,79 16,-120-32,-1 2,-1 0,1 1,-1 2,-1 0,0 0,21 17,-27-17</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1:16:08.9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76,'85'-11,"155"1,-157 9,666-2,-460 3,139 37,-109-3,-4-32,-163-4,30-12,-94 5,-10 1,172-8,-131 17,223-11,37-3,-175 10,107-18,-111 8,57 1,-140 10,-30 0,105 11,-49 18,-50-7,-25-9,105 1,71-13,-84-1,738 2,-891 0,0 0,1 1,-1-1,13 5,-18-5,0 1,1 0,-1 0,0 0,0 0,0 0,0 1,0-1,0 1,0-1,0 1,0 0,-1-1,1 1,-1 0,0 0,3 4,3 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8T11:16:13.45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1,'436'24,"-266"-11,339 51,-385-45,120 11,29 3,180 9,-375-37,304-1,-343-8,1-2,-1-1,-1-2,67-25,-75 24,1 2,0 1,1 2,47-2,131 8,-87 2,64-5,173 4,-90 33,-178-20,144 6,939-22,-1157 2,0 0,31 9,-30-6,0-1,22 2,-7-5,-8 0,1 1,-1 2,36 7,-45-7,1 0,31 1,-30-4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9T09:34:43.1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0 145,'879'0,"-859"-1,0-1,-1 0,1-2,-1 0,0-2,0 0,0-1,18-9,-34 14,1 0,-1 0,0 0,0-1,0 1,0-1,0 0,-1 0,1 0,-1 0,1 0,-1 0,0-1,-1 1,1-1,0 1,-1-1,0 0,0 0,0 0,0-5,2-14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9T09:34:48.1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0 216,'533'-18,"855"-132,-563 104,-1 44,-633 3,688 51,381 85,-752-86,-444-45,656 91,-344-43,-148-31,327 15,-509-39,-1-2,0-2,0-2,0-1,-1-3,57-21,-66 19,115-45,249-60,20 49,-296 59,59-9,-56 0,189-6,132 26,-184 2,2830-3,-3085-1,0 2,-1-1,1 1,0 0,-1 1,1 0,-1 0,0 1,1 0,-1 0,0 0,-1 1,1 0,6 6,-2 0,-1 0,0 1,0 0,-1 1,-1 0,11 20,-10-16,-1-2,0 1,1-1,12 13,-17-22,1-1,0 0,0 1,0-2,0 1,1 0,-1-1,1 0,0-1,0 1,8 1,12 2,0-2,0-1,0-1,0-2,42-3,-39 0,1 3,-1 0,1 2,31 5,17 8,35 8,-93-18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9T09:34:54.2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29,'307'-14,"-65"0,324 16,-3 52,17 31,-412-64,1-8,177-9,-253-3,79-4,-78-11,-62 8,54-3,-62 7,46-10,15-1,377 8,-251 7,-125-3,101 3,-137 4,53 14,15 2,18-11,188-9,-154-4,43 0,224 5,-381 2,84 19,8 2,-104-19,63 18,-71-15,0-1,0-2,42 3,279-10,-157-2,-193 2,84-1,154 20,-26 12,-45-7,-98-13,1-3,1-4,90-7,-35 1,1964 2,-1814-24,-221 16,-50 7,1-1,-1-1,0 0,0-1,0 0,-1 0,1-2,-1 1,14-10,-9 4,0 1,1 1,0 1,1 0,0 1,0 1,1 1,-1 0,21-1,2-1,46-14,-55 12,0 1,0 2,36-2,-3 6,97-8,-79 0,1 4,0 3,0 5,113 15,-163-12,-3-2,0 2,0 2,0 1,40 15,128 79,17 7,-186-98,0 0,0-2,1-1,0-1,54 4,242-11,-140-4,-164 4,-1-1,1-1,-1-1,0-1,0-1,0 0,30-14,25-10,34-16,-97 39,1 0,-1 1,1 0,0 2,22-4,76 0,-77 6,71-10,262-55,-283 56,1 5,110 6,-60 2,-99-4,-15 0,0 1,0 1,26 5,-23 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9T09:34:56.6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0 393,'911'31,"-207"-3,-113-26,-16-1,-253 14,93 0,-331-15,10 0,111-13,162-58,-306 58,0 2,1 2,0 4,64 2,-81 0,0-1,84-19,-19 2,16 0,177-20,260-40,-376 47,-47 4,-83 16,101-12,55 10,365-25,-568 41,179-5,-163 7,1 0,-1 2,0 1,0 1,26 10,-27-6,0 1,-1 1,0 1,33 25,-14-3,45 44,147 146,-146-120,-68-78,0 0,2-1,39 33,-54-52,1-1,1 0,-1 0,1-1,0 0,0-1,0 0,1 0,-1-1,1-1,0 0,0 0,0-1,0 0,12-1,-20-1,0 1,0 0,0-1,0 1,0-1,0 0,0 0,0 0,0 0,0-1,-1 1,1-1,4-3,6-9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19T09:35:02.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9218 308,'146'11,"-74"-3,35 5,-1 6,127 37,199 90,-378-127,0-2,0-3,2-2,0-2,0-3,0-2,86-4,-124-2,1 0,-1-1,0-1,1 0,-1-2,-1 0,22-9,4-4,2-1,66-38,-98 49,1 0,-1 0,1 1,0 1,1 0,-1 1,1 1,0 0,1 1,-1 1,20-1,-23 2,0-1,0 0,0 0,0-2,-1 1,1-2,-1 1,0-2,11-6,41-17,2 2,-37 15,0 1,0 2,35-8,18 3,8-1,143-43,-152 33,1 3,0 4,146-13,-56 16,238-50,-351 51,1 4,0 2,109-1,-152 9,1 1,24 4,-34-3,0 0,0 0,0 1,-1 0,1 0,-1 0,0 1,8 6,15 14,41 45,-49-46,2-1,0-1,34 24,276 208,-332-252,117 87,-114-85,0-1,0 0,0-1,1 1,-1-1,1 0,-1 0,7 1,-11-2,0 0,1 0,-1 0,0 0,1 0,-1 0,0 0,1 0,-1 0,0 0,1 0,-1 0,0 0,1 0,-1 0,0-1,1 1,-1 0,0 0,1 0,-1 0,0-1,1 1,-1 0,0 0,0-1,1 1,-1 0,0 0,0-1,0 1,1 0,-1-1,0 1,0-1,0 0,-1-1,0 1,1-1,-1 1,0-1,0 1,0 0,0-1,0 1,0 0,-1 0,1 0,-3-2,-20-14,-1 0,-1 2,0 1,-42-16,25 11,12 6,0 1,-1 2,-1 1,1 2,-63-6,-166 9,207 5,1-2,-78-13,-36-1,-497 16,610-4,1-3,-1-2,1-3,-64-21,56 14,0 3,-104-12,-85 23,-60-5,-223-9,443 18,32-3,-58-10,-57-2,83 16,33 0,1-2,-85-11,-75-20,158 25,-63-3,-168 7,167 5,80-1,1 1,0 3,-1 1,2 2,-1 2,1 2,-74 32,-548 221,545-221,-287 84,326-111,0-3,0-4,-107 1,90-11,-186-3,259 1,0-1,0-1,0-1,-30-11,-83-40,58 22,-2 1,-148-87,113 44,-73-42,-10 20,178 88,-1 0,-32-24,37 23,0 1,-1 0,-1 1,-21-9,18 12,0 1,-1 1,1 1,-37-2,-87 8,44 1,-398-5,455 4,-1 2,1 1,-51 15,-46 9,-1-7,-2-5,-230-2,-98-18,452 1,0-1,0 0,-22-7,19 3,-40-3,-34 5,-103 8,151 3,1 1,-72 23,27-7,-93 29,162-45,1 2,0 0,1 1,0 1,-38 30,38-25,1 2,-33 39,45-48,0 2,1-1,1 1,-1-1,2 2,0-1,-7 25,-2 29,10-39,-2-1,0 1,-2-1,-1 0,-23 46,31-70,1-1,-1 0,0 1,0-1,0 0,0 0,0 0,0 0,0 0,0 0,0 0,0 0,-1 0,1 0,0-1,-1 1,1 0,0-1,-1 0,1 1,-1-1,1 0,-2 1,1-2,0 1,0 0,0-1,0 0,1 1,-1-1,0 0,0 0,1 0,-1 0,1-1,-1 1,1 0,-1-1,-1-1,-5-7,1-1,-1 0,2 0,-7-13,12 21,-8-13,-1 1,0 1,-22-23,12 13,1 1,-36-33,48 50,-1-1,0 1,0 1,-1 0,0 0,1 1,-2 0,-17-6,-82-12,-113-8,217 29,-161-10,-173 10,143 3,121-3,-89 3,155 0,0 0,0 0,0 1,0 0,0 0,1 1,-10 6,9-5,0-1,0 1,-1-2,1 1,-19 3,-57-2,59-6</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6T09:17:38.0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1,'1'1,"0"1,0-1,0 1,0-1,0 1,0-1,0 0,0 1,1-1,-1 0,0 0,1 0,-1 0,1 0,0 0,-1 0,3 0,4 4,41 24,1-2,69 26,30 15,-114-49,174 81,-182-89,2-1,0-2,0-1,0-1,53 3,306-14,-329 2,37-4,0-5,167-42,-180 33,217-43,-119 28,-127 23,1 2,90-6,48 2,5 0,139 16,99-3,-257-15,61-1,-146 17,183 4,-257 0,0 0,0 1,-1 0,1 2,-1 0,22 11,-20-7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16T09:17:41.7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0,'9'1,"1"0,-1 1,0 0,1 0,12 6,14 3,43 4,0-4,82 3,164-11,-210-3,1902-3,-1836 11,205 36,-220-20,284 3,287-30,-435 4,-205-7,-59-1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5CEDE-1CCA-413E-8BA8-81625C6CBC23}" type="datetimeFigureOut">
              <a:rPr lang="de-DE" smtClean="0"/>
              <a:t>16.11.2023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F59F4E-D1AD-4BFE-B07C-41BB67DBE830}" type="slidenum">
              <a:rPr lang="de-DE" smtClean="0"/>
              <a:t>‹Nr.›</a:t>
            </a:fld>
            <a:endParaRPr lang="de-DE"/>
          </a:p>
        </p:txBody>
      </p:sp>
    </p:spTree>
    <p:extLst>
      <p:ext uri="{BB962C8B-B14F-4D97-AF65-F5344CB8AC3E}">
        <p14:creationId xmlns:p14="http://schemas.microsoft.com/office/powerpoint/2010/main" val="4024998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e.wikipedia.org/wiki/Lohnbuchhaltung" TargetMode="External"/><Relationship Id="rId7" Type="http://schemas.openxmlformats.org/officeDocument/2006/relationships/hyperlink" Target="https://de.wikipedia.org/wiki/Standardanwendungssoftware"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de.wikipedia.org/wiki/Halbleiterindustrie" TargetMode="External"/><Relationship Id="rId5" Type="http://schemas.openxmlformats.org/officeDocument/2006/relationships/hyperlink" Target="https://de.wikipedia.org/wiki/Fotolithografie_(Halbleitertechnik)" TargetMode="External"/><Relationship Id="rId4" Type="http://schemas.openxmlformats.org/officeDocument/2006/relationships/hyperlink" Target="https://de.wikipedia.org/wiki/Zeiterfassung"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priceofoil.org/content/uploads/2023/02/OCI_Shell_Oil_Gas_Projects_Data_Update_Final_v3.pdf" TargetMode="External"/><Relationship Id="rId3" Type="http://schemas.openxmlformats.org/officeDocument/2006/relationships/hyperlink" Target="https://www.clientearth.org/latest/press-office/press/clientearth-files-climate-risk-lawsuit-against-shell-s-board-with-support-from-institutional-investors/" TargetMode="External"/><Relationship Id="rId7" Type="http://schemas.openxmlformats.org/officeDocument/2006/relationships/hyperlink" Target="https://www.shell.com/energy-and-innovation/the-energy-future/our-climate-target.html"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www.shell.com/energy-and-innovation/the-energy-future/shell-energy-transition-strategy/_jcr_content/root/main/section_1679944581/simple/promo/links/item0.stream/1651509559757/7c3d5b317351891d2383b3e9f1e511997e516639/shell-energy-transition-strategy-2021.pdf" TargetMode="External"/><Relationship Id="rId5" Type="http://schemas.openxmlformats.org/officeDocument/2006/relationships/hyperlink" Target="https://en.wikipedia.org/wiki/ClientEarth" TargetMode="External"/><Relationship Id="rId4" Type="http://schemas.openxmlformats.org/officeDocument/2006/relationships/hyperlink" Target="https://de.wikipedia.org/wiki/High_Court_of_Justice" TargetMode="External"/><Relationship Id="rId9" Type="http://schemas.openxmlformats.org/officeDocument/2006/relationships/hyperlink" Target="https://priceofoil.org/about-us/"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3745"/>
                </a:solidFill>
                <a:effectLst/>
                <a:latin typeface="Eastman Grotesque" panose="020B0604020202020204" charset="0"/>
              </a:rPr>
              <a:t>Die nachhaltige Geldanlage ergänzt die klassischen Kriterien der Rentabilität, Liquidität und Sicherheit um ökologische, soziale und ethische Aspekte.</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46D6DD27-62B5-4189-B548-DDB30222E69C}" type="slidenum">
              <a:rPr lang="de-DE" smtClean="0"/>
              <a:t>4</a:t>
            </a:fld>
            <a:endParaRPr lang="de-DE"/>
          </a:p>
        </p:txBody>
      </p:sp>
    </p:spTree>
    <p:extLst>
      <p:ext uri="{BB962C8B-B14F-4D97-AF65-F5344CB8AC3E}">
        <p14:creationId xmlns:p14="http://schemas.microsoft.com/office/powerpoint/2010/main" val="3272757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333333"/>
                </a:solidFill>
                <a:effectLst/>
                <a:latin typeface="Eastman Grotesque" panose="020B0604020202020204" charset="0"/>
              </a:rPr>
              <a:t>Auch in den Erläuterungen gibt es deutliche Unterschiede. VW ist viel konkreter als MB.</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17</a:t>
            </a:fld>
            <a:endParaRPr lang="de-DE"/>
          </a:p>
        </p:txBody>
      </p:sp>
    </p:spTree>
    <p:extLst>
      <p:ext uri="{BB962C8B-B14F-4D97-AF65-F5344CB8AC3E}">
        <p14:creationId xmlns:p14="http://schemas.microsoft.com/office/powerpoint/2010/main" val="1282039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19</a:t>
            </a:fld>
            <a:endParaRPr lang="de-DE"/>
          </a:p>
        </p:txBody>
      </p:sp>
    </p:spTree>
    <p:extLst>
      <p:ext uri="{BB962C8B-B14F-4D97-AF65-F5344CB8AC3E}">
        <p14:creationId xmlns:p14="http://schemas.microsoft.com/office/powerpoint/2010/main" val="3913193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20</a:t>
            </a:fld>
            <a:endParaRPr lang="de-DE"/>
          </a:p>
        </p:txBody>
      </p:sp>
    </p:spTree>
    <p:extLst>
      <p:ext uri="{BB962C8B-B14F-4D97-AF65-F5344CB8AC3E}">
        <p14:creationId xmlns:p14="http://schemas.microsoft.com/office/powerpoint/2010/main" val="3626837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21</a:t>
            </a:fld>
            <a:endParaRPr lang="de-DE"/>
          </a:p>
        </p:txBody>
      </p:sp>
    </p:spTree>
    <p:extLst>
      <p:ext uri="{BB962C8B-B14F-4D97-AF65-F5344CB8AC3E}">
        <p14:creationId xmlns:p14="http://schemas.microsoft.com/office/powerpoint/2010/main" val="4250433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Eastman Grotesque" panose="020B0604020202020204" charset="0"/>
              </a:rPr>
              <a:t>https://www.portfolio-institutionell.de/fifty-shades-of-green/ </a:t>
            </a:r>
          </a:p>
          <a:p>
            <a:endParaRPr lang="de-DE" dirty="0">
              <a:latin typeface="Eastman Grotesque" panose="020B0604020202020204" charset="0"/>
            </a:endParaRPr>
          </a:p>
          <a:p>
            <a:r>
              <a:rPr lang="de-DE" dirty="0">
                <a:latin typeface="Eastman Grotesque" panose="020B0604020202020204" charset="0"/>
              </a:rPr>
              <a:t>Nur 3,2% aller Fonds befinden sich in der einzig echten „grünen“ Anlagekategorie</a:t>
            </a:r>
          </a:p>
        </p:txBody>
      </p:sp>
      <p:sp>
        <p:nvSpPr>
          <p:cNvPr id="4" name="Foliennummernplatzhalter 3"/>
          <p:cNvSpPr>
            <a:spLocks noGrp="1"/>
          </p:cNvSpPr>
          <p:nvPr>
            <p:ph type="sldNum" sz="quarter" idx="5"/>
          </p:nvPr>
        </p:nvSpPr>
        <p:spPr/>
        <p:txBody>
          <a:bodyPr/>
          <a:lstStyle/>
          <a:p>
            <a:fld id="{64F59F4E-D1AD-4BFE-B07C-41BB67DBE830}" type="slidenum">
              <a:rPr lang="de-DE" smtClean="0"/>
              <a:t>22</a:t>
            </a:fld>
            <a:endParaRPr lang="de-DE"/>
          </a:p>
        </p:txBody>
      </p:sp>
    </p:spTree>
    <p:extLst>
      <p:ext uri="{BB962C8B-B14F-4D97-AF65-F5344CB8AC3E}">
        <p14:creationId xmlns:p14="http://schemas.microsoft.com/office/powerpoint/2010/main" val="2586689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i="0" dirty="0">
                <a:solidFill>
                  <a:srgbClr val="333333"/>
                </a:solidFill>
                <a:effectLst/>
                <a:latin typeface="Eastman Grotesque" panose="020B0604020202020204" charset="0"/>
              </a:rPr>
              <a:t>HSBC Global Investment Funds - Global Sustainable Long Term Dividend AC USD (EUR), </a:t>
            </a:r>
            <a:r>
              <a:rPr lang="de-DE" dirty="0">
                <a:latin typeface="Eastman Grotesque" panose="020B0604020202020204" charset="0"/>
              </a:rPr>
              <a:t>ISIN: LU1236619661</a:t>
            </a:r>
          </a:p>
        </p:txBody>
      </p:sp>
      <p:sp>
        <p:nvSpPr>
          <p:cNvPr id="4" name="Foliennummernplatzhalter 3"/>
          <p:cNvSpPr>
            <a:spLocks noGrp="1"/>
          </p:cNvSpPr>
          <p:nvPr>
            <p:ph type="sldNum" sz="quarter" idx="5"/>
          </p:nvPr>
        </p:nvSpPr>
        <p:spPr/>
        <p:txBody>
          <a:bodyPr/>
          <a:lstStyle/>
          <a:p>
            <a:fld id="{64F59F4E-D1AD-4BFE-B07C-41BB67DBE830}" type="slidenum">
              <a:rPr lang="de-DE" smtClean="0"/>
              <a:t>23</a:t>
            </a:fld>
            <a:endParaRPr lang="de-DE"/>
          </a:p>
        </p:txBody>
      </p:sp>
    </p:spTree>
    <p:extLst>
      <p:ext uri="{BB962C8B-B14F-4D97-AF65-F5344CB8AC3E}">
        <p14:creationId xmlns:p14="http://schemas.microsoft.com/office/powerpoint/2010/main" val="369378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Eastman Grotesque" panose="020B0604020202020204" charset="0"/>
              </a:rPr>
              <a:t>ADP: </a:t>
            </a:r>
            <a:r>
              <a:rPr lang="de-DE" b="0" i="0" dirty="0">
                <a:solidFill>
                  <a:srgbClr val="202122"/>
                </a:solidFill>
                <a:effectLst/>
                <a:latin typeface="Eastman Grotesque" panose="020B0604020202020204" charset="0"/>
              </a:rPr>
              <a:t>führender Anbieter von HR-Services wie </a:t>
            </a:r>
            <a:r>
              <a:rPr lang="de-DE" b="0" i="0" u="none" strike="noStrike" dirty="0">
                <a:solidFill>
                  <a:srgbClr val="0645AD"/>
                </a:solidFill>
                <a:effectLst/>
                <a:latin typeface="Eastman Grotesque" panose="020B0604020202020204" charset="0"/>
                <a:hlinkClick r:id="rId3" tooltip="Lohnbuchhaltung"/>
              </a:rPr>
              <a:t>Personalabrechnung</a:t>
            </a:r>
            <a:r>
              <a:rPr lang="de-DE" b="0" i="0" dirty="0">
                <a:solidFill>
                  <a:srgbClr val="202122"/>
                </a:solidFill>
                <a:effectLst/>
                <a:latin typeface="Eastman Grotesque" panose="020B0604020202020204" charset="0"/>
              </a:rPr>
              <a:t>, </a:t>
            </a:r>
            <a:r>
              <a:rPr lang="de-DE" b="0" i="0" u="none" strike="noStrike" dirty="0">
                <a:solidFill>
                  <a:srgbClr val="0645AD"/>
                </a:solidFill>
                <a:effectLst/>
                <a:latin typeface="Eastman Grotesque" panose="020B0604020202020204" charset="0"/>
                <a:hlinkClick r:id="rId4" tooltip="Zeiterfassung"/>
              </a:rPr>
              <a:t>Zeiterfassung</a:t>
            </a:r>
            <a:r>
              <a:rPr lang="de-DE" b="0" i="0" dirty="0">
                <a:solidFill>
                  <a:srgbClr val="202122"/>
                </a:solidFill>
                <a:effectLst/>
                <a:latin typeface="Eastman Grotesque" panose="020B0604020202020204" charset="0"/>
              </a:rPr>
              <a:t> und Reisekostenmanagement</a:t>
            </a:r>
          </a:p>
          <a:p>
            <a:r>
              <a:rPr lang="de-DE" b="0" i="0" dirty="0">
                <a:solidFill>
                  <a:srgbClr val="202122"/>
                </a:solidFill>
                <a:effectLst/>
                <a:latin typeface="Eastman Grotesque" panose="020B0604020202020204" charset="0"/>
              </a:rPr>
              <a:t>Microsoft: weltweit der größte Softwarehersteller </a:t>
            </a:r>
            <a:endParaRPr lang="de-DE" dirty="0">
              <a:latin typeface="Eastman Grotesque" panose="020B0604020202020204" charset="0"/>
            </a:endParaRPr>
          </a:p>
          <a:p>
            <a:r>
              <a:rPr lang="de-DE" dirty="0">
                <a:latin typeface="Eastman Grotesque" panose="020B0604020202020204" charset="0"/>
              </a:rPr>
              <a:t>ASML: </a:t>
            </a:r>
            <a:r>
              <a:rPr lang="de-DE" b="0" i="0" dirty="0">
                <a:solidFill>
                  <a:srgbClr val="202122"/>
                </a:solidFill>
                <a:effectLst/>
                <a:latin typeface="Eastman Grotesque" panose="020B0604020202020204" charset="0"/>
              </a:rPr>
              <a:t>weltweit größte Anbieter von </a:t>
            </a:r>
            <a:r>
              <a:rPr lang="de-DE" b="0" i="0" u="none" strike="noStrike" dirty="0" err="1">
                <a:solidFill>
                  <a:srgbClr val="0645AD"/>
                </a:solidFill>
                <a:effectLst/>
                <a:latin typeface="Eastman Grotesque" panose="020B0604020202020204" charset="0"/>
                <a:hlinkClick r:id="rId5" tooltip="Fotolithografie (Halbleitertechnik)"/>
              </a:rPr>
              <a:t>Lithographiesystemen</a:t>
            </a:r>
            <a:r>
              <a:rPr lang="de-DE" b="0" i="0" dirty="0">
                <a:solidFill>
                  <a:srgbClr val="202122"/>
                </a:solidFill>
                <a:effectLst/>
                <a:latin typeface="Eastman Grotesque" panose="020B0604020202020204" charset="0"/>
              </a:rPr>
              <a:t> für die </a:t>
            </a:r>
            <a:r>
              <a:rPr lang="de-DE" b="0" i="0" u="sng" dirty="0">
                <a:solidFill>
                  <a:srgbClr val="0645AD"/>
                </a:solidFill>
                <a:effectLst/>
                <a:latin typeface="Eastman Grotesque" panose="020B0604020202020204" charset="0"/>
                <a:hlinkClick r:id="rId6"/>
              </a:rPr>
              <a:t>Halbleiterindustrie</a:t>
            </a:r>
            <a:endParaRPr lang="de-DE" b="0" i="0" u="sng" dirty="0">
              <a:solidFill>
                <a:srgbClr val="0645AD"/>
              </a:solidFill>
              <a:effectLst/>
              <a:latin typeface="Eastman Grotesque" panose="020B0604020202020204" charset="0"/>
            </a:endParaRPr>
          </a:p>
          <a:p>
            <a:r>
              <a:rPr lang="de-DE" b="0" i="0" u="sng" dirty="0" err="1">
                <a:solidFill>
                  <a:srgbClr val="0645AD"/>
                </a:solidFill>
                <a:effectLst/>
                <a:latin typeface="Eastman Grotesque" panose="020B0604020202020204" charset="0"/>
              </a:rPr>
              <a:t>Intuit</a:t>
            </a:r>
            <a:r>
              <a:rPr lang="de-DE" b="0" i="0" u="sng" dirty="0">
                <a:solidFill>
                  <a:srgbClr val="0645AD"/>
                </a:solidFill>
                <a:effectLst/>
                <a:latin typeface="Eastman Grotesque" panose="020B0604020202020204" charset="0"/>
              </a:rPr>
              <a:t>: </a:t>
            </a:r>
            <a:r>
              <a:rPr lang="de-DE" b="0" i="0" dirty="0">
                <a:solidFill>
                  <a:srgbClr val="202122"/>
                </a:solidFill>
                <a:effectLst/>
                <a:latin typeface="Eastman Grotesque" panose="020B0604020202020204" charset="0"/>
              </a:rPr>
              <a:t>amerikanischer Hersteller von </a:t>
            </a:r>
            <a:r>
              <a:rPr lang="de-DE" b="0" i="0" u="none" strike="noStrike" dirty="0">
                <a:solidFill>
                  <a:srgbClr val="0645AD"/>
                </a:solidFill>
                <a:effectLst/>
                <a:latin typeface="Eastman Grotesque" panose="020B0604020202020204" charset="0"/>
                <a:hlinkClick r:id="rId7" tooltip="Standardanwendungssoftware"/>
              </a:rPr>
              <a:t>Standardanwendungssoftware</a:t>
            </a:r>
            <a:r>
              <a:rPr lang="de-DE" b="0" i="0" dirty="0">
                <a:solidFill>
                  <a:srgbClr val="202122"/>
                </a:solidFill>
                <a:effectLst/>
                <a:latin typeface="Eastman Grotesque" panose="020B0604020202020204" charset="0"/>
              </a:rPr>
              <a:t> </a:t>
            </a:r>
            <a:endParaRPr lang="de-DE" b="0" i="0" u="sng" dirty="0">
              <a:solidFill>
                <a:srgbClr val="0645AD"/>
              </a:solidFill>
              <a:effectLst/>
              <a:latin typeface="Eastman Grotesque" panose="020B0604020202020204" charset="0"/>
            </a:endParaRPr>
          </a:p>
          <a:p>
            <a:r>
              <a:rPr lang="de-DE" b="0" i="0" u="sng" dirty="0">
                <a:solidFill>
                  <a:srgbClr val="0645AD"/>
                </a:solidFill>
                <a:effectLst/>
                <a:latin typeface="Eastman Grotesque" panose="020B0604020202020204" charset="0"/>
              </a:rPr>
              <a:t>Visa: Zahlungskartenanbieter</a:t>
            </a:r>
          </a:p>
          <a:p>
            <a:endParaRPr lang="de-DE" b="0" i="0" u="sng" dirty="0">
              <a:solidFill>
                <a:srgbClr val="0645AD"/>
              </a:solidFill>
              <a:effectLst/>
              <a:latin typeface="Eastman Grotesque" panose="020B0604020202020204" charset="0"/>
            </a:endParaRPr>
          </a:p>
          <a:p>
            <a:r>
              <a:rPr lang="de-DE" b="0" i="0" u="sng" dirty="0">
                <a:solidFill>
                  <a:srgbClr val="0645AD"/>
                </a:solidFill>
                <a:effectLst/>
                <a:latin typeface="Eastman Grotesque" panose="020B0604020202020204" charset="0"/>
              </a:rPr>
              <a:t>Welcher positive Nachhaltigkeitsbeitrag wird hier geleistet? Sind diese Werte nicht auch in anderen, traditionellen Fonds enthalten?</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24</a:t>
            </a:fld>
            <a:endParaRPr lang="de-DE"/>
          </a:p>
        </p:txBody>
      </p:sp>
    </p:spTree>
    <p:extLst>
      <p:ext uri="{BB962C8B-B14F-4D97-AF65-F5344CB8AC3E}">
        <p14:creationId xmlns:p14="http://schemas.microsoft.com/office/powerpoint/2010/main" val="4203210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dirty="0">
                <a:solidFill>
                  <a:srgbClr val="333333"/>
                </a:solidFill>
                <a:effectLst/>
                <a:latin typeface="Eastman Grotesque" panose="020B0604020202020204" charset="0"/>
              </a:rPr>
              <a:t>BlackRock </a:t>
            </a:r>
            <a:r>
              <a:rPr lang="de-DE" b="1" dirty="0">
                <a:latin typeface="Eastman Grotesque" panose="020B0604020202020204" charset="0"/>
              </a:rPr>
              <a:t>ESG Multi-Asset Fund, Class D2 EUR, </a:t>
            </a:r>
            <a:r>
              <a:rPr lang="de-DE" dirty="0">
                <a:latin typeface="Eastman Grotesque" panose="020B0604020202020204" charset="0"/>
              </a:rPr>
              <a:t>ISIN: LU0473185139</a:t>
            </a:r>
          </a:p>
          <a:p>
            <a:r>
              <a:rPr lang="de-DE" dirty="0">
                <a:latin typeface="Eastman Grotesque" panose="020B0604020202020204" charset="0"/>
              </a:rPr>
              <a:t>Fondsprospekt: S. 380</a:t>
            </a:r>
          </a:p>
          <a:p>
            <a:endParaRPr lang="de-DE" dirty="0">
              <a:latin typeface="Eastman Grotesque" panose="020B0604020202020204" charset="0"/>
            </a:endParaRPr>
          </a:p>
          <a:p>
            <a:r>
              <a:rPr lang="de-DE" dirty="0">
                <a:latin typeface="Eastman Grotesque" panose="020B0604020202020204" charset="0"/>
              </a:rPr>
              <a:t>ESG-Informationen sind zu finden, aber schwer. In der Regel finden sich diese versteckt im Prospekt und nicht im Basisinformationsblatt.</a:t>
            </a:r>
          </a:p>
        </p:txBody>
      </p:sp>
      <p:sp>
        <p:nvSpPr>
          <p:cNvPr id="4" name="Foliennummernplatzhalter 3"/>
          <p:cNvSpPr>
            <a:spLocks noGrp="1"/>
          </p:cNvSpPr>
          <p:nvPr>
            <p:ph type="sldNum" sz="quarter" idx="5"/>
          </p:nvPr>
        </p:nvSpPr>
        <p:spPr/>
        <p:txBody>
          <a:bodyPr/>
          <a:lstStyle/>
          <a:p>
            <a:fld id="{64F59F4E-D1AD-4BFE-B07C-41BB67DBE830}" type="slidenum">
              <a:rPr lang="de-DE" smtClean="0"/>
              <a:t>25</a:t>
            </a:fld>
            <a:endParaRPr lang="de-DE"/>
          </a:p>
        </p:txBody>
      </p:sp>
    </p:spTree>
    <p:extLst>
      <p:ext uri="{BB962C8B-B14F-4D97-AF65-F5344CB8AC3E}">
        <p14:creationId xmlns:p14="http://schemas.microsoft.com/office/powerpoint/2010/main" val="3127777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i="0" dirty="0">
                <a:solidFill>
                  <a:srgbClr val="333333"/>
                </a:solidFill>
                <a:effectLst/>
                <a:latin typeface="Eastman Grotesque" panose="020B0604020202020204" charset="0"/>
              </a:rPr>
              <a:t>BlackRock </a:t>
            </a:r>
            <a:r>
              <a:rPr lang="de-DE" b="1" dirty="0">
                <a:latin typeface="Eastman Grotesque" panose="020B0604020202020204" charset="0"/>
              </a:rPr>
              <a:t>ESG Multi-Asset Fund, Class D2 EUR, </a:t>
            </a:r>
            <a:r>
              <a:rPr lang="de-DE" dirty="0">
                <a:latin typeface="Eastman Grotesque" panose="020B0604020202020204" charset="0"/>
              </a:rPr>
              <a:t>ISIN: LU0473185139</a:t>
            </a:r>
          </a:p>
          <a:p>
            <a:endParaRPr lang="de-DE" dirty="0">
              <a:latin typeface="Eastman Grotesque" panose="020B0604020202020204" charset="0"/>
            </a:endParaRPr>
          </a:p>
          <a:p>
            <a:r>
              <a:rPr lang="de-DE" dirty="0">
                <a:latin typeface="Eastman Grotesque" panose="020B0604020202020204" charset="0"/>
              </a:rPr>
              <a:t>Nur 20% in „nachhaltige“ Investitionen. Trägt dies zur Transformation bei?</a:t>
            </a:r>
          </a:p>
        </p:txBody>
      </p:sp>
      <p:sp>
        <p:nvSpPr>
          <p:cNvPr id="4" name="Foliennummernplatzhalter 3"/>
          <p:cNvSpPr>
            <a:spLocks noGrp="1"/>
          </p:cNvSpPr>
          <p:nvPr>
            <p:ph type="sldNum" sz="quarter" idx="5"/>
          </p:nvPr>
        </p:nvSpPr>
        <p:spPr/>
        <p:txBody>
          <a:bodyPr/>
          <a:lstStyle/>
          <a:p>
            <a:fld id="{64F59F4E-D1AD-4BFE-B07C-41BB67DBE830}" type="slidenum">
              <a:rPr lang="de-DE" smtClean="0"/>
              <a:t>26</a:t>
            </a:fld>
            <a:endParaRPr lang="de-DE"/>
          </a:p>
        </p:txBody>
      </p:sp>
    </p:spTree>
    <p:extLst>
      <p:ext uri="{BB962C8B-B14F-4D97-AF65-F5344CB8AC3E}">
        <p14:creationId xmlns:p14="http://schemas.microsoft.com/office/powerpoint/2010/main" val="2812304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Eastman Grotesque" panose="020B0604020202020204" charset="0"/>
              </a:rPr>
              <a:t>Templeton Global Climate Change Fund Klasse A (</a:t>
            </a:r>
            <a:r>
              <a:rPr lang="de-DE" dirty="0" err="1">
                <a:latin typeface="Eastman Grotesque" panose="020B0604020202020204" charset="0"/>
              </a:rPr>
              <a:t>Ydis</a:t>
            </a:r>
            <a:r>
              <a:rPr lang="de-DE" dirty="0">
                <a:latin typeface="Eastman Grotesque" panose="020B0604020202020204" charset="0"/>
              </a:rPr>
              <a:t>) EUR • ISIN LU0029873410 </a:t>
            </a:r>
          </a:p>
          <a:p>
            <a:endParaRPr lang="de-DE" dirty="0">
              <a:latin typeface="Eastman Grotesque" panose="020B0604020202020204" charset="0"/>
            </a:endParaRPr>
          </a:p>
          <a:p>
            <a:r>
              <a:rPr lang="de-DE" dirty="0">
                <a:latin typeface="Eastman Grotesque" panose="020B0604020202020204" charset="0"/>
              </a:rPr>
              <a:t>Mehr als 50% Investitionen in Lösungsanbieter, zusätzlich Transformationsunternehmen sowie Unternehmen mit relativ geringer CO2-/Ressourcenintensität.</a:t>
            </a:r>
          </a:p>
        </p:txBody>
      </p:sp>
      <p:sp>
        <p:nvSpPr>
          <p:cNvPr id="4" name="Foliennummernplatzhalter 3"/>
          <p:cNvSpPr>
            <a:spLocks noGrp="1"/>
          </p:cNvSpPr>
          <p:nvPr>
            <p:ph type="sldNum" sz="quarter" idx="5"/>
          </p:nvPr>
        </p:nvSpPr>
        <p:spPr/>
        <p:txBody>
          <a:bodyPr/>
          <a:lstStyle/>
          <a:p>
            <a:fld id="{64F59F4E-D1AD-4BFE-B07C-41BB67DBE830}" type="slidenum">
              <a:rPr lang="de-DE" smtClean="0"/>
              <a:t>27</a:t>
            </a:fld>
            <a:endParaRPr lang="de-DE"/>
          </a:p>
        </p:txBody>
      </p:sp>
    </p:spTree>
    <p:extLst>
      <p:ext uri="{BB962C8B-B14F-4D97-AF65-F5344CB8AC3E}">
        <p14:creationId xmlns:p14="http://schemas.microsoft.com/office/powerpoint/2010/main" val="331504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9</a:t>
            </a:fld>
            <a:endParaRPr lang="de-DE"/>
          </a:p>
        </p:txBody>
      </p:sp>
    </p:spTree>
    <p:extLst>
      <p:ext uri="{BB962C8B-B14F-4D97-AF65-F5344CB8AC3E}">
        <p14:creationId xmlns:p14="http://schemas.microsoft.com/office/powerpoint/2010/main" val="3805857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Eastman Grotesque" panose="020B0604020202020204" charset="0"/>
              </a:rPr>
              <a:t>Templeton Global Climate Change Fund Klasse A (</a:t>
            </a:r>
            <a:r>
              <a:rPr lang="de-DE" dirty="0" err="1">
                <a:latin typeface="Eastman Grotesque" panose="020B0604020202020204" charset="0"/>
              </a:rPr>
              <a:t>Ydis</a:t>
            </a:r>
            <a:r>
              <a:rPr lang="de-DE" dirty="0">
                <a:latin typeface="Eastman Grotesque" panose="020B0604020202020204" charset="0"/>
              </a:rPr>
              <a:t>) EUR • ISIN LU0029873410 </a:t>
            </a:r>
          </a:p>
          <a:p>
            <a:r>
              <a:rPr lang="de-DE" dirty="0">
                <a:latin typeface="Eastman Grotesque" panose="020B0604020202020204" charset="0"/>
              </a:rPr>
              <a:t>Saint Gobain: Unternehmen im Wandel: „</a:t>
            </a:r>
            <a:r>
              <a:rPr lang="de-DE" dirty="0" err="1">
                <a:latin typeface="Eastman Grotesque" panose="020B0604020202020204" charset="0"/>
              </a:rPr>
              <a:t>greening</a:t>
            </a:r>
            <a:r>
              <a:rPr lang="de-DE" dirty="0">
                <a:latin typeface="Eastman Grotesque" panose="020B0604020202020204" charset="0"/>
              </a:rPr>
              <a:t> </a:t>
            </a:r>
            <a:r>
              <a:rPr lang="de-DE" dirty="0" err="1">
                <a:latin typeface="Eastman Grotesque" panose="020B0604020202020204" charset="0"/>
              </a:rPr>
              <a:t>the</a:t>
            </a:r>
            <a:r>
              <a:rPr lang="de-DE" dirty="0">
                <a:latin typeface="Eastman Grotesque" panose="020B0604020202020204" charset="0"/>
              </a:rPr>
              <a:t> </a:t>
            </a:r>
            <a:r>
              <a:rPr lang="de-DE" dirty="0" err="1">
                <a:latin typeface="Eastman Grotesque" panose="020B0604020202020204" charset="0"/>
              </a:rPr>
              <a:t>manufacturing</a:t>
            </a:r>
            <a:r>
              <a:rPr lang="de-DE" dirty="0">
                <a:latin typeface="Eastman Grotesque" panose="020B0604020202020204" charset="0"/>
              </a:rPr>
              <a:t> </a:t>
            </a:r>
            <a:r>
              <a:rPr lang="de-DE" dirty="0" err="1">
                <a:latin typeface="Eastman Grotesque" panose="020B0604020202020204" charset="0"/>
              </a:rPr>
              <a:t>processes</a:t>
            </a:r>
            <a:r>
              <a:rPr lang="de-DE" dirty="0">
                <a:latin typeface="Eastman Grotesque" panose="020B0604020202020204" charset="0"/>
              </a:rPr>
              <a:t> of </a:t>
            </a:r>
            <a:r>
              <a:rPr lang="de-DE" dirty="0" err="1">
                <a:latin typeface="Eastman Grotesque" panose="020B0604020202020204" charset="0"/>
              </a:rPr>
              <a:t>glass</a:t>
            </a:r>
            <a:r>
              <a:rPr lang="de-DE" dirty="0">
                <a:latin typeface="Eastman Grotesque" panose="020B0604020202020204" charset="0"/>
              </a:rPr>
              <a:t>“</a:t>
            </a:r>
          </a:p>
          <a:p>
            <a:r>
              <a:rPr lang="de-DE" dirty="0">
                <a:latin typeface="Eastman Grotesque" panose="020B0604020202020204" charset="0"/>
              </a:rPr>
              <a:t>SSE: britisches Erdgasunternehmen, Gas ist in der EU Taxonomie enthalten, Unternehmen im Wandel</a:t>
            </a:r>
          </a:p>
          <a:p>
            <a:r>
              <a:rPr lang="de-DE" dirty="0" err="1">
                <a:latin typeface="Eastman Grotesque" panose="020B0604020202020204" charset="0"/>
              </a:rPr>
              <a:t>Prysmian</a:t>
            </a:r>
            <a:r>
              <a:rPr lang="de-DE" dirty="0">
                <a:latin typeface="Eastman Grotesque" panose="020B0604020202020204" charset="0"/>
              </a:rPr>
              <a:t>:  italienischer Kabelhersteller mit ambitionierten CO2-Zielen</a:t>
            </a:r>
          </a:p>
        </p:txBody>
      </p:sp>
      <p:sp>
        <p:nvSpPr>
          <p:cNvPr id="4" name="Foliennummernplatzhalter 3"/>
          <p:cNvSpPr>
            <a:spLocks noGrp="1"/>
          </p:cNvSpPr>
          <p:nvPr>
            <p:ph type="sldNum" sz="quarter" idx="5"/>
          </p:nvPr>
        </p:nvSpPr>
        <p:spPr/>
        <p:txBody>
          <a:bodyPr/>
          <a:lstStyle/>
          <a:p>
            <a:fld id="{64F59F4E-D1AD-4BFE-B07C-41BB67DBE830}" type="slidenum">
              <a:rPr lang="de-DE" smtClean="0"/>
              <a:t>28</a:t>
            </a:fld>
            <a:endParaRPr lang="de-DE"/>
          </a:p>
        </p:txBody>
      </p:sp>
    </p:spTree>
    <p:extLst>
      <p:ext uri="{BB962C8B-B14F-4D97-AF65-F5344CB8AC3E}">
        <p14:creationId xmlns:p14="http://schemas.microsoft.com/office/powerpoint/2010/main" val="2365238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29</a:t>
            </a:fld>
            <a:endParaRPr lang="de-DE"/>
          </a:p>
        </p:txBody>
      </p:sp>
    </p:spTree>
    <p:extLst>
      <p:ext uri="{BB962C8B-B14F-4D97-AF65-F5344CB8AC3E}">
        <p14:creationId xmlns:p14="http://schemas.microsoft.com/office/powerpoint/2010/main" val="1892434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165"/>
              </a:lnSpc>
            </a:pPr>
            <a:r>
              <a:rPr lang="de-DE" sz="1200" dirty="0">
                <a:solidFill>
                  <a:srgbClr val="FFFFFF"/>
                </a:solidFill>
                <a:latin typeface="Eastman Grotesque"/>
              </a:rPr>
              <a:t>Vorvertragliche Informationen zu den in </a:t>
            </a:r>
            <a:r>
              <a:rPr lang="de-DE" sz="1200" b="1" dirty="0">
                <a:solidFill>
                  <a:srgbClr val="FFFFFF"/>
                </a:solidFill>
                <a:latin typeface="Eastman Grotesque"/>
              </a:rPr>
              <a:t>Artikel 9</a:t>
            </a:r>
            <a:r>
              <a:rPr lang="de-DE" sz="1200" dirty="0">
                <a:solidFill>
                  <a:srgbClr val="FFFFFF"/>
                </a:solidFill>
                <a:latin typeface="Eastman Grotesque"/>
              </a:rPr>
              <a:t> Absätze 1 bis 4a der Verordnung (EU) 2019/2088 und Artikel 5 Absatz 1 der Verordnung (EU) 2020/852 genannten Finanzprodukten</a:t>
            </a:r>
          </a:p>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30</a:t>
            </a:fld>
            <a:endParaRPr lang="de-DE"/>
          </a:p>
        </p:txBody>
      </p:sp>
    </p:spTree>
    <p:extLst>
      <p:ext uri="{BB962C8B-B14F-4D97-AF65-F5344CB8AC3E}">
        <p14:creationId xmlns:p14="http://schemas.microsoft.com/office/powerpoint/2010/main" val="216923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165"/>
              </a:lnSpc>
            </a:pPr>
            <a:r>
              <a:rPr lang="de-DE" sz="1200" dirty="0">
                <a:solidFill>
                  <a:srgbClr val="FFFFFF"/>
                </a:solidFill>
                <a:latin typeface="Eastman Grotesque" panose="020B0604020202020204" charset="0"/>
              </a:rPr>
              <a:t>Vorvertragliche Informationen zu den in </a:t>
            </a:r>
            <a:r>
              <a:rPr lang="de-DE" sz="1200" b="1" dirty="0">
                <a:solidFill>
                  <a:srgbClr val="FFFFFF"/>
                </a:solidFill>
                <a:latin typeface="Eastman Grotesque" panose="020B0604020202020204" charset="0"/>
              </a:rPr>
              <a:t>Artikel 9</a:t>
            </a:r>
            <a:r>
              <a:rPr lang="de-DE" sz="1200" dirty="0">
                <a:solidFill>
                  <a:srgbClr val="FFFFFF"/>
                </a:solidFill>
                <a:latin typeface="Eastman Grotesque" panose="020B0604020202020204" charset="0"/>
              </a:rPr>
              <a:t> Absätze 1 bis 4a der Verordnung (EU) 2019/2088 und Artikel 5 Absatz 1 der Verordnung (EU) 2020/852 genannten Finanzprodukten</a:t>
            </a:r>
          </a:p>
          <a:p>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31</a:t>
            </a:fld>
            <a:endParaRPr lang="de-DE"/>
          </a:p>
        </p:txBody>
      </p:sp>
    </p:spTree>
    <p:extLst>
      <p:ext uri="{BB962C8B-B14F-4D97-AF65-F5344CB8AC3E}">
        <p14:creationId xmlns:p14="http://schemas.microsoft.com/office/powerpoint/2010/main" val="3848876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4165"/>
              </a:lnSpc>
            </a:pPr>
            <a:r>
              <a:rPr lang="de-DE" sz="1200" dirty="0">
                <a:solidFill>
                  <a:srgbClr val="FFFFFF"/>
                </a:solidFill>
                <a:latin typeface="Eastman Grotesque"/>
              </a:rPr>
              <a:t>Vorvertragliche Informationen zu den in </a:t>
            </a:r>
            <a:r>
              <a:rPr lang="de-DE" sz="1200" b="1" dirty="0">
                <a:solidFill>
                  <a:srgbClr val="FFFFFF"/>
                </a:solidFill>
                <a:latin typeface="Eastman Grotesque"/>
              </a:rPr>
              <a:t>Artikel 9</a:t>
            </a:r>
            <a:r>
              <a:rPr lang="de-DE" sz="1200" dirty="0">
                <a:solidFill>
                  <a:srgbClr val="FFFFFF"/>
                </a:solidFill>
                <a:latin typeface="Eastman Grotesque"/>
              </a:rPr>
              <a:t> Absätze 1 bis 4a der Verordnung (EU) 2019/2088 und Artikel 5 Absatz 1 der Verordnung (EU) 2020/852 genannten Finanzprodukten</a:t>
            </a:r>
          </a:p>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32</a:t>
            </a:fld>
            <a:endParaRPr lang="de-DE"/>
          </a:p>
        </p:txBody>
      </p:sp>
    </p:spTree>
    <p:extLst>
      <p:ext uri="{BB962C8B-B14F-4D97-AF65-F5344CB8AC3E}">
        <p14:creationId xmlns:p14="http://schemas.microsoft.com/office/powerpoint/2010/main" val="3432359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Eastman Grotesque" panose="020B0604020202020204" charset="0"/>
              </a:rPr>
              <a:t>https://www.portfolio-institutionell.de/fifty-shades-of-green/ </a:t>
            </a:r>
          </a:p>
        </p:txBody>
      </p:sp>
      <p:sp>
        <p:nvSpPr>
          <p:cNvPr id="4" name="Foliennummernplatzhalter 3"/>
          <p:cNvSpPr>
            <a:spLocks noGrp="1"/>
          </p:cNvSpPr>
          <p:nvPr>
            <p:ph type="sldNum" sz="quarter" idx="5"/>
          </p:nvPr>
        </p:nvSpPr>
        <p:spPr/>
        <p:txBody>
          <a:bodyPr/>
          <a:lstStyle/>
          <a:p>
            <a:fld id="{64F59F4E-D1AD-4BFE-B07C-41BB67DBE830}" type="slidenum">
              <a:rPr lang="de-DE" smtClean="0"/>
              <a:t>33</a:t>
            </a:fld>
            <a:endParaRPr lang="de-DE"/>
          </a:p>
        </p:txBody>
      </p:sp>
    </p:spTree>
    <p:extLst>
      <p:ext uri="{BB962C8B-B14F-4D97-AF65-F5344CB8AC3E}">
        <p14:creationId xmlns:p14="http://schemas.microsoft.com/office/powerpoint/2010/main" val="1886294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707070"/>
                </a:solidFill>
                <a:effectLst/>
                <a:latin typeface="Eastman Grotesque" panose="020B0604020202020204" charset="0"/>
              </a:rPr>
              <a:t>Explizite Einbeziehung von ESG-Kriterien bzw. -Risiken in die traditionelle Finanzanalyse. Bsp. Diversität: Es wird nur in Unternehmen investiert, die z.B. einen bestimmten Frauenanteil in Vorstand und Aufsichtsrat eines Unternehmens aufweisen oder die einen bestimmten Frauenanteil im gesamten Unternehmen nicht unterschreiten.</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36</a:t>
            </a:fld>
            <a:endParaRPr lang="de-DE"/>
          </a:p>
        </p:txBody>
      </p:sp>
    </p:spTree>
    <p:extLst>
      <p:ext uri="{BB962C8B-B14F-4D97-AF65-F5344CB8AC3E}">
        <p14:creationId xmlns:p14="http://schemas.microsoft.com/office/powerpoint/2010/main" val="2584162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solidFill>
                  <a:srgbClr val="FFFFFF"/>
                </a:solidFill>
                <a:latin typeface="Eastman Grotesque" panose="020B0604020202020204" charset="0"/>
              </a:rPr>
              <a:t> (Bsp. Deka und RWE)</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1200" dirty="0">
              <a:solidFill>
                <a:srgbClr val="FFFFFF"/>
              </a:solidFill>
              <a:latin typeface="Eastman Grotesque"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707070"/>
                </a:solidFill>
                <a:effectLst/>
                <a:latin typeface="Eastman Grotesque" panose="020B0604020202020204" charset="0"/>
              </a:rPr>
              <a:t>Dieser Ansatz schließt systematisch bestimmte Investments oder Investmentklassen wie Unternehmen, Branchen oder Länder vom Investment-Universum aus, wenn diese gegen spezifische Kriterien verstoßen.</a:t>
            </a:r>
            <a:endParaRPr lang="pt-BR" sz="1200" dirty="0">
              <a:solidFill>
                <a:srgbClr val="FFFFFF"/>
              </a:solidFill>
              <a:latin typeface="Eastman Grotesque" panose="020B0604020202020204" charset="0"/>
            </a:endParaRPr>
          </a:p>
          <a:p>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37</a:t>
            </a:fld>
            <a:endParaRPr lang="de-DE"/>
          </a:p>
        </p:txBody>
      </p:sp>
    </p:spTree>
    <p:extLst>
      <p:ext uri="{BB962C8B-B14F-4D97-AF65-F5344CB8AC3E}">
        <p14:creationId xmlns:p14="http://schemas.microsoft.com/office/powerpoint/2010/main" val="1784617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707070"/>
                </a:solidFill>
                <a:effectLst/>
                <a:latin typeface="Eastman Grotesque" panose="020B0604020202020204" charset="0"/>
              </a:rPr>
              <a:t>Anlagestrategie, nach der – basierend auf ESG-Kriterien – die besten Unternehmen innerhalb einer Branche, Kategorie oder Klasse ausgewählt werden. </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38</a:t>
            </a:fld>
            <a:endParaRPr lang="de-DE"/>
          </a:p>
        </p:txBody>
      </p:sp>
    </p:spTree>
    <p:extLst>
      <p:ext uri="{BB962C8B-B14F-4D97-AF65-F5344CB8AC3E}">
        <p14:creationId xmlns:p14="http://schemas.microsoft.com/office/powerpoint/2010/main" val="1535453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Eastman Grotesque" panose="020B0604020202020204" charset="0"/>
              </a:rPr>
              <a:t>Hier könnte Diskussion initiiert werden, ob Teilnehmer Waffenproduzenten als nachhaltig oder nicht ansehen.</a:t>
            </a:r>
          </a:p>
        </p:txBody>
      </p:sp>
      <p:sp>
        <p:nvSpPr>
          <p:cNvPr id="4" name="Foliennummernplatzhalter 3"/>
          <p:cNvSpPr>
            <a:spLocks noGrp="1"/>
          </p:cNvSpPr>
          <p:nvPr>
            <p:ph type="sldNum" sz="quarter" idx="5"/>
          </p:nvPr>
        </p:nvSpPr>
        <p:spPr/>
        <p:txBody>
          <a:bodyPr/>
          <a:lstStyle/>
          <a:p>
            <a:fld id="{64F59F4E-D1AD-4BFE-B07C-41BB67DBE830}" type="slidenum">
              <a:rPr lang="de-DE" smtClean="0"/>
              <a:t>39</a:t>
            </a:fld>
            <a:endParaRPr lang="de-DE"/>
          </a:p>
        </p:txBody>
      </p:sp>
    </p:spTree>
    <p:extLst>
      <p:ext uri="{BB962C8B-B14F-4D97-AF65-F5344CB8AC3E}">
        <p14:creationId xmlns:p14="http://schemas.microsoft.com/office/powerpoint/2010/main" val="1247636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Eastman Grotesque" panose="020B0604020202020204" charset="0"/>
              </a:rPr>
              <a:t>Achtung: Wesentlichkeitsvorbehalt! Nur bei Klimawandel ESRS E 1 müssen Unternehmen berichten, warum nicht als wesentlich angesehen.</a:t>
            </a:r>
          </a:p>
        </p:txBody>
      </p:sp>
      <p:sp>
        <p:nvSpPr>
          <p:cNvPr id="4" name="Foliennummernplatzhalter 3"/>
          <p:cNvSpPr>
            <a:spLocks noGrp="1"/>
          </p:cNvSpPr>
          <p:nvPr>
            <p:ph type="sldNum" sz="quarter" idx="5"/>
          </p:nvPr>
        </p:nvSpPr>
        <p:spPr/>
        <p:txBody>
          <a:bodyPr/>
          <a:lstStyle/>
          <a:p>
            <a:fld id="{64F59F4E-D1AD-4BFE-B07C-41BB67DBE830}" type="slidenum">
              <a:rPr lang="de-DE" smtClean="0"/>
              <a:t>10</a:t>
            </a:fld>
            <a:endParaRPr lang="de-DE"/>
          </a:p>
        </p:txBody>
      </p:sp>
    </p:spTree>
    <p:extLst>
      <p:ext uri="{BB962C8B-B14F-4D97-AF65-F5344CB8AC3E}">
        <p14:creationId xmlns:p14="http://schemas.microsoft.com/office/powerpoint/2010/main" val="1934180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707070"/>
                </a:solidFill>
                <a:effectLst/>
                <a:latin typeface="Eastman Grotesque" panose="020B0604020202020204" charset="0"/>
              </a:rPr>
              <a:t>Investitionen in Themen oder Assets, die mit der Förderung von Nachhaltigkeit zusammenhängen und einen ESG-Bezug haben.</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40</a:t>
            </a:fld>
            <a:endParaRPr lang="de-DE"/>
          </a:p>
        </p:txBody>
      </p:sp>
    </p:spTree>
    <p:extLst>
      <p:ext uri="{BB962C8B-B14F-4D97-AF65-F5344CB8AC3E}">
        <p14:creationId xmlns:p14="http://schemas.microsoft.com/office/powerpoint/2010/main" val="2395529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707070"/>
                </a:solidFill>
                <a:effectLst/>
                <a:latin typeface="Eastman Grotesque" panose="020B0604020202020204" charset="0"/>
              </a:rPr>
              <a:t>Bei Impact Investments handelt es sich um Investitionen, die neben einer finanziellen Rendite auch einen positiven Beitrag zur Lösung von ökologischen und/oder sozialen Problemen leisten.</a:t>
            </a:r>
          </a:p>
          <a:p>
            <a:pPr algn="l"/>
            <a:r>
              <a:rPr lang="de-DE" b="0" i="0" dirty="0">
                <a:solidFill>
                  <a:srgbClr val="707070"/>
                </a:solidFill>
                <a:effectLst/>
                <a:latin typeface="Eastman Grotesque" panose="020B0604020202020204" charset="0"/>
              </a:rPr>
              <a:t>1. Intentionalität: Mit dem Investment wird beabsichtigt, zu einer nachhaltigen Transformation der Wirtschaft und Gesellschaft beizutragen.</a:t>
            </a:r>
          </a:p>
          <a:p>
            <a:pPr algn="l"/>
            <a:r>
              <a:rPr lang="de-DE" b="0" i="0" dirty="0">
                <a:solidFill>
                  <a:srgbClr val="707070"/>
                </a:solidFill>
                <a:effectLst/>
                <a:latin typeface="Eastman Grotesque" panose="020B0604020202020204" charset="0"/>
              </a:rPr>
              <a:t>2. </a:t>
            </a:r>
            <a:r>
              <a:rPr lang="de-DE" b="0" i="0" dirty="0" err="1">
                <a:solidFill>
                  <a:srgbClr val="707070"/>
                </a:solidFill>
                <a:effectLst/>
                <a:latin typeface="Eastman Grotesque" panose="020B0604020202020204" charset="0"/>
              </a:rPr>
              <a:t>Zusätzlichkeit</a:t>
            </a:r>
            <a:r>
              <a:rPr lang="de-DE" b="0" i="0" dirty="0">
                <a:solidFill>
                  <a:srgbClr val="707070"/>
                </a:solidFill>
                <a:effectLst/>
                <a:latin typeface="Eastman Grotesque" panose="020B0604020202020204" charset="0"/>
              </a:rPr>
              <a:t>: Der positive Beitrag des Investments – zum Beispiel zu den </a:t>
            </a:r>
            <a:r>
              <a:rPr lang="de-DE" b="0" i="0" dirty="0" err="1">
                <a:solidFill>
                  <a:srgbClr val="707070"/>
                </a:solidFill>
                <a:effectLst/>
                <a:latin typeface="Eastman Grotesque" panose="020B0604020202020204" charset="0"/>
              </a:rPr>
              <a:t>Sustainable</a:t>
            </a:r>
            <a:r>
              <a:rPr lang="de-DE" b="0" i="0" dirty="0">
                <a:solidFill>
                  <a:srgbClr val="707070"/>
                </a:solidFill>
                <a:effectLst/>
                <a:latin typeface="Eastman Grotesque" panose="020B0604020202020204" charset="0"/>
              </a:rPr>
              <a:t> Development Goals (SDGs) beziehungsweise zur EU-Taxonomie – soll signifikant sein und glaubhaft dargelegt werden. Mögliche negative Beiträge sind hierbei auch zu berücksichtigen.</a:t>
            </a:r>
          </a:p>
          <a:p>
            <a:pPr algn="l"/>
            <a:r>
              <a:rPr lang="de-DE" b="0" i="0" dirty="0">
                <a:solidFill>
                  <a:srgbClr val="707070"/>
                </a:solidFill>
                <a:effectLst/>
                <a:latin typeface="Eastman Grotesque" panose="020B0604020202020204" charset="0"/>
              </a:rPr>
              <a:t>3. Wirkungskanäle: Die (direkten oder indirekten) Wirkungskanäle des Investments sollen erläutert werden.</a:t>
            </a:r>
          </a:p>
          <a:p>
            <a:pPr algn="l"/>
            <a:r>
              <a:rPr lang="de-DE" b="0" i="0" dirty="0">
                <a:solidFill>
                  <a:srgbClr val="707070"/>
                </a:solidFill>
                <a:effectLst/>
                <a:latin typeface="Eastman Grotesque" panose="020B0604020202020204" charset="0"/>
              </a:rPr>
              <a:t>4. Messbarkeit: Der positive Beitrag muss anhand messbarer Kriterien - zum Beispiel SDGs, EU-Taxonomie beziehungsweise Governance-Kriterien - dargelegt werden.</a:t>
            </a:r>
          </a:p>
          <a:p>
            <a:pPr algn="l"/>
            <a:r>
              <a:rPr lang="de-DE" b="0" i="0" dirty="0">
                <a:solidFill>
                  <a:srgbClr val="707070"/>
                </a:solidFill>
                <a:effectLst/>
                <a:latin typeface="Eastman Grotesque" panose="020B0604020202020204" charset="0"/>
              </a:rPr>
              <a:t>5. Transparenz: Über den positiven Beitrag muss transparent berichtet werden.</a:t>
            </a:r>
          </a:p>
          <a:p>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41</a:t>
            </a:fld>
            <a:endParaRPr lang="de-DE"/>
          </a:p>
        </p:txBody>
      </p:sp>
    </p:spTree>
    <p:extLst>
      <p:ext uri="{BB962C8B-B14F-4D97-AF65-F5344CB8AC3E}">
        <p14:creationId xmlns:p14="http://schemas.microsoft.com/office/powerpoint/2010/main" val="4639114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6D6DD27-62B5-4189-B548-DDB30222E69C}" type="slidenum">
              <a:rPr lang="de-DE" smtClean="0"/>
              <a:t>42</a:t>
            </a:fld>
            <a:endParaRPr lang="de-DE"/>
          </a:p>
        </p:txBody>
      </p:sp>
    </p:spTree>
    <p:extLst>
      <p:ext uri="{BB962C8B-B14F-4D97-AF65-F5344CB8AC3E}">
        <p14:creationId xmlns:p14="http://schemas.microsoft.com/office/powerpoint/2010/main" val="1116115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itchFamily="2" charset="2"/>
              <a:buNone/>
            </a:pPr>
            <a:endParaRPr lang="en-US" dirty="0"/>
          </a:p>
        </p:txBody>
      </p:sp>
      <p:sp>
        <p:nvSpPr>
          <p:cNvPr id="4" name="Foliennummernplatzhalter 3"/>
          <p:cNvSpPr>
            <a:spLocks noGrp="1"/>
          </p:cNvSpPr>
          <p:nvPr>
            <p:ph type="sldNum" sz="quarter" idx="5"/>
          </p:nvPr>
        </p:nvSpPr>
        <p:spPr/>
        <p:txBody>
          <a:bodyPr/>
          <a:lstStyle/>
          <a:p>
            <a:fld id="{64F59F4E-D1AD-4BFE-B07C-41BB67DBE830}" type="slidenum">
              <a:rPr lang="de-DE" smtClean="0"/>
              <a:t>43</a:t>
            </a:fld>
            <a:endParaRPr lang="de-DE"/>
          </a:p>
        </p:txBody>
      </p:sp>
    </p:spTree>
    <p:extLst>
      <p:ext uri="{BB962C8B-B14F-4D97-AF65-F5344CB8AC3E}">
        <p14:creationId xmlns:p14="http://schemas.microsoft.com/office/powerpoint/2010/main" val="1546361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latin typeface="Eastman Grotesque" panose="020B0604020202020204" charset="0"/>
              </a:rPr>
              <a:t>Blackrock</a:t>
            </a:r>
            <a:r>
              <a:rPr lang="de-DE" dirty="0">
                <a:latin typeface="Eastman Grotesque" panose="020B0604020202020204" charset="0"/>
              </a:rPr>
              <a:t> Initiative: Voting Choice: </a:t>
            </a:r>
            <a:r>
              <a:rPr lang="en-US" b="0" i="0" dirty="0">
                <a:solidFill>
                  <a:srgbClr val="000000"/>
                </a:solidFill>
                <a:effectLst/>
                <a:latin typeface="Eastman Grotesque" panose="020B0604020202020204" charset="0"/>
              </a:rPr>
              <a:t>Voting Choice is available for institutional clients invested in certain institutional pooled funds in the U.S., U.K., Ireland, and Canada that utilize equity index investment strategies, as well as clients in certain institutional pooled funds in the U.S., U.K. and Canada that use systematic active equity (“SAE”) strategies. Currently, this includes over 650 pooled investment funds, including equity index funds and SAE investment funds. In addition, institutional clients in separately managed accounts continue to be eligible for BlackRock Voting Choice regardless of their investment strategies.</a:t>
            </a:r>
            <a:endParaRPr lang="de-DE" dirty="0">
              <a:latin typeface="Eastman Grotesque" panose="020B0604020202020204" charset="0"/>
            </a:endParaRPr>
          </a:p>
          <a:p>
            <a:r>
              <a:rPr lang="de-DE" b="0" i="0" dirty="0">
                <a:solidFill>
                  <a:srgbClr val="707070"/>
                </a:solidFill>
                <a:effectLst/>
                <a:latin typeface="Eastman Grotesque" panose="020B0604020202020204" charset="0"/>
              </a:rPr>
              <a:t>Langfristig angelegter Dialog mit Unternehmen, um deren Verhalten bezüglich ESG-Kriterien zu verbessern.</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44</a:t>
            </a:fld>
            <a:endParaRPr lang="de-DE"/>
          </a:p>
        </p:txBody>
      </p:sp>
    </p:spTree>
    <p:extLst>
      <p:ext uri="{BB962C8B-B14F-4D97-AF65-F5344CB8AC3E}">
        <p14:creationId xmlns:p14="http://schemas.microsoft.com/office/powerpoint/2010/main" val="3924332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45</a:t>
            </a:fld>
            <a:endParaRPr lang="de-DE"/>
          </a:p>
        </p:txBody>
      </p:sp>
    </p:spTree>
    <p:extLst>
      <p:ext uri="{BB962C8B-B14F-4D97-AF65-F5344CB8AC3E}">
        <p14:creationId xmlns:p14="http://schemas.microsoft.com/office/powerpoint/2010/main" val="3901150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46</a:t>
            </a:fld>
            <a:endParaRPr lang="de-DE"/>
          </a:p>
        </p:txBody>
      </p:sp>
    </p:spTree>
    <p:extLst>
      <p:ext uri="{BB962C8B-B14F-4D97-AF65-F5344CB8AC3E}">
        <p14:creationId xmlns:p14="http://schemas.microsoft.com/office/powerpoint/2010/main" val="1835067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Eastman Grotesque" panose="020B0604020202020204" charset="0"/>
              </a:rPr>
              <a:t>Es gibt keine objektive Nachhaltigkeit!</a:t>
            </a:r>
          </a:p>
        </p:txBody>
      </p:sp>
      <p:sp>
        <p:nvSpPr>
          <p:cNvPr id="4" name="Foliennummernplatzhalter 3"/>
          <p:cNvSpPr>
            <a:spLocks noGrp="1"/>
          </p:cNvSpPr>
          <p:nvPr>
            <p:ph type="sldNum" sz="quarter" idx="5"/>
          </p:nvPr>
        </p:nvSpPr>
        <p:spPr/>
        <p:txBody>
          <a:bodyPr/>
          <a:lstStyle/>
          <a:p>
            <a:fld id="{64F59F4E-D1AD-4BFE-B07C-41BB67DBE830}" type="slidenum">
              <a:rPr lang="de-DE" smtClean="0"/>
              <a:t>47</a:t>
            </a:fld>
            <a:endParaRPr lang="de-DE"/>
          </a:p>
        </p:txBody>
      </p:sp>
    </p:spTree>
    <p:extLst>
      <p:ext uri="{BB962C8B-B14F-4D97-AF65-F5344CB8AC3E}">
        <p14:creationId xmlns:p14="http://schemas.microsoft.com/office/powerpoint/2010/main" val="2496434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Eastman Grotesque" panose="020B0604020202020204" charset="0"/>
              </a:rPr>
              <a:t>RWE: Drei Konzerne verursachen 30% der CO2-Emissionen in der EU, unter ihnen RWE (zudem PGE aus Polen und EPH aus Tschechien). RWE will aber auf der anderen Seite bis 2050 50 </a:t>
            </a:r>
            <a:r>
              <a:rPr lang="de-DE" dirty="0" err="1">
                <a:latin typeface="Eastman Grotesque" panose="020B0604020202020204" charset="0"/>
              </a:rPr>
              <a:t>MRd.</a:t>
            </a:r>
            <a:r>
              <a:rPr lang="de-DE" dirty="0">
                <a:latin typeface="Eastman Grotesque" panose="020B0604020202020204" charset="0"/>
              </a:rPr>
              <a:t> EUR in die Energiewende investieren.</a:t>
            </a:r>
          </a:p>
          <a:p>
            <a:r>
              <a:rPr lang="de-DE" dirty="0">
                <a:latin typeface="Eastman Grotesque" panose="020B0604020202020204" charset="0"/>
              </a:rPr>
              <a:t>Tesla: Produzent von E-Autos, aber Probleme mit Arbeitsbedingungen, Rassismusvorwürfe. </a:t>
            </a:r>
          </a:p>
        </p:txBody>
      </p:sp>
      <p:sp>
        <p:nvSpPr>
          <p:cNvPr id="4" name="Foliennummernplatzhalter 3"/>
          <p:cNvSpPr>
            <a:spLocks noGrp="1"/>
          </p:cNvSpPr>
          <p:nvPr>
            <p:ph type="sldNum" sz="quarter" idx="5"/>
          </p:nvPr>
        </p:nvSpPr>
        <p:spPr/>
        <p:txBody>
          <a:bodyPr/>
          <a:lstStyle/>
          <a:p>
            <a:fld id="{64F59F4E-D1AD-4BFE-B07C-41BB67DBE830}" type="slidenum">
              <a:rPr lang="de-DE" smtClean="0"/>
              <a:t>48</a:t>
            </a:fld>
            <a:endParaRPr lang="de-DE"/>
          </a:p>
        </p:txBody>
      </p:sp>
    </p:spTree>
    <p:extLst>
      <p:ext uri="{BB962C8B-B14F-4D97-AF65-F5344CB8AC3E}">
        <p14:creationId xmlns:p14="http://schemas.microsoft.com/office/powerpoint/2010/main" val="2909902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49</a:t>
            </a:fld>
            <a:endParaRPr lang="de-DE"/>
          </a:p>
        </p:txBody>
      </p:sp>
    </p:spTree>
    <p:extLst>
      <p:ext uri="{BB962C8B-B14F-4D97-AF65-F5344CB8AC3E}">
        <p14:creationId xmlns:p14="http://schemas.microsoft.com/office/powerpoint/2010/main" val="969441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11</a:t>
            </a:fld>
            <a:endParaRPr lang="de-DE"/>
          </a:p>
        </p:txBody>
      </p:sp>
    </p:spTree>
    <p:extLst>
      <p:ext uri="{BB962C8B-B14F-4D97-AF65-F5344CB8AC3E}">
        <p14:creationId xmlns:p14="http://schemas.microsoft.com/office/powerpoint/2010/main" val="20475584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50</a:t>
            </a:fld>
            <a:endParaRPr lang="de-DE"/>
          </a:p>
        </p:txBody>
      </p:sp>
    </p:spTree>
    <p:extLst>
      <p:ext uri="{BB962C8B-B14F-4D97-AF65-F5344CB8AC3E}">
        <p14:creationId xmlns:p14="http://schemas.microsoft.com/office/powerpoint/2010/main" val="17302506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51</a:t>
            </a:fld>
            <a:endParaRPr lang="de-DE"/>
          </a:p>
        </p:txBody>
      </p:sp>
    </p:spTree>
    <p:extLst>
      <p:ext uri="{BB962C8B-B14F-4D97-AF65-F5344CB8AC3E}">
        <p14:creationId xmlns:p14="http://schemas.microsoft.com/office/powerpoint/2010/main" val="41727280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52</a:t>
            </a:fld>
            <a:endParaRPr lang="de-DE"/>
          </a:p>
        </p:txBody>
      </p:sp>
    </p:spTree>
    <p:extLst>
      <p:ext uri="{BB962C8B-B14F-4D97-AF65-F5344CB8AC3E}">
        <p14:creationId xmlns:p14="http://schemas.microsoft.com/office/powerpoint/2010/main" val="42800449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53</a:t>
            </a:fld>
            <a:endParaRPr lang="de-DE"/>
          </a:p>
        </p:txBody>
      </p:sp>
    </p:spTree>
    <p:extLst>
      <p:ext uri="{BB962C8B-B14F-4D97-AF65-F5344CB8AC3E}">
        <p14:creationId xmlns:p14="http://schemas.microsoft.com/office/powerpoint/2010/main" val="3746884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54</a:t>
            </a:fld>
            <a:endParaRPr lang="de-DE"/>
          </a:p>
        </p:txBody>
      </p:sp>
    </p:spTree>
    <p:extLst>
      <p:ext uri="{BB962C8B-B14F-4D97-AF65-F5344CB8AC3E}">
        <p14:creationId xmlns:p14="http://schemas.microsoft.com/office/powerpoint/2010/main" val="932418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latin typeface="Eastman Grotesque" panose="020B0604020202020204" charset="0"/>
              </a:rPr>
              <a:t>Dies sind Beispiele für akzeptierte Siegel aus Deutschland (FNG, </a:t>
            </a:r>
            <a:r>
              <a:rPr lang="de-DE" dirty="0" err="1">
                <a:latin typeface="Eastman Grotesque" panose="020B0604020202020204" charset="0"/>
              </a:rPr>
              <a:t>EcoReporter</a:t>
            </a:r>
            <a:r>
              <a:rPr lang="de-DE" dirty="0">
                <a:latin typeface="Eastman Grotesque" panose="020B0604020202020204" charset="0"/>
              </a:rPr>
              <a:t>) und Österreich (Umweltzeichen). EU-weit ist kein Label vorhanden.</a:t>
            </a:r>
          </a:p>
        </p:txBody>
      </p:sp>
      <p:sp>
        <p:nvSpPr>
          <p:cNvPr id="4" name="Foliennummernplatzhalter 3"/>
          <p:cNvSpPr>
            <a:spLocks noGrp="1"/>
          </p:cNvSpPr>
          <p:nvPr>
            <p:ph type="sldNum" sz="quarter" idx="5"/>
          </p:nvPr>
        </p:nvSpPr>
        <p:spPr/>
        <p:txBody>
          <a:bodyPr/>
          <a:lstStyle/>
          <a:p>
            <a:fld id="{64F59F4E-D1AD-4BFE-B07C-41BB67DBE830}" type="slidenum">
              <a:rPr lang="de-DE" smtClean="0"/>
              <a:t>55</a:t>
            </a:fld>
            <a:endParaRPr lang="de-DE"/>
          </a:p>
        </p:txBody>
      </p:sp>
    </p:spTree>
    <p:extLst>
      <p:ext uri="{BB962C8B-B14F-4D97-AF65-F5344CB8AC3E}">
        <p14:creationId xmlns:p14="http://schemas.microsoft.com/office/powerpoint/2010/main" val="990603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de-DE" b="0" i="0" dirty="0">
                <a:solidFill>
                  <a:srgbClr val="111111"/>
                </a:solidFill>
                <a:effectLst/>
                <a:latin typeface="Eastman Grotesque" panose="020B0604020202020204" charset="0"/>
              </a:rPr>
              <a:t>Die Umweltrechtsorganisation Client Earth hat </a:t>
            </a:r>
            <a:r>
              <a:rPr lang="de-DE" b="0" i="0" u="none" strike="noStrike" dirty="0">
                <a:effectLst/>
                <a:latin typeface="Eastman Grotesque" panose="020B0604020202020204" charset="0"/>
                <a:hlinkClick r:id="rId3"/>
              </a:rPr>
              <a:t>Klage gegen den Vorstand von Shell</a:t>
            </a:r>
            <a:r>
              <a:rPr lang="de-DE" b="0" i="0" dirty="0">
                <a:solidFill>
                  <a:srgbClr val="111111"/>
                </a:solidFill>
                <a:effectLst/>
                <a:latin typeface="Eastman Grotesque" panose="020B0604020202020204" charset="0"/>
              </a:rPr>
              <a:t> bei einem britischen Gericht, dem </a:t>
            </a:r>
            <a:r>
              <a:rPr lang="de-DE" b="0" i="0" u="none" strike="noStrike" dirty="0">
                <a:effectLst/>
                <a:latin typeface="Eastman Grotesque" panose="020B0604020202020204" charset="0"/>
                <a:hlinkClick r:id="rId4"/>
              </a:rPr>
              <a:t>High Court of Justice</a:t>
            </a:r>
            <a:r>
              <a:rPr lang="de-DE" b="0" i="0" dirty="0">
                <a:solidFill>
                  <a:srgbClr val="111111"/>
                </a:solidFill>
                <a:effectLst/>
                <a:latin typeface="Eastman Grotesque" panose="020B0604020202020204" charset="0"/>
              </a:rPr>
              <a:t>, eingereicht. Die elf </a:t>
            </a:r>
            <a:r>
              <a:rPr lang="de-DE" b="0" i="0" dirty="0" err="1">
                <a:solidFill>
                  <a:srgbClr val="111111"/>
                </a:solidFill>
                <a:effectLst/>
                <a:latin typeface="Eastman Grotesque" panose="020B0604020202020204" charset="0"/>
              </a:rPr>
              <a:t>Direktor:innen</a:t>
            </a:r>
            <a:r>
              <a:rPr lang="de-DE" b="0" i="0" dirty="0">
                <a:solidFill>
                  <a:srgbClr val="111111"/>
                </a:solidFill>
                <a:effectLst/>
                <a:latin typeface="Eastman Grotesque" panose="020B0604020202020204" charset="0"/>
              </a:rPr>
              <a:t> von Shell hätten es versäumt, die "wesentlichen und vorhersehbaren" Klimawandel-Risiken für das Unternehmen zu managen, und außerdem gegen das Gesellschaftsrecht verstoßen, argumentieren die </a:t>
            </a:r>
            <a:r>
              <a:rPr lang="de-DE" b="0" i="0" dirty="0" err="1">
                <a:solidFill>
                  <a:srgbClr val="111111"/>
                </a:solidFill>
                <a:effectLst/>
                <a:latin typeface="Eastman Grotesque" panose="020B0604020202020204" charset="0"/>
              </a:rPr>
              <a:t>Kläger:innen</a:t>
            </a:r>
            <a:r>
              <a:rPr lang="de-DE" b="0" i="0" dirty="0">
                <a:solidFill>
                  <a:srgbClr val="111111"/>
                </a:solidFill>
                <a:effectLst/>
                <a:latin typeface="Eastman Grotesque" panose="020B0604020202020204" charset="0"/>
              </a:rPr>
              <a:t>. </a:t>
            </a:r>
            <a:r>
              <a:rPr lang="de-DE" b="0" i="0" u="sng" dirty="0">
                <a:effectLst/>
                <a:latin typeface="Eastman Grotesque" panose="020B0604020202020204" charset="0"/>
                <a:hlinkClick r:id="rId5"/>
              </a:rPr>
              <a:t>Client Earth</a:t>
            </a:r>
            <a:r>
              <a:rPr lang="de-DE" b="0" i="0" dirty="0">
                <a:solidFill>
                  <a:srgbClr val="111111"/>
                </a:solidFill>
                <a:effectLst/>
                <a:latin typeface="Eastman Grotesque" panose="020B0604020202020204" charset="0"/>
              </a:rPr>
              <a:t> klagt in seiner Eigenschaft als Aktionärin von Shell und erhält Unterstützung von einer Gruppe europäischer institutioneller Investoren. Die Klage liege im Interesse des Konzerns, so die Organisation: Shell müsse sich auf eine CO</a:t>
            </a:r>
            <a:r>
              <a:rPr lang="de-DE" b="0" i="0" baseline="-25000" dirty="0">
                <a:solidFill>
                  <a:srgbClr val="111111"/>
                </a:solidFill>
                <a:effectLst/>
                <a:latin typeface="Eastman Grotesque" panose="020B0604020202020204" charset="0"/>
              </a:rPr>
              <a:t>2</a:t>
            </a:r>
            <a:r>
              <a:rPr lang="de-DE" b="0" i="0" dirty="0">
                <a:solidFill>
                  <a:srgbClr val="111111"/>
                </a:solidFill>
                <a:effectLst/>
                <a:latin typeface="Eastman Grotesque" panose="020B0604020202020204" charset="0"/>
              </a:rPr>
              <a:t>-arme Welt vorbereiten, da sich die Wirtschaft zwangsläufig von fossilen Brennstoffen wegbewegen werde. Der Konzern wies die Vorwürfe zurück. Seine Klimaziele seien ehrgeizig und der Vorstand sei seinen gesetzlichen Pflichten nachgekommen. Die </a:t>
            </a:r>
            <a:r>
              <a:rPr lang="de-DE" b="0" i="0" u="none" strike="noStrike" dirty="0">
                <a:solidFill>
                  <a:srgbClr val="111111"/>
                </a:solidFill>
                <a:effectLst/>
                <a:latin typeface="Eastman Grotesque" panose="020B0604020202020204" charset="0"/>
                <a:hlinkClick r:id="rId6"/>
              </a:rPr>
              <a:t>"Energiewendestrategie"</a:t>
            </a:r>
            <a:r>
              <a:rPr lang="de-DE" b="0" i="0" dirty="0">
                <a:solidFill>
                  <a:srgbClr val="111111"/>
                </a:solidFill>
                <a:effectLst/>
                <a:latin typeface="Eastman Grotesque" panose="020B0604020202020204" charset="0"/>
              </a:rPr>
              <a:t> von Shell sowie der </a:t>
            </a:r>
            <a:r>
              <a:rPr lang="de-DE" b="0" i="0" u="none" strike="noStrike" dirty="0">
                <a:solidFill>
                  <a:srgbClr val="111111"/>
                </a:solidFill>
                <a:effectLst/>
                <a:latin typeface="Eastman Grotesque" panose="020B0604020202020204" charset="0"/>
                <a:hlinkClick r:id="rId7"/>
              </a:rPr>
              <a:t>Plan</a:t>
            </a:r>
            <a:r>
              <a:rPr lang="de-DE" b="0" i="0" dirty="0">
                <a:solidFill>
                  <a:srgbClr val="111111"/>
                </a:solidFill>
                <a:effectLst/>
                <a:latin typeface="Eastman Grotesque" panose="020B0604020202020204" charset="0"/>
              </a:rPr>
              <a:t>, die konzernweiten Emissionen bis 2050 auf netto null zu bringen, befänden sich im Einklang mit dem 1,5-Grad-Ziel des Pariser Klimaabkommens.</a:t>
            </a:r>
          </a:p>
          <a:p>
            <a:pPr algn="l"/>
            <a:r>
              <a:rPr lang="de-DE" b="0" i="0" dirty="0" err="1">
                <a:solidFill>
                  <a:srgbClr val="111111"/>
                </a:solidFill>
                <a:effectLst/>
                <a:latin typeface="Eastman Grotesque" panose="020B0604020202020204" charset="0"/>
              </a:rPr>
              <a:t>Klimaschützer:innen</a:t>
            </a:r>
            <a:r>
              <a:rPr lang="de-DE" b="0" i="0" dirty="0">
                <a:solidFill>
                  <a:srgbClr val="111111"/>
                </a:solidFill>
                <a:effectLst/>
                <a:latin typeface="Eastman Grotesque" panose="020B0604020202020204" charset="0"/>
              </a:rPr>
              <a:t> halten das für Augenwischerei. Laut einer </a:t>
            </a:r>
            <a:r>
              <a:rPr lang="de-DE" b="0" i="0" u="none" strike="noStrike" dirty="0">
                <a:solidFill>
                  <a:srgbClr val="111111"/>
                </a:solidFill>
                <a:effectLst/>
                <a:latin typeface="Eastman Grotesque" panose="020B0604020202020204" charset="0"/>
                <a:hlinkClick r:id="rId8"/>
              </a:rPr>
              <a:t>Analyse</a:t>
            </a:r>
            <a:r>
              <a:rPr lang="de-DE" b="0" i="0" dirty="0">
                <a:solidFill>
                  <a:srgbClr val="111111"/>
                </a:solidFill>
                <a:effectLst/>
                <a:latin typeface="Eastman Grotesque" panose="020B0604020202020204" charset="0"/>
              </a:rPr>
              <a:t> der Organisationen Oil Change International (</a:t>
            </a:r>
            <a:r>
              <a:rPr lang="de-DE" b="0" i="0" u="none" strike="noStrike" dirty="0">
                <a:solidFill>
                  <a:srgbClr val="111111"/>
                </a:solidFill>
                <a:effectLst/>
                <a:latin typeface="Eastman Grotesque" panose="020B0604020202020204" charset="0"/>
                <a:hlinkClick r:id="rId9"/>
              </a:rPr>
              <a:t>OCI</a:t>
            </a:r>
            <a:r>
              <a:rPr lang="de-DE" b="0" i="0" dirty="0">
                <a:solidFill>
                  <a:srgbClr val="111111"/>
                </a:solidFill>
                <a:effectLst/>
                <a:latin typeface="Eastman Grotesque" panose="020B0604020202020204" charset="0"/>
              </a:rPr>
              <a:t>) und </a:t>
            </a:r>
            <a:r>
              <a:rPr lang="de-DE" b="0" i="0" dirty="0" err="1">
                <a:solidFill>
                  <a:srgbClr val="111111"/>
                </a:solidFill>
                <a:effectLst/>
                <a:latin typeface="Eastman Grotesque" panose="020B0604020202020204" charset="0"/>
              </a:rPr>
              <a:t>Milieudefensie</a:t>
            </a:r>
            <a:r>
              <a:rPr lang="de-DE" b="0" i="0" dirty="0">
                <a:solidFill>
                  <a:srgbClr val="111111"/>
                </a:solidFill>
                <a:effectLst/>
                <a:latin typeface="Eastman Grotesque" panose="020B0604020202020204" charset="0"/>
              </a:rPr>
              <a:t> erschließt der Konzern noch immer neue Öl- und Gasvorkommen. </a:t>
            </a:r>
            <a:r>
              <a:rPr lang="de-DE" b="0" i="0" dirty="0" err="1">
                <a:solidFill>
                  <a:srgbClr val="111111"/>
                </a:solidFill>
                <a:effectLst/>
                <a:latin typeface="Eastman Grotesque" panose="020B0604020202020204" charset="0"/>
              </a:rPr>
              <a:t>Wissenschaftler:innen</a:t>
            </a:r>
            <a:r>
              <a:rPr lang="de-DE" b="0" i="0" dirty="0">
                <a:solidFill>
                  <a:srgbClr val="111111"/>
                </a:solidFill>
                <a:effectLst/>
                <a:latin typeface="Eastman Grotesque" panose="020B0604020202020204" charset="0"/>
              </a:rPr>
              <a:t> haben darauf hingewiesen, dass für die Einhaltung des 1,5-Grad-Limits keine weiteren fossilen Reserven angezapft werden dürfen und bereits gestartete Projekte früher enden müssen.</a:t>
            </a:r>
          </a:p>
          <a:p>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56</a:t>
            </a:fld>
            <a:endParaRPr lang="de-DE"/>
          </a:p>
        </p:txBody>
      </p:sp>
    </p:spTree>
    <p:extLst>
      <p:ext uri="{BB962C8B-B14F-4D97-AF65-F5344CB8AC3E}">
        <p14:creationId xmlns:p14="http://schemas.microsoft.com/office/powerpoint/2010/main" val="18983869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363636"/>
                </a:solidFill>
                <a:effectLst/>
                <a:latin typeface="Eastman Grotesque" panose="020B0604020202020204" charset="0"/>
              </a:rPr>
              <a:t>Das BVerfG stellt fest, dass die heute unzureichende Klimaschutzpolitik Freiheits- und Grundrechten von morgen beeinträchtigt. Die verfassungsrechtlich notwendige Reduktion von Treibhausgasen darf nicht länger in die Zukunft und damit einseitig zu Lasten junger Generationen hinausgezögert werden. Der Gesetzgeber ist aufgefordert, sich dabei an den Vorgaben der Wissenschaft zu orientieren und bis Ende 2022 einen schlüssigen Emissionsreduktionspfad mit dem Ziel der Treibhausgasneutralität vorzulegen. Dabei müssen die Freiheits- und Grundrechte der jungen und künftigen Generationen gewahrt und das CO2 Budget entsprechend generationengerecht aufgeteilt werden. Am 24.06.2021 hat der Bundestag ein neues Klimaschutzgesetz verabschiedet. Wir begrüßen, dass die Bundesregierung das Klimaschutzgesetz als Reaktion auf den Beschluss in einem unvorstellbaren Tempo überarbeitet hat. Das Klimaziel für 2030 wurde auf mindestens 65 Prozent erhöht, erstmals ein Minderungsziel von 88 Prozent für das Jahr 2040 definiert und das Erreichen der Klimaneutralität von 2050 auf 2045 vorgezogen. Das sind große Schritte in die richtige Richtung. Sie waren vor dem Beschluss des Gerichts politisch undenkbar gewesen. Doch auch die angehobenen Klimaziele bringen Deutschland noch nicht auf einen Kurs, der kompatibel mit dem 1,5 Grad-Limit sowie der Entscheidung des Bundesverfassungsgerichts ist.</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57</a:t>
            </a:fld>
            <a:endParaRPr lang="de-DE"/>
          </a:p>
        </p:txBody>
      </p:sp>
    </p:spTree>
    <p:extLst>
      <p:ext uri="{BB962C8B-B14F-4D97-AF65-F5344CB8AC3E}">
        <p14:creationId xmlns:p14="http://schemas.microsoft.com/office/powerpoint/2010/main" val="2066002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58</a:t>
            </a:fld>
            <a:endParaRPr lang="de-DE"/>
          </a:p>
        </p:txBody>
      </p:sp>
    </p:spTree>
    <p:extLst>
      <p:ext uri="{BB962C8B-B14F-4D97-AF65-F5344CB8AC3E}">
        <p14:creationId xmlns:p14="http://schemas.microsoft.com/office/powerpoint/2010/main" val="3458016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Eastman Grotesque" panose="020B0604020202020204" charset="0"/>
              </a:rPr>
              <a:t>Eine Wirtschaftsaktivität ist ökologisch nachhaltig, wenn sie einen wesentlichen Beitrag zu einem oder mehreren der 6 definierten Umweltzielen leistet, keines der anderen Umweltziele beeinträchtigt und den OECD-Leitsätzen für multinationale Unternehmen entspricht, d.h. wenn sie auch </a:t>
            </a:r>
            <a:r>
              <a:rPr lang="de-DE" b="0" i="0" dirty="0">
                <a:solidFill>
                  <a:srgbClr val="525A60"/>
                </a:solidFill>
                <a:effectLst/>
                <a:latin typeface="Eastman Grotesque" panose="020B0604020202020204" charset="0"/>
              </a:rPr>
              <a:t>internationalen Menschen­rechtsstandards und Vorschriften zu Themen wie Bestechung und Korruption, Besteuerung und fairer Wettbewerb einhält</a:t>
            </a:r>
          </a:p>
          <a:p>
            <a:r>
              <a:rPr lang="de-DE" b="1" i="0" dirty="0">
                <a:solidFill>
                  <a:srgbClr val="000000"/>
                </a:solidFill>
                <a:effectLst/>
                <a:latin typeface="Eastman Grotesque" panose="020B0604020202020204" charset="0"/>
              </a:rPr>
              <a:t>Bekämpfung des Klimawandels:</a:t>
            </a:r>
            <a:r>
              <a:rPr lang="de-DE" b="0" i="0" dirty="0">
                <a:solidFill>
                  <a:srgbClr val="000000"/>
                </a:solidFill>
                <a:effectLst/>
                <a:latin typeface="Eastman Grotesque" panose="020B0604020202020204" charset="0"/>
              </a:rPr>
              <a:t> der Prozess der Begrenzung des Anstiegs der globalen Durchschnittstemperatur auf deutlich unter 2 °C und die Fortsetzung der Bemühungen zur Begrenzung auf 1,5 °C über dem vorindustriellen Niveau, wie im Pariser Abkommen festgelegt.</a:t>
            </a:r>
          </a:p>
          <a:p>
            <a:r>
              <a:rPr lang="de-DE" b="1" i="0" dirty="0">
                <a:solidFill>
                  <a:srgbClr val="000000"/>
                </a:solidFill>
                <a:effectLst/>
                <a:latin typeface="Eastman Grotesque" panose="020B0604020202020204" charset="0"/>
              </a:rPr>
              <a:t>Anpassung an den Klimawandel:</a:t>
            </a:r>
            <a:r>
              <a:rPr lang="de-DE" b="0" i="0" dirty="0">
                <a:solidFill>
                  <a:srgbClr val="000000"/>
                </a:solidFill>
                <a:effectLst/>
                <a:latin typeface="Eastman Grotesque" panose="020B0604020202020204" charset="0"/>
              </a:rPr>
              <a:t> der Prozess der Anpassung an den tatsächlichen und erwarteten Klimawandel und seine Auswirkungen. Die Kriterien der Taxonomie für die Anpassung konzentrieren sich auf Klimagefahren und verlangen, dass die Aktivitäten eine physische Klimarisikobewertung vornehmen.</a:t>
            </a:r>
          </a:p>
          <a:p>
            <a:endParaRPr lang="de-DE" b="0" i="0" dirty="0">
              <a:solidFill>
                <a:srgbClr val="000000"/>
              </a:solidFill>
              <a:effectLst/>
              <a:latin typeface="Eastman Grotesque" panose="020B0604020202020204" charset="0"/>
            </a:endParaRPr>
          </a:p>
          <a:p>
            <a:r>
              <a:rPr lang="de-DE" b="1" i="0" dirty="0">
                <a:solidFill>
                  <a:srgbClr val="000000"/>
                </a:solidFill>
                <a:effectLst/>
                <a:latin typeface="Eastman Grotesque" panose="020B0604020202020204" charset="0"/>
              </a:rPr>
              <a:t>Wesentlicher Beitrag:</a:t>
            </a:r>
            <a:r>
              <a:rPr lang="de-DE" b="0" i="0" dirty="0">
                <a:solidFill>
                  <a:srgbClr val="000000"/>
                </a:solidFill>
                <a:effectLst/>
                <a:latin typeface="Eastman Grotesque" panose="020B0604020202020204" charset="0"/>
              </a:rPr>
              <a:t> Eine Wirtschaftstätigkeit kann einen wesentlichen Beitrag zu einem oder mehreren der in der Taxonomie genannten Umweltziele leisten. Dies bedeutet, dass die Wirtschaftstätigkeit auf der Grundlage der technischen Prüfkriterien entweder eine wesentliche positive Auswirkung auf die Umwelt hat oder die negativen Auswirkungen der Tätigkeit auf die Umwelt wesentlich verringert.</a:t>
            </a:r>
          </a:p>
          <a:p>
            <a:endParaRPr lang="de-DE" b="0" i="0" dirty="0">
              <a:solidFill>
                <a:srgbClr val="000000"/>
              </a:solidFill>
              <a:effectLst/>
              <a:latin typeface="Eastman Grotesque" panose="020B0604020202020204" charset="0"/>
            </a:endParaRPr>
          </a:p>
          <a:p>
            <a:r>
              <a:rPr lang="de-DE" b="1" i="0" dirty="0">
                <a:solidFill>
                  <a:srgbClr val="000000"/>
                </a:solidFill>
                <a:effectLst/>
                <a:latin typeface="Eastman Grotesque" panose="020B0604020202020204" charset="0"/>
              </a:rPr>
              <a:t>Do </a:t>
            </a:r>
            <a:r>
              <a:rPr lang="de-DE" b="1" i="0" dirty="0" err="1">
                <a:solidFill>
                  <a:srgbClr val="000000"/>
                </a:solidFill>
                <a:effectLst/>
                <a:latin typeface="Eastman Grotesque" panose="020B0604020202020204" charset="0"/>
              </a:rPr>
              <a:t>no</a:t>
            </a:r>
            <a:r>
              <a:rPr lang="de-DE" b="1" i="0" dirty="0">
                <a:solidFill>
                  <a:srgbClr val="000000"/>
                </a:solidFill>
                <a:effectLst/>
                <a:latin typeface="Eastman Grotesque" panose="020B0604020202020204" charset="0"/>
              </a:rPr>
              <a:t> </a:t>
            </a:r>
            <a:r>
              <a:rPr lang="de-DE" b="1" i="0" dirty="0" err="1">
                <a:solidFill>
                  <a:srgbClr val="000000"/>
                </a:solidFill>
                <a:effectLst/>
                <a:latin typeface="Eastman Grotesque" panose="020B0604020202020204" charset="0"/>
              </a:rPr>
              <a:t>significant</a:t>
            </a:r>
            <a:r>
              <a:rPr lang="de-DE" b="1" i="0" dirty="0">
                <a:solidFill>
                  <a:srgbClr val="000000"/>
                </a:solidFill>
                <a:effectLst/>
                <a:latin typeface="Eastman Grotesque" panose="020B0604020202020204" charset="0"/>
              </a:rPr>
              <a:t> </a:t>
            </a:r>
            <a:r>
              <a:rPr lang="de-DE" b="1" i="0" dirty="0" err="1">
                <a:solidFill>
                  <a:srgbClr val="000000"/>
                </a:solidFill>
                <a:effectLst/>
                <a:latin typeface="Eastman Grotesque" panose="020B0604020202020204" charset="0"/>
              </a:rPr>
              <a:t>harm</a:t>
            </a:r>
            <a:r>
              <a:rPr lang="de-DE" b="1" i="0" dirty="0">
                <a:solidFill>
                  <a:srgbClr val="000000"/>
                </a:solidFill>
                <a:effectLst/>
                <a:latin typeface="Eastman Grotesque" panose="020B0604020202020204" charset="0"/>
              </a:rPr>
              <a:t> (DNSH):</a:t>
            </a:r>
            <a:r>
              <a:rPr lang="de-DE" b="0" i="0" dirty="0">
                <a:solidFill>
                  <a:srgbClr val="000000"/>
                </a:solidFill>
                <a:effectLst/>
                <a:latin typeface="Eastman Grotesque" panose="020B0604020202020204" charset="0"/>
              </a:rPr>
              <a:t> Eine Wirtschaftstätigkeit sollte nicht als ökologisch nachhaltig eingestuft werden, wenn sie einem der Umwelt- und Klimaziele schadet. In der Taxonomie werden für jede Wirtschaftstätigkeit Kriterien festgelegt, die sicherstellen, dass die Tätigkeit nicht nur einen wesentlichen Beitrag zu einem oder mehreren der Ziele leistet, sondern auch keinem der anderen Ziele schadet.</a:t>
            </a:r>
          </a:p>
          <a:p>
            <a:endParaRPr lang="de-DE" b="0" i="0" dirty="0">
              <a:solidFill>
                <a:srgbClr val="000000"/>
              </a:solidFill>
              <a:effectLst/>
              <a:latin typeface="Eastman Grotesque" panose="020B0604020202020204" charset="0"/>
            </a:endParaRPr>
          </a:p>
          <a:p>
            <a:r>
              <a:rPr lang="de-DE" b="1" i="0" dirty="0">
                <a:solidFill>
                  <a:srgbClr val="000000"/>
                </a:solidFill>
                <a:effectLst/>
                <a:latin typeface="Eastman Grotesque" panose="020B0604020202020204" charset="0"/>
              </a:rPr>
              <a:t>Soziale Mindestgarantien: </a:t>
            </a:r>
            <a:r>
              <a:rPr lang="de-DE" b="0" i="0" dirty="0">
                <a:solidFill>
                  <a:srgbClr val="000000"/>
                </a:solidFill>
                <a:effectLst/>
                <a:latin typeface="Eastman Grotesque" panose="020B0604020202020204" charset="0"/>
              </a:rPr>
              <a:t>Um nachhaltig zu sein, sollte eine Wirtschaftstätigkeit "im Einklang mit den OECD-Leitsätzen für multinationale Unternehmen und den UN-Leitprinzipien für Wirtschaft und Menschenrechte, einschließlich der Erklärung der Internationalen Arbeitsorganisation (IAO) über grundlegende Rechte und Prinzipien bei der Arbeit, den acht IAO-Kernübereinkommen und der Internationalen Menschenrechtskonvention" durchgeführt werden. Dies bedeutet, dass jedes Unternehmen nachweisen muss, dass es die Mindeststandards in den Bereichen Menschenrechte, soziale Verantwortung, Arbeitsrechte und Korruptionsbekämpfung einhält. </a:t>
            </a:r>
            <a:endParaRPr lang="de-DE" dirty="0">
              <a:latin typeface="Eastman Grotesque"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12</a:t>
            </a:fld>
            <a:endParaRPr lang="de-DE"/>
          </a:p>
        </p:txBody>
      </p:sp>
    </p:spTree>
    <p:extLst>
      <p:ext uri="{BB962C8B-B14F-4D97-AF65-F5344CB8AC3E}">
        <p14:creationId xmlns:p14="http://schemas.microsoft.com/office/powerpoint/2010/main" val="671832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505154"/>
                </a:solidFill>
                <a:effectLst/>
                <a:latin typeface="Eastman Grotesque" panose="020B0604020202020204" charset="0"/>
              </a:rPr>
              <a:t>Die Kommission ist der Auffassung, dass private Investitionen in Erdgas- und Atomkraftaktivitäten beim ökologischen Wandel eine Rolle spielen. Deshalb schlug sie vor, bestimmt Erdgas- und Atomkraftaktivitäten als Übergangstätigkeiten einzustufen, die zum Schutz des Klimas beitragen. Die Aufnahme bestimmter Erdgas- und Atomenergieaktivitäten in die entsprechende Liste ist nur vorübergehend und an bestimmte Bedingungen und Transparenzanforderungen geknüpft.</a:t>
            </a:r>
          </a:p>
          <a:p>
            <a:r>
              <a:rPr lang="de-DE" b="0" i="0" dirty="0">
                <a:solidFill>
                  <a:srgbClr val="505154"/>
                </a:solidFill>
                <a:effectLst/>
                <a:latin typeface="Eastman Grotesque" panose="020B0604020202020204" charset="0"/>
              </a:rPr>
              <a:t>WWF: </a:t>
            </a:r>
            <a:r>
              <a:rPr lang="de-DE" b="0" i="0" dirty="0">
                <a:solidFill>
                  <a:srgbClr val="000000"/>
                </a:solidFill>
                <a:effectLst/>
                <a:latin typeface="Eastman Grotesque" panose="020B0604020202020204" charset="0"/>
              </a:rPr>
              <a:t>Der zweite delegierte Rechtsakt der EU-Taxonomie verleiht </a:t>
            </a:r>
            <a:r>
              <a:rPr lang="de-DE" b="1" i="0" dirty="0">
                <a:solidFill>
                  <a:srgbClr val="000000"/>
                </a:solidFill>
                <a:effectLst/>
                <a:latin typeface="Eastman Grotesque" panose="020B0604020202020204" charset="0"/>
              </a:rPr>
              <a:t>Erdgas und Atomkraft ein "grünes" Etikett</a:t>
            </a:r>
            <a:r>
              <a:rPr lang="de-DE" b="0" i="0" dirty="0">
                <a:solidFill>
                  <a:srgbClr val="000000"/>
                </a:solidFill>
                <a:effectLst/>
                <a:latin typeface="Eastman Grotesque" panose="020B0604020202020204" charset="0"/>
              </a:rPr>
              <a:t>, trotz der hohen klimaschädlichen Emissionen von fossilem Gas und der radioaktiven Abfälle, die bei der Atomkraft entstehen. Dies birgt die Gefahr, dass die Finanzierungskosten dieser schädlichen Energiequellen sinken, und damit der </a:t>
            </a:r>
            <a:r>
              <a:rPr lang="de-DE" b="1" i="0" dirty="0">
                <a:solidFill>
                  <a:srgbClr val="000000"/>
                </a:solidFill>
                <a:effectLst/>
                <a:latin typeface="Eastman Grotesque" panose="020B0604020202020204" charset="0"/>
              </a:rPr>
              <a:t>Ausbau erneuerbarer Energien</a:t>
            </a:r>
            <a:r>
              <a:rPr lang="de-DE" b="0" i="0" dirty="0">
                <a:solidFill>
                  <a:srgbClr val="000000"/>
                </a:solidFill>
                <a:effectLst/>
                <a:latin typeface="Eastman Grotesque" panose="020B0604020202020204" charset="0"/>
              </a:rPr>
              <a:t> wie Wind- und Solarenergie blockiert wird.</a:t>
            </a:r>
            <a:endParaRPr lang="de-DE" b="0" i="0" dirty="0">
              <a:solidFill>
                <a:srgbClr val="505154"/>
              </a:solidFill>
              <a:effectLst/>
              <a:latin typeface="Eastman Grotesque" panose="020B0604020202020204" charset="0"/>
            </a:endParaRPr>
          </a:p>
          <a:p>
            <a:r>
              <a:rPr lang="de-DE" b="0" i="0" dirty="0">
                <a:solidFill>
                  <a:srgbClr val="505154"/>
                </a:solidFill>
                <a:effectLst/>
                <a:latin typeface="Eastman Grotesque" panose="020B0604020202020204" charset="0"/>
              </a:rPr>
              <a:t>Atomkraft: CO2-arme Energie aber DNSH? </a:t>
            </a:r>
          </a:p>
          <a:p>
            <a:r>
              <a:rPr lang="de-DE" b="0" i="0" dirty="0">
                <a:solidFill>
                  <a:srgbClr val="505154"/>
                </a:solidFill>
                <a:effectLst/>
                <a:latin typeface="Eastman Grotesque" panose="020B0604020202020204" charset="0"/>
              </a:rPr>
              <a:t>Gas: Brückentechnologie aber hohe Emissionen? Macht Ausbau Klimaziele unerreichbar?</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13</a:t>
            </a:fld>
            <a:endParaRPr lang="de-DE"/>
          </a:p>
        </p:txBody>
      </p:sp>
    </p:spTree>
    <p:extLst>
      <p:ext uri="{BB962C8B-B14F-4D97-AF65-F5344CB8AC3E}">
        <p14:creationId xmlns:p14="http://schemas.microsoft.com/office/powerpoint/2010/main" val="2284073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4F59F4E-D1AD-4BFE-B07C-41BB67DBE830}" type="slidenum">
              <a:rPr lang="de-DE" smtClean="0"/>
              <a:t>14</a:t>
            </a:fld>
            <a:endParaRPr lang="de-DE"/>
          </a:p>
        </p:txBody>
      </p:sp>
    </p:spTree>
    <p:extLst>
      <p:ext uri="{BB962C8B-B14F-4D97-AF65-F5344CB8AC3E}">
        <p14:creationId xmlns:p14="http://schemas.microsoft.com/office/powerpoint/2010/main" val="398664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000000"/>
                </a:solidFill>
                <a:effectLst/>
                <a:latin typeface="Eastman Grotesque" panose="020B0604020202020204" charset="0"/>
              </a:rPr>
              <a:t>Für das Berichtsjahr 2021 galten noch einige Erleichterungen für die betroffenen Unternehmen. So mussten zum einen mit den Zielen „Klimaschutz“ und „Anpassung an den Klimawandel“ nur zu zwei der insgesamt sechs Umweltziele Angaben erfolgen. Zum anderen mussten Unternehmen zunächst nur Kennzahlen zu Wirtschaftsaktivitäten, die grundsätzlich von der Taxonomie abgedeckt sind, veröffentlichen („</a:t>
            </a:r>
            <a:r>
              <a:rPr lang="de-DE" b="0" i="0" dirty="0" err="1">
                <a:solidFill>
                  <a:srgbClr val="000000"/>
                </a:solidFill>
                <a:effectLst/>
                <a:latin typeface="Eastman Grotesque" panose="020B0604020202020204" charset="0"/>
              </a:rPr>
              <a:t>taxo­no­mie­fähige</a:t>
            </a:r>
            <a:r>
              <a:rPr lang="de-DE" b="0" i="0" dirty="0">
                <a:solidFill>
                  <a:srgbClr val="000000"/>
                </a:solidFill>
                <a:effectLst/>
                <a:latin typeface="Eastman Grotesque" panose="020B0604020202020204" charset="0"/>
              </a:rPr>
              <a:t>“ Aktivitäten).</a:t>
            </a:r>
            <a:br>
              <a:rPr lang="de-DE" dirty="0">
                <a:latin typeface="Eastman Grotesque" panose="020B0604020202020204" charset="0"/>
              </a:rPr>
            </a:br>
            <a:br>
              <a:rPr lang="de-DE" dirty="0">
                <a:latin typeface="Eastman Grotesque" panose="020B0604020202020204" charset="0"/>
              </a:rPr>
            </a:br>
            <a:r>
              <a:rPr lang="de-DE" b="0" i="0" dirty="0">
                <a:solidFill>
                  <a:srgbClr val="000000"/>
                </a:solidFill>
                <a:effectLst/>
                <a:latin typeface="Eastman Grotesque" panose="020B0604020202020204" charset="0"/>
              </a:rPr>
              <a:t>Erst für das Geschäftsjahr 2022 wurden somit Angaben zu den Anteilen der Wirtschaftsaktivitäten, die tatsächlich ökologisch nachhaltig im Sinne der Taxonomie sind, fällig („</a:t>
            </a:r>
            <a:r>
              <a:rPr lang="de-DE" b="0" i="0" dirty="0" err="1">
                <a:solidFill>
                  <a:srgbClr val="000000"/>
                </a:solidFill>
                <a:effectLst/>
                <a:latin typeface="Eastman Grotesque" panose="020B0604020202020204" charset="0"/>
              </a:rPr>
              <a:t>taxonomiekonforme</a:t>
            </a:r>
            <a:r>
              <a:rPr lang="de-DE" b="0" i="0" dirty="0">
                <a:solidFill>
                  <a:srgbClr val="000000"/>
                </a:solidFill>
                <a:effectLst/>
                <a:latin typeface="Eastman Grotesque" panose="020B0604020202020204" charset="0"/>
              </a:rPr>
              <a:t>“ Aktivitäten). Die erste vollständige Offenlegung zur </a:t>
            </a:r>
            <a:r>
              <a:rPr lang="de-DE" b="0" i="0" dirty="0" err="1">
                <a:solidFill>
                  <a:srgbClr val="000000"/>
                </a:solidFill>
                <a:effectLst/>
                <a:latin typeface="Eastman Grotesque" panose="020B0604020202020204" charset="0"/>
              </a:rPr>
              <a:t>Taxonomiekonformität</a:t>
            </a:r>
            <a:r>
              <a:rPr lang="de-DE" b="0" i="0" dirty="0">
                <a:solidFill>
                  <a:srgbClr val="000000"/>
                </a:solidFill>
                <a:effectLst/>
                <a:latin typeface="Eastman Grotesque" panose="020B0604020202020204" charset="0"/>
              </a:rPr>
              <a:t> aller sechs Umweltziele erfolgt im Geschäftsjahr 2024, da die EU-Kommission auch für die kürzlich veröffentlichten Umweltziele 3 bis 6 sowie für die neu hinzugefügten Aktivitäten des Klimarechtsakts im ersten Anwendungsjahr Erleichterungen gewährt (siehe Grafik).</a:t>
            </a:r>
            <a:endParaRPr lang="de-DE" dirty="0">
              <a:latin typeface="Eastman Grotesque" panose="020B0604020202020204" charset="0"/>
            </a:endParaRPr>
          </a:p>
        </p:txBody>
      </p:sp>
      <p:sp>
        <p:nvSpPr>
          <p:cNvPr id="4" name="Foliennummernplatzhalter 3"/>
          <p:cNvSpPr>
            <a:spLocks noGrp="1"/>
          </p:cNvSpPr>
          <p:nvPr>
            <p:ph type="sldNum" sz="quarter" idx="5"/>
          </p:nvPr>
        </p:nvSpPr>
        <p:spPr/>
        <p:txBody>
          <a:bodyPr/>
          <a:lstStyle/>
          <a:p>
            <a:fld id="{64F59F4E-D1AD-4BFE-B07C-41BB67DBE830}" type="slidenum">
              <a:rPr lang="de-DE" smtClean="0"/>
              <a:t>15</a:t>
            </a:fld>
            <a:endParaRPr lang="de-DE"/>
          </a:p>
        </p:txBody>
      </p:sp>
    </p:spTree>
    <p:extLst>
      <p:ext uri="{BB962C8B-B14F-4D97-AF65-F5344CB8AC3E}">
        <p14:creationId xmlns:p14="http://schemas.microsoft.com/office/powerpoint/2010/main" val="2873574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i="0" dirty="0">
                <a:solidFill>
                  <a:srgbClr val="333333"/>
                </a:solidFill>
                <a:effectLst/>
                <a:latin typeface="Eastman Grotesque" panose="020B0604020202020204" charset="0"/>
              </a:rPr>
              <a:t>Beispiel: Mercedes-Benz, Volkswagen und BMW GB 2022</a:t>
            </a:r>
          </a:p>
          <a:p>
            <a:endParaRPr lang="de-DE" b="0" i="0" dirty="0">
              <a:solidFill>
                <a:srgbClr val="333333"/>
              </a:solidFill>
              <a:effectLst/>
              <a:latin typeface="Eastman Grotesque" panose="020B0604020202020204" charset="0"/>
            </a:endParaRPr>
          </a:p>
          <a:p>
            <a:r>
              <a:rPr lang="de-DE" b="0" i="0" dirty="0">
                <a:solidFill>
                  <a:srgbClr val="333333"/>
                </a:solidFill>
                <a:effectLst/>
                <a:latin typeface="Eastman Grotesque" panose="020B0604020202020204" charset="0"/>
              </a:rPr>
              <a:t>Mercedes-Benz: </a:t>
            </a:r>
            <a:r>
              <a:rPr lang="de-DE" b="0" i="0" dirty="0" err="1">
                <a:solidFill>
                  <a:srgbClr val="333333"/>
                </a:solidFill>
                <a:effectLst/>
                <a:latin typeface="Eastman Grotesque" panose="020B0604020202020204" charset="0"/>
              </a:rPr>
              <a:t>taxonomiekonformer</a:t>
            </a:r>
            <a:r>
              <a:rPr lang="de-DE" b="0" i="0" dirty="0">
                <a:solidFill>
                  <a:srgbClr val="333333"/>
                </a:solidFill>
                <a:effectLst/>
                <a:latin typeface="Eastman Grotesque" panose="020B0604020202020204" charset="0"/>
              </a:rPr>
              <a:t> Umsatzanteil: 9,8% gerundet 10% </a:t>
            </a:r>
            <a:r>
              <a:rPr lang="de-DE" b="0" i="0" dirty="0">
                <a:solidFill>
                  <a:srgbClr val="333333"/>
                </a:solidFill>
                <a:effectLst/>
                <a:latin typeface="Eastman Grotesque" panose="020B0604020202020204" charset="0"/>
                <a:sym typeface="Wingdings" panose="05000000000000000000" pitchFamily="2" charset="2"/>
              </a:rPr>
              <a:t> 1.466 Mio. EUR</a:t>
            </a:r>
          </a:p>
          <a:p>
            <a:r>
              <a:rPr lang="de-DE" b="0" i="0" dirty="0">
                <a:solidFill>
                  <a:srgbClr val="333333"/>
                </a:solidFill>
                <a:effectLst/>
                <a:latin typeface="Eastman Grotesque" panose="020B0604020202020204" charset="0"/>
                <a:sym typeface="Wingdings" panose="05000000000000000000" pitchFamily="2" charset="2"/>
              </a:rPr>
              <a:t>Volkswagen: </a:t>
            </a:r>
            <a:r>
              <a:rPr lang="de-DE" b="0" i="0" dirty="0" err="1">
                <a:solidFill>
                  <a:srgbClr val="333333"/>
                </a:solidFill>
                <a:effectLst/>
                <a:latin typeface="Eastman Grotesque" panose="020B0604020202020204" charset="0"/>
              </a:rPr>
              <a:t>taxonomiekonformer</a:t>
            </a:r>
            <a:r>
              <a:rPr lang="de-DE" b="0" i="0" dirty="0">
                <a:solidFill>
                  <a:srgbClr val="333333"/>
                </a:solidFill>
                <a:effectLst/>
                <a:latin typeface="Eastman Grotesque" panose="020B0604020202020204" charset="0"/>
              </a:rPr>
              <a:t> Umsatzanteil: 9,4% </a:t>
            </a:r>
            <a:r>
              <a:rPr lang="de-DE" b="0" i="0" dirty="0">
                <a:solidFill>
                  <a:srgbClr val="333333"/>
                </a:solidFill>
                <a:effectLst/>
                <a:latin typeface="Eastman Grotesque" panose="020B0604020202020204" charset="0"/>
                <a:sym typeface="Wingdings" panose="05000000000000000000" pitchFamily="2" charset="2"/>
              </a:rPr>
              <a:t> 26.182 Mio. EUR</a:t>
            </a:r>
          </a:p>
          <a:p>
            <a:endParaRPr lang="de-DE" b="0" i="0" dirty="0">
              <a:solidFill>
                <a:srgbClr val="333333"/>
              </a:solidFill>
              <a:effectLst/>
              <a:latin typeface="Eastman Grotesque" panose="020B0604020202020204" charset="0"/>
              <a:sym typeface="Wingdings" panose="05000000000000000000" pitchFamily="2" charset="2"/>
            </a:endParaRPr>
          </a:p>
          <a:p>
            <a:r>
              <a:rPr lang="de-DE" b="0" i="0" dirty="0">
                <a:solidFill>
                  <a:srgbClr val="333333"/>
                </a:solidFill>
                <a:effectLst/>
                <a:latin typeface="Eastman Grotesque" panose="020B0604020202020204" charset="0"/>
                <a:sym typeface="Wingdings" panose="05000000000000000000" pitchFamily="2" charset="2"/>
              </a:rPr>
              <a:t>Die Darstellung ist unterschiedlich. Während VW sowohl die </a:t>
            </a:r>
            <a:r>
              <a:rPr lang="de-DE" b="0" i="0" dirty="0" err="1">
                <a:solidFill>
                  <a:srgbClr val="333333"/>
                </a:solidFill>
                <a:effectLst/>
                <a:latin typeface="Eastman Grotesque" panose="020B0604020202020204" charset="0"/>
                <a:sym typeface="Wingdings" panose="05000000000000000000" pitchFamily="2" charset="2"/>
              </a:rPr>
              <a:t>taxonomiefähigen</a:t>
            </a:r>
            <a:r>
              <a:rPr lang="de-DE" b="0" i="0" dirty="0">
                <a:solidFill>
                  <a:srgbClr val="333333"/>
                </a:solidFill>
                <a:effectLst/>
                <a:latin typeface="Eastman Grotesque" panose="020B0604020202020204" charset="0"/>
                <a:sym typeface="Wingdings" panose="05000000000000000000" pitchFamily="2" charset="2"/>
              </a:rPr>
              <a:t> als auch die </a:t>
            </a:r>
            <a:r>
              <a:rPr lang="de-DE" b="0" i="0" dirty="0" err="1">
                <a:solidFill>
                  <a:srgbClr val="333333"/>
                </a:solidFill>
                <a:effectLst/>
                <a:latin typeface="Eastman Grotesque" panose="020B0604020202020204" charset="0"/>
                <a:sym typeface="Wingdings" panose="05000000000000000000" pitchFamily="2" charset="2"/>
              </a:rPr>
              <a:t>taxonomiekonformen</a:t>
            </a:r>
            <a:r>
              <a:rPr lang="de-DE" b="0" i="0" dirty="0">
                <a:solidFill>
                  <a:srgbClr val="333333"/>
                </a:solidFill>
                <a:effectLst/>
                <a:latin typeface="Eastman Grotesque" panose="020B0604020202020204" charset="0"/>
                <a:sym typeface="Wingdings" panose="05000000000000000000" pitchFamily="2" charset="2"/>
              </a:rPr>
              <a:t> Tätigkeiten darstellt, beschränkt sich MB in der Tabelle auf die </a:t>
            </a:r>
            <a:r>
              <a:rPr lang="de-DE" b="0" i="0" dirty="0" err="1">
                <a:solidFill>
                  <a:srgbClr val="333333"/>
                </a:solidFill>
                <a:effectLst/>
                <a:latin typeface="Eastman Grotesque" panose="020B0604020202020204" charset="0"/>
                <a:sym typeface="Wingdings" panose="05000000000000000000" pitchFamily="2" charset="2"/>
              </a:rPr>
              <a:t>taxonomiekonformen</a:t>
            </a:r>
            <a:r>
              <a:rPr lang="de-DE" b="0" i="0" dirty="0">
                <a:solidFill>
                  <a:srgbClr val="333333"/>
                </a:solidFill>
                <a:effectLst/>
                <a:latin typeface="Eastman Grotesque" panose="020B0604020202020204" charset="0"/>
                <a:sym typeface="Wingdings" panose="05000000000000000000" pitchFamily="2" charset="2"/>
              </a:rPr>
              <a:t> Tätigkeiten. Dies ist aber nicht auf den ersten Blick ersichtlich, der Leser verwechselt somit ggf. Äpfel mit Birnen.</a:t>
            </a:r>
          </a:p>
        </p:txBody>
      </p:sp>
      <p:sp>
        <p:nvSpPr>
          <p:cNvPr id="4" name="Foliennummernplatzhalter 3"/>
          <p:cNvSpPr>
            <a:spLocks noGrp="1"/>
          </p:cNvSpPr>
          <p:nvPr>
            <p:ph type="sldNum" sz="quarter" idx="5"/>
          </p:nvPr>
        </p:nvSpPr>
        <p:spPr/>
        <p:txBody>
          <a:bodyPr/>
          <a:lstStyle/>
          <a:p>
            <a:fld id="{64F59F4E-D1AD-4BFE-B07C-41BB67DBE830}" type="slidenum">
              <a:rPr lang="de-DE" smtClean="0"/>
              <a:t>16</a:t>
            </a:fld>
            <a:endParaRPr lang="de-DE"/>
          </a:p>
        </p:txBody>
      </p:sp>
    </p:spTree>
    <p:extLst>
      <p:ext uri="{BB962C8B-B14F-4D97-AF65-F5344CB8AC3E}">
        <p14:creationId xmlns:p14="http://schemas.microsoft.com/office/powerpoint/2010/main" val="3206561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a:t>Titelmasterformat durch Klicken bearbeiten</a:t>
            </a:r>
            <a:endParaRPr lang="de-DE" dirty="0"/>
          </a:p>
        </p:txBody>
      </p:sp>
      <p:sp>
        <p:nvSpPr>
          <p:cNvPr id="11" name="Inhaltsplatzhalter 10"/>
          <p:cNvSpPr>
            <a:spLocks noGrp="1"/>
          </p:cNvSpPr>
          <p:nvPr>
            <p:ph sz="quarter" idx="13"/>
          </p:nvPr>
        </p:nvSpPr>
        <p:spPr bwMode="gray">
          <a:xfrm>
            <a:off x="883215" y="2440784"/>
            <a:ext cx="16519191" cy="6481763"/>
          </a:xfrm>
        </p:spPr>
        <p:txBody>
          <a:bodyPr/>
          <a:lstStyle>
            <a:lvl5pPr>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Textplatzhalter 12"/>
          <p:cNvSpPr>
            <a:spLocks noGrp="1"/>
          </p:cNvSpPr>
          <p:nvPr>
            <p:ph type="body" sz="quarter" idx="15" hasCustomPrompt="1"/>
          </p:nvPr>
        </p:nvSpPr>
        <p:spPr bwMode="gray">
          <a:xfrm>
            <a:off x="883215" y="9546912"/>
            <a:ext cx="16519191" cy="270000"/>
          </a:xfrm>
        </p:spPr>
        <p:txBody>
          <a:bodyPr anchor="b"/>
          <a:lstStyle>
            <a:lvl1pPr>
              <a:spcAft>
                <a:spcPts val="0"/>
              </a:spcAft>
              <a:defRPr sz="1350" b="0"/>
            </a:lvl1pPr>
          </a:lstStyle>
          <a:p>
            <a:pPr lvl="0"/>
            <a:r>
              <a:rPr lang="de-DE" dirty="0"/>
              <a:t>Quellangabe</a:t>
            </a:r>
          </a:p>
        </p:txBody>
      </p:sp>
      <p:sp>
        <p:nvSpPr>
          <p:cNvPr id="5" name="Fußzeilenplatzhalter 5"/>
          <p:cNvSpPr>
            <a:spLocks noGrp="1"/>
          </p:cNvSpPr>
          <p:nvPr>
            <p:ph type="ftr" sz="quarter" idx="3"/>
          </p:nvPr>
        </p:nvSpPr>
        <p:spPr>
          <a:xfrm>
            <a:off x="883216" y="9863877"/>
            <a:ext cx="7989920" cy="270000"/>
          </a:xfrm>
          <a:prstGeom prst="rect">
            <a:avLst/>
          </a:prstGeom>
        </p:spPr>
        <p:txBody>
          <a:bodyPr vert="horz" lIns="0" tIns="0" rIns="0" bIns="0" rtlCol="0" anchor="ctr"/>
          <a:lstStyle>
            <a:lvl1pPr>
              <a:defRPr lang="de-DE" sz="1350" dirty="0">
                <a:solidFill>
                  <a:srgbClr val="003745"/>
                </a:solidFill>
              </a:defRPr>
            </a:lvl1pPr>
          </a:lstStyle>
          <a:p>
            <a:endParaRPr lang="de-DE" dirty="0"/>
          </a:p>
        </p:txBody>
      </p:sp>
    </p:spTree>
    <p:extLst>
      <p:ext uri="{BB962C8B-B14F-4D97-AF65-F5344CB8AC3E}">
        <p14:creationId xmlns:p14="http://schemas.microsoft.com/office/powerpoint/2010/main" val="217840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Klicken Sie hier, um den Master-Titelstil zu bearbeiten</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11/16/2023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jpe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e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262.png"/><Relationship Id="rId13" Type="http://schemas.openxmlformats.org/officeDocument/2006/relationships/customXml" Target="../ink/ink4.xml"/><Relationship Id="rId18" Type="http://schemas.openxmlformats.org/officeDocument/2006/relationships/image" Target="../media/image310.png"/><Relationship Id="rId3" Type="http://schemas.openxmlformats.org/officeDocument/2006/relationships/image" Target="../media/image1.jpeg"/><Relationship Id="rId7" Type="http://schemas.openxmlformats.org/officeDocument/2006/relationships/customXml" Target="../ink/ink1.xml"/><Relationship Id="rId12" Type="http://schemas.openxmlformats.org/officeDocument/2006/relationships/image" Target="../media/image281.png"/><Relationship Id="rId17" Type="http://schemas.openxmlformats.org/officeDocument/2006/relationships/customXml" Target="../ink/ink6.xml"/><Relationship Id="rId2" Type="http://schemas.openxmlformats.org/officeDocument/2006/relationships/notesSlide" Target="../notesSlides/notesSlide15.xml"/><Relationship Id="rId16" Type="http://schemas.openxmlformats.org/officeDocument/2006/relationships/image" Target="../media/image300.png"/><Relationship Id="rId20" Type="http://schemas.openxmlformats.org/officeDocument/2006/relationships/image" Target="../media/image320.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customXml" Target="../ink/ink3.xml"/><Relationship Id="rId5" Type="http://schemas.openxmlformats.org/officeDocument/2006/relationships/image" Target="../media/image32.png"/><Relationship Id="rId15" Type="http://schemas.openxmlformats.org/officeDocument/2006/relationships/customXml" Target="../ink/ink5.xml"/><Relationship Id="rId10" Type="http://schemas.openxmlformats.org/officeDocument/2006/relationships/image" Target="../media/image270.png"/><Relationship Id="rId19" Type="http://schemas.openxmlformats.org/officeDocument/2006/relationships/customXml" Target="../ink/ink7.xml"/><Relationship Id="rId4" Type="http://schemas.openxmlformats.org/officeDocument/2006/relationships/image" Target="../media/image31.png"/><Relationship Id="rId9" Type="http://schemas.openxmlformats.org/officeDocument/2006/relationships/customXml" Target="../ink/ink2.xml"/><Relationship Id="rId1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customXml" Target="../ink/ink8.xml"/><Relationship Id="rId12" Type="http://schemas.openxmlformats.org/officeDocument/2006/relationships/image" Target="../media/image2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customXml" Target="../ink/ink10.xml"/><Relationship Id="rId5" Type="http://schemas.openxmlformats.org/officeDocument/2006/relationships/image" Target="../media/image32.png"/><Relationship Id="rId10" Type="http://schemas.openxmlformats.org/officeDocument/2006/relationships/image" Target="../media/image130.png"/><Relationship Id="rId4" Type="http://schemas.openxmlformats.org/officeDocument/2006/relationships/image" Target="../media/image31.png"/><Relationship Id="rId9" Type="http://schemas.openxmlformats.org/officeDocument/2006/relationships/customXml" Target="../ink/ink9.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customXml" Target="../ink/ink13.xml"/><Relationship Id="rId18" Type="http://schemas.openxmlformats.org/officeDocument/2006/relationships/customXml" Target="../ink/ink15.xml"/><Relationship Id="rId26" Type="http://schemas.openxmlformats.org/officeDocument/2006/relationships/customXml" Target="../ink/ink18.xml"/><Relationship Id="rId3" Type="http://schemas.openxmlformats.org/officeDocument/2006/relationships/image" Target="../media/image1.jpeg"/><Relationship Id="rId21" Type="http://schemas.openxmlformats.org/officeDocument/2006/relationships/image" Target="../media/image250.png"/><Relationship Id="rId7" Type="http://schemas.openxmlformats.org/officeDocument/2006/relationships/image" Target="../media/image37.png"/><Relationship Id="rId12" Type="http://schemas.openxmlformats.org/officeDocument/2006/relationships/image" Target="../media/image41.png"/><Relationship Id="rId17" Type="http://schemas.openxmlformats.org/officeDocument/2006/relationships/image" Target="../media/image230.png"/><Relationship Id="rId25" Type="http://schemas.openxmlformats.org/officeDocument/2006/relationships/image" Target="../media/image41.png"/><Relationship Id="rId2" Type="http://schemas.openxmlformats.org/officeDocument/2006/relationships/notesSlide" Target="../notesSlides/notesSlide17.xml"/><Relationship Id="rId16" Type="http://schemas.openxmlformats.org/officeDocument/2006/relationships/customXml" Target="../ink/ink14.xml"/><Relationship Id="rId20" Type="http://schemas.openxmlformats.org/officeDocument/2006/relationships/customXml" Target="../ink/ink16.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customXml" Target="../ink/ink12.xml"/><Relationship Id="rId24" Type="http://schemas.openxmlformats.org/officeDocument/2006/relationships/image" Target="../media/image40.png"/><Relationship Id="rId5" Type="http://schemas.openxmlformats.org/officeDocument/2006/relationships/image" Target="../media/image35.png"/><Relationship Id="rId15" Type="http://schemas.openxmlformats.org/officeDocument/2006/relationships/image" Target="../media/image39.png"/><Relationship Id="rId23" Type="http://schemas.openxmlformats.org/officeDocument/2006/relationships/image" Target="../media/image260.png"/><Relationship Id="rId28" Type="http://schemas.openxmlformats.org/officeDocument/2006/relationships/image" Target="../media/image13.png"/><Relationship Id="rId10" Type="http://schemas.openxmlformats.org/officeDocument/2006/relationships/image" Target="../media/image190.png"/><Relationship Id="rId19" Type="http://schemas.openxmlformats.org/officeDocument/2006/relationships/image" Target="../media/image240.png"/><Relationship Id="rId4" Type="http://schemas.openxmlformats.org/officeDocument/2006/relationships/image" Target="../media/image34.png"/><Relationship Id="rId9" Type="http://schemas.openxmlformats.org/officeDocument/2006/relationships/customXml" Target="../ink/ink11.xml"/><Relationship Id="rId14" Type="http://schemas.openxmlformats.org/officeDocument/2006/relationships/image" Target="../media/image210.png"/><Relationship Id="rId22" Type="http://schemas.openxmlformats.org/officeDocument/2006/relationships/customXml" Target="../ink/ink17.xml"/><Relationship Id="rId27" Type="http://schemas.openxmlformats.org/officeDocument/2006/relationships/image" Target="../media/image280.png"/></Relationships>
</file>

<file path=ppt/slides/_rels/slide26.xml.rels><?xml version="1.0" encoding="UTF-8" standalone="yes"?>
<Relationships xmlns="http://schemas.openxmlformats.org/package/2006/relationships"><Relationship Id="rId8" Type="http://schemas.openxmlformats.org/officeDocument/2006/relationships/customXml" Target="../ink/ink20.xml"/><Relationship Id="rId13"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360.png"/><Relationship Id="rId12"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customXml" Target="../ink/ink19.xml"/><Relationship Id="rId11" Type="http://schemas.openxmlformats.org/officeDocument/2006/relationships/image" Target="../media/image380.png"/><Relationship Id="rId5" Type="http://schemas.openxmlformats.org/officeDocument/2006/relationships/image" Target="../media/image43.png"/><Relationship Id="rId10" Type="http://schemas.openxmlformats.org/officeDocument/2006/relationships/customXml" Target="../ink/ink21.xml"/><Relationship Id="rId4" Type="http://schemas.openxmlformats.org/officeDocument/2006/relationships/image" Target="../media/image40.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customXml" Target="../ink/ink23.xml"/><Relationship Id="rId3" Type="http://schemas.openxmlformats.org/officeDocument/2006/relationships/image" Target="../media/image1.jpeg"/><Relationship Id="rId7" Type="http://schemas.openxmlformats.org/officeDocument/2006/relationships/image" Target="../media/image410.png"/><Relationship Id="rId12"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customXml" Target="../ink/ink22.xml"/><Relationship Id="rId11" Type="http://schemas.openxmlformats.org/officeDocument/2006/relationships/image" Target="../media/image430.png"/><Relationship Id="rId5" Type="http://schemas.openxmlformats.org/officeDocument/2006/relationships/image" Target="../media/image46.png"/><Relationship Id="rId10" Type="http://schemas.openxmlformats.org/officeDocument/2006/relationships/customXml" Target="../ink/ink24.xml"/><Relationship Id="rId4" Type="http://schemas.openxmlformats.org/officeDocument/2006/relationships/image" Target="../media/image32.png"/><Relationship Id="rId9" Type="http://schemas.openxmlformats.org/officeDocument/2006/relationships/image" Target="../media/image420.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46.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www.gettex.de/"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forum-ng.org/de/fng-nachhaltigkeitsprofile" TargetMode="External"/><Relationship Id="rId5" Type="http://schemas.openxmlformats.org/officeDocument/2006/relationships/hyperlink" Target="https://www.morningstar.de/" TargetMode="External"/><Relationship Id="rId4" Type="http://schemas.openxmlformats.org/officeDocument/2006/relationships/hyperlink" Target="https://www.fairfinanceguide.d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hyperlink" Target="http://www.morningstar.d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hyperlink" Target="http://www.morningstar.d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http://www.gettex.d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bundesinitiative-impact-investing.de/marktstudie/"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82.png"/><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9.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84.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jpeg"/><Relationship Id="rId7"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3.png"/><Relationship Id="rId5" Type="http://schemas.microsoft.com/office/2007/relationships/hdphoto" Target="../media/hdphoto3.wdp"/><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jpeg"/><Relationship Id="rId7" Type="http://schemas.openxmlformats.org/officeDocument/2006/relationships/image" Target="../media/image98.sv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97.png"/><Relationship Id="rId11" Type="http://schemas.openxmlformats.org/officeDocument/2006/relationships/image" Target="../media/image102.svg"/><Relationship Id="rId5" Type="http://schemas.openxmlformats.org/officeDocument/2006/relationships/image" Target="../media/image4.svg"/><Relationship Id="rId10" Type="http://schemas.openxmlformats.org/officeDocument/2006/relationships/image" Target="../media/image101.png"/><Relationship Id="rId4" Type="http://schemas.openxmlformats.org/officeDocument/2006/relationships/image" Target="../media/image3.png"/><Relationship Id="rId9" Type="http://schemas.openxmlformats.org/officeDocument/2006/relationships/image" Target="../media/image100.sv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8415906"/>
            <a:ext cx="18288000" cy="1871094"/>
            <a:chOff x="0" y="0"/>
            <a:chExt cx="4816593" cy="492798"/>
          </a:xfrm>
        </p:grpSpPr>
        <p:sp>
          <p:nvSpPr>
            <p:cNvPr id="4" name="Freeform 4"/>
            <p:cNvSpPr/>
            <p:nvPr/>
          </p:nvSpPr>
          <p:spPr>
            <a:xfrm>
              <a:off x="0" y="0"/>
              <a:ext cx="4816592" cy="492798"/>
            </a:xfrm>
            <a:custGeom>
              <a:avLst/>
              <a:gdLst/>
              <a:ahLst/>
              <a:cxnLst/>
              <a:rect l="l" t="t" r="r" b="b"/>
              <a:pathLst>
                <a:path w="4816592" h="492798">
                  <a:moveTo>
                    <a:pt x="0" y="0"/>
                  </a:moveTo>
                  <a:lnTo>
                    <a:pt x="4816592" y="0"/>
                  </a:lnTo>
                  <a:lnTo>
                    <a:pt x="4816592" y="492798"/>
                  </a:lnTo>
                  <a:lnTo>
                    <a:pt x="0" y="492798"/>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4"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240319" y="9055059"/>
            <a:ext cx="5844285" cy="662352"/>
          </a:xfrm>
          <a:custGeom>
            <a:avLst/>
            <a:gdLst/>
            <a:ahLst/>
            <a:cxnLst/>
            <a:rect l="l" t="t" r="r" b="b"/>
            <a:pathLst>
              <a:path w="5844285" h="662352">
                <a:moveTo>
                  <a:pt x="0" y="0"/>
                </a:moveTo>
                <a:lnTo>
                  <a:pt x="5844285" y="0"/>
                </a:lnTo>
                <a:lnTo>
                  <a:pt x="5844285" y="662352"/>
                </a:lnTo>
                <a:lnTo>
                  <a:pt x="0" y="662352"/>
                </a:lnTo>
                <a:lnTo>
                  <a:pt x="0" y="0"/>
                </a:lnTo>
                <a:close/>
              </a:path>
            </a:pathLst>
          </a:custGeom>
          <a:blipFill>
            <a:blip r:embed="rId3"/>
            <a:stretch>
              <a:fillRect/>
            </a:stretch>
          </a:blipFill>
        </p:spPr>
        <p:txBody>
          <a:bodyPr/>
          <a:lstStyle/>
          <a:p>
            <a:endParaRPr lang="en-BE"/>
          </a:p>
        </p:txBody>
      </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293293" y="3136585"/>
            <a:ext cx="15701414" cy="1190468"/>
          </a:xfrm>
          <a:prstGeom prst="rect">
            <a:avLst/>
          </a:prstGeom>
        </p:spPr>
        <p:txBody>
          <a:bodyPr lIns="0" tIns="0" rIns="0" bIns="0" rtlCol="0" anchor="t">
            <a:spAutoFit/>
          </a:bodyPr>
          <a:lstStyle/>
          <a:p>
            <a:pPr algn="ctr">
              <a:lnSpc>
                <a:spcPts val="9659"/>
              </a:lnSpc>
            </a:pPr>
            <a:r>
              <a:rPr lang="de-DE" sz="6899" dirty="0">
                <a:solidFill>
                  <a:srgbClr val="FFFFFF"/>
                </a:solidFill>
                <a:latin typeface="Eastman Grotesque Bold"/>
              </a:rPr>
              <a:t>Modul 2: Nachhaltiges Investieren</a:t>
            </a:r>
          </a:p>
        </p:txBody>
      </p:sp>
      <p:sp>
        <p:nvSpPr>
          <p:cNvPr id="12" name="TextBox 12"/>
          <p:cNvSpPr txBox="1"/>
          <p:nvPr/>
        </p:nvSpPr>
        <p:spPr>
          <a:xfrm>
            <a:off x="2466000" y="5067300"/>
            <a:ext cx="13356000" cy="1260000"/>
          </a:xfrm>
          <a:prstGeom prst="rect">
            <a:avLst/>
          </a:prstGeom>
        </p:spPr>
        <p:txBody>
          <a:bodyPr lIns="0" tIns="0" rIns="0" bIns="0" rtlCol="0" anchor="t">
            <a:spAutoFit/>
          </a:bodyPr>
          <a:lstStyle/>
          <a:p>
            <a:pPr algn="ctr">
              <a:lnSpc>
                <a:spcPts val="5040"/>
              </a:lnSpc>
            </a:pPr>
            <a:r>
              <a:rPr lang="de-DE" sz="3600" dirty="0">
                <a:solidFill>
                  <a:srgbClr val="FFFFFF"/>
                </a:solidFill>
                <a:latin typeface="Eastman Grotesque"/>
              </a:rPr>
              <a:t>Welche Initiativen und Standards gibt es, an denen sich Investoren bei ihren Investitionsentscheidungen orientieren sollten?</a:t>
            </a:r>
          </a:p>
        </p:txBody>
      </p:sp>
      <p:sp>
        <p:nvSpPr>
          <p:cNvPr id="14" name="TextBox 13">
            <a:extLst>
              <a:ext uri="{FF2B5EF4-FFF2-40B4-BE49-F238E27FC236}">
                <a16:creationId xmlns:a16="http://schemas.microsoft.com/office/drawing/2014/main" id="{B9964181-09B2-B259-6D3B-56BC00F576D8}"/>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dirty="0"/>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grpSp>
        <p:nvGrpSpPr>
          <p:cNvPr id="27" name="Group 10">
            <a:extLst>
              <a:ext uri="{FF2B5EF4-FFF2-40B4-BE49-F238E27FC236}">
                <a16:creationId xmlns:a16="http://schemas.microsoft.com/office/drawing/2014/main" id="{995732C7-13A0-51DF-E9E1-A464710801C8}"/>
              </a:ext>
            </a:extLst>
          </p:cNvPr>
          <p:cNvGrpSpPr/>
          <p:nvPr/>
        </p:nvGrpSpPr>
        <p:grpSpPr>
          <a:xfrm>
            <a:off x="580579" y="3696607"/>
            <a:ext cx="5011039" cy="5176162"/>
            <a:chOff x="-244858" y="-152351"/>
            <a:chExt cx="1775098" cy="1410639"/>
          </a:xfrm>
        </p:grpSpPr>
        <p:sp>
          <p:nvSpPr>
            <p:cNvPr id="28" name="Freeform 11">
              <a:extLst>
                <a:ext uri="{FF2B5EF4-FFF2-40B4-BE49-F238E27FC236}">
                  <a16:creationId xmlns:a16="http://schemas.microsoft.com/office/drawing/2014/main" id="{8A15D1A6-337B-4501-BF59-205A57A3C837}"/>
                </a:ext>
              </a:extLst>
            </p:cNvPr>
            <p:cNvSpPr/>
            <p:nvPr/>
          </p:nvSpPr>
          <p:spPr>
            <a:xfrm>
              <a:off x="-244858" y="-152351"/>
              <a:ext cx="1775098" cy="1410639"/>
            </a:xfrm>
            <a:custGeom>
              <a:avLst/>
              <a:gdLst/>
              <a:ahLst/>
              <a:cxnLst/>
              <a:rect l="l" t="t" r="r" b="b"/>
              <a:pathLst>
                <a:path w="1775098" h="1410639">
                  <a:moveTo>
                    <a:pt x="58583" y="0"/>
                  </a:moveTo>
                  <a:lnTo>
                    <a:pt x="1716516" y="0"/>
                  </a:lnTo>
                  <a:cubicBezTo>
                    <a:pt x="1748870" y="0"/>
                    <a:pt x="1775098" y="26228"/>
                    <a:pt x="1775098" y="58583"/>
                  </a:cubicBezTo>
                  <a:lnTo>
                    <a:pt x="1775098" y="1352056"/>
                  </a:lnTo>
                  <a:cubicBezTo>
                    <a:pt x="1775098" y="1384410"/>
                    <a:pt x="1748870" y="1410639"/>
                    <a:pt x="1716516" y="1410639"/>
                  </a:cubicBezTo>
                  <a:lnTo>
                    <a:pt x="58583" y="1410639"/>
                  </a:lnTo>
                  <a:cubicBezTo>
                    <a:pt x="26228" y="1410639"/>
                    <a:pt x="0" y="1384410"/>
                    <a:pt x="0" y="1352056"/>
                  </a:cubicBezTo>
                  <a:lnTo>
                    <a:pt x="0" y="58583"/>
                  </a:lnTo>
                  <a:cubicBezTo>
                    <a:pt x="0" y="26228"/>
                    <a:pt x="26228" y="0"/>
                    <a:pt x="58583" y="0"/>
                  </a:cubicBezTo>
                  <a:close/>
                </a:path>
              </a:pathLst>
            </a:custGeom>
            <a:solidFill>
              <a:srgbClr val="000000">
                <a:alpha val="35686"/>
              </a:srgbClr>
            </a:solidFill>
          </p:spPr>
          <p:txBody>
            <a:bodyPr/>
            <a:lstStyle/>
            <a:p>
              <a:endParaRPr lang="en-BE"/>
            </a:p>
          </p:txBody>
        </p:sp>
        <p:sp>
          <p:nvSpPr>
            <p:cNvPr id="29" name="TextBox 12">
              <a:extLst>
                <a:ext uri="{FF2B5EF4-FFF2-40B4-BE49-F238E27FC236}">
                  <a16:creationId xmlns:a16="http://schemas.microsoft.com/office/drawing/2014/main" id="{A88270B1-C1E4-940E-7D10-A05948E8C2B2}"/>
                </a:ext>
              </a:extLst>
            </p:cNvPr>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sp>
        <p:nvSpPr>
          <p:cNvPr id="30" name="TextBox 21">
            <a:extLst>
              <a:ext uri="{FF2B5EF4-FFF2-40B4-BE49-F238E27FC236}">
                <a16:creationId xmlns:a16="http://schemas.microsoft.com/office/drawing/2014/main" id="{64EE7924-764D-44B0-6CD5-497FD50F5C63}"/>
              </a:ext>
            </a:extLst>
          </p:cNvPr>
          <p:cNvSpPr txBox="1"/>
          <p:nvPr/>
        </p:nvSpPr>
        <p:spPr>
          <a:xfrm>
            <a:off x="382162" y="3807073"/>
            <a:ext cx="4985845" cy="2637838"/>
          </a:xfrm>
          <a:prstGeom prst="rect">
            <a:avLst/>
          </a:prstGeom>
        </p:spPr>
        <p:txBody>
          <a:bodyPr wrap="square" lIns="0" tIns="0" rIns="0" bIns="0" rtlCol="0" anchor="t">
            <a:spAutoFit/>
          </a:bodyPr>
          <a:lstStyle/>
          <a:p>
            <a:pPr marL="643255" lvl="1" indent="-321310">
              <a:lnSpc>
                <a:spcPts val="4172"/>
              </a:lnSpc>
              <a:buFont typeface="Arial"/>
              <a:buChar char="•"/>
            </a:pPr>
            <a:r>
              <a:rPr lang="en-US" sz="2400" dirty="0" err="1">
                <a:solidFill>
                  <a:srgbClr val="FFFFFF"/>
                </a:solidFill>
                <a:latin typeface="Eastman Grotesque" panose="020B0604020202020204" charset="0"/>
              </a:rPr>
              <a:t>Vergleichbare</a:t>
            </a:r>
            <a:r>
              <a:rPr lang="en-US" sz="2400" dirty="0">
                <a:solidFill>
                  <a:srgbClr val="FFFFFF"/>
                </a:solidFill>
                <a:latin typeface="Eastman Grotesque" panose="020B0604020202020204" charset="0"/>
              </a:rPr>
              <a:t> </a:t>
            </a:r>
            <a:br>
              <a:rPr lang="en-US" sz="2400" dirty="0">
                <a:solidFill>
                  <a:srgbClr val="FFFFFF"/>
                </a:solidFill>
                <a:latin typeface="Eastman Grotesque" panose="020B0604020202020204" charset="0"/>
              </a:rPr>
            </a:br>
            <a:r>
              <a:rPr lang="en-US" sz="2400" dirty="0">
                <a:solidFill>
                  <a:srgbClr val="FFFFFF"/>
                </a:solidFill>
                <a:latin typeface="Eastman Grotesque" panose="020B0604020202020204" charset="0"/>
              </a:rPr>
              <a:t>Standards </a:t>
            </a:r>
            <a:r>
              <a:rPr lang="en-US" sz="2400" dirty="0" err="1">
                <a:solidFill>
                  <a:srgbClr val="FFFFFF"/>
                </a:solidFill>
                <a:latin typeface="Eastman Grotesque" panose="020B0604020202020204" charset="0"/>
              </a:rPr>
              <a:t>zur</a:t>
            </a:r>
            <a:r>
              <a:rPr lang="en-US" sz="2400" dirty="0">
                <a:solidFill>
                  <a:srgbClr val="FFFFFF"/>
                </a:solidFill>
                <a:latin typeface="Eastman Grotesque" panose="020B0604020202020204" charset="0"/>
              </a:rPr>
              <a:t> </a:t>
            </a:r>
            <a:br>
              <a:rPr lang="en-US" sz="2400" dirty="0">
                <a:solidFill>
                  <a:srgbClr val="FFFFFF"/>
                </a:solidFill>
                <a:latin typeface="Eastman Grotesque" panose="020B0604020202020204" charset="0"/>
              </a:rPr>
            </a:br>
            <a:r>
              <a:rPr lang="en-US" sz="2400" dirty="0" err="1">
                <a:solidFill>
                  <a:srgbClr val="FFFFFF"/>
                </a:solidFill>
                <a:latin typeface="Eastman Grotesque" panose="020B0604020202020204" charset="0"/>
              </a:rPr>
              <a:t>Nachhaltigkeits</a:t>
            </a:r>
            <a:r>
              <a:rPr lang="en-US" sz="2400" dirty="0">
                <a:solidFill>
                  <a:srgbClr val="FFFFFF"/>
                </a:solidFill>
                <a:latin typeface="Eastman Grotesque" panose="020B0604020202020204" charset="0"/>
              </a:rPr>
              <a:t>-</a:t>
            </a:r>
            <a:br>
              <a:rPr lang="en-US" sz="2400" dirty="0">
                <a:solidFill>
                  <a:srgbClr val="FFFFFF"/>
                </a:solidFill>
                <a:latin typeface="Eastman Grotesque" panose="020B0604020202020204" charset="0"/>
              </a:rPr>
            </a:br>
            <a:r>
              <a:rPr lang="en-US" sz="2400" dirty="0" err="1">
                <a:solidFill>
                  <a:srgbClr val="FFFFFF"/>
                </a:solidFill>
                <a:latin typeface="Eastman Grotesque" panose="020B0604020202020204" charset="0"/>
              </a:rPr>
              <a:t>Berichterstattung</a:t>
            </a:r>
            <a:br>
              <a:rPr lang="en-US" sz="2400" dirty="0">
                <a:solidFill>
                  <a:srgbClr val="FFFFFF"/>
                </a:solidFill>
                <a:latin typeface="Eastman Grotesque" panose="020B0604020202020204" charset="0"/>
              </a:rPr>
            </a:br>
            <a:r>
              <a:rPr lang="en-US" sz="2400" dirty="0">
                <a:solidFill>
                  <a:srgbClr val="FFFFFF"/>
                </a:solidFill>
                <a:latin typeface="Eastman Grotesque" panose="020B0604020202020204" charset="0"/>
              </a:rPr>
              <a:t>für alle </a:t>
            </a:r>
            <a:r>
              <a:rPr lang="en-US" sz="2400" dirty="0" err="1">
                <a:solidFill>
                  <a:srgbClr val="FFFFFF"/>
                </a:solidFill>
                <a:latin typeface="Eastman Grotesque" panose="020B0604020202020204" charset="0"/>
              </a:rPr>
              <a:t>Unternehmen</a:t>
            </a:r>
            <a:endParaRPr lang="en-US" sz="2400" dirty="0">
              <a:solidFill>
                <a:srgbClr val="FFFFFF"/>
              </a:solidFill>
              <a:latin typeface="Eastman Grotesque" panose="020B0604020202020204" charset="0"/>
            </a:endParaRPr>
          </a:p>
        </p:txBody>
      </p:sp>
      <p:sp>
        <p:nvSpPr>
          <p:cNvPr id="32" name="TextBox 19">
            <a:extLst>
              <a:ext uri="{FF2B5EF4-FFF2-40B4-BE49-F238E27FC236}">
                <a16:creationId xmlns:a16="http://schemas.microsoft.com/office/drawing/2014/main" id="{38EF4C7D-9F1A-23E4-87C0-951D1E4B8A85}"/>
              </a:ext>
            </a:extLst>
          </p:cNvPr>
          <p:cNvSpPr txBox="1"/>
          <p:nvPr/>
        </p:nvSpPr>
        <p:spPr>
          <a:xfrm>
            <a:off x="292764" y="2586528"/>
            <a:ext cx="8851236" cy="861774"/>
          </a:xfrm>
          <a:prstGeom prst="rect">
            <a:avLst/>
          </a:prstGeom>
        </p:spPr>
        <p:txBody>
          <a:bodyPr wrap="square" lIns="0" tIns="0" rIns="0" bIns="0" rtlCol="0" anchor="t">
            <a:spAutoFit/>
          </a:bodyPr>
          <a:lstStyle/>
          <a:p>
            <a:r>
              <a:rPr lang="en-US" sz="2800" dirty="0" err="1">
                <a:solidFill>
                  <a:srgbClr val="FFFFFF"/>
                </a:solidFill>
                <a:latin typeface="Eastman Grotesque Bold"/>
              </a:rPr>
              <a:t>Europäische</a:t>
            </a:r>
            <a:r>
              <a:rPr lang="en-US" sz="2800" dirty="0">
                <a:solidFill>
                  <a:srgbClr val="FFFFFF"/>
                </a:solidFill>
                <a:latin typeface="Eastman Grotesque Bold"/>
              </a:rPr>
              <a:t> Standards für die </a:t>
            </a:r>
            <a:r>
              <a:rPr lang="en-US" sz="2800" dirty="0" err="1">
                <a:solidFill>
                  <a:srgbClr val="FFFFFF"/>
                </a:solidFill>
                <a:latin typeface="Eastman Grotesque Bold"/>
              </a:rPr>
              <a:t>Nachhaltigkeitsberichterstattung</a:t>
            </a:r>
            <a:r>
              <a:rPr lang="en-US" sz="2800" dirty="0">
                <a:solidFill>
                  <a:srgbClr val="FFFFFF"/>
                </a:solidFill>
                <a:latin typeface="Eastman Grotesque Bold"/>
              </a:rPr>
              <a:t> (ESRS)</a:t>
            </a: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6" name="Pfeil: nach rechts 25">
            <a:extLst>
              <a:ext uri="{FF2B5EF4-FFF2-40B4-BE49-F238E27FC236}">
                <a16:creationId xmlns:a16="http://schemas.microsoft.com/office/drawing/2014/main" id="{D4BD40CA-E7C1-AE36-7B14-D22AF5B806CC}"/>
              </a:ext>
            </a:extLst>
          </p:cNvPr>
          <p:cNvSpPr/>
          <p:nvPr/>
        </p:nvSpPr>
        <p:spPr>
          <a:xfrm>
            <a:off x="6293663" y="4850719"/>
            <a:ext cx="2773180" cy="2428406"/>
          </a:xfrm>
          <a:prstGeom prst="rightArrow">
            <a:avLst/>
          </a:prstGeom>
          <a:solidFill>
            <a:srgbClr val="0026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Box 21">
            <a:extLst>
              <a:ext uri="{FF2B5EF4-FFF2-40B4-BE49-F238E27FC236}">
                <a16:creationId xmlns:a16="http://schemas.microsoft.com/office/drawing/2014/main" id="{1C81477D-FC5A-AFAF-CD18-6B6A78385075}"/>
              </a:ext>
            </a:extLst>
          </p:cNvPr>
          <p:cNvSpPr txBox="1"/>
          <p:nvPr/>
        </p:nvSpPr>
        <p:spPr>
          <a:xfrm>
            <a:off x="382162" y="6555377"/>
            <a:ext cx="5128720" cy="2099229"/>
          </a:xfrm>
          <a:prstGeom prst="rect">
            <a:avLst/>
          </a:prstGeom>
        </p:spPr>
        <p:txBody>
          <a:bodyPr wrap="square" lIns="0" tIns="0" rIns="0" bIns="0" rtlCol="0" anchor="t">
            <a:spAutoFit/>
          </a:bodyPr>
          <a:lstStyle/>
          <a:p>
            <a:pPr marL="643255" lvl="1" indent="-321310">
              <a:lnSpc>
                <a:spcPts val="4172"/>
              </a:lnSpc>
              <a:buFont typeface="Arial"/>
              <a:buChar char="•"/>
            </a:pPr>
            <a:r>
              <a:rPr lang="en-US" sz="2400" dirty="0">
                <a:solidFill>
                  <a:srgbClr val="FFFFFF"/>
                </a:solidFill>
                <a:latin typeface="Eastman Grotesque" panose="020B0604020202020204" charset="0"/>
              </a:rPr>
              <a:t>Sobald es harmonisierte Standards gibt, </a:t>
            </a:r>
            <a:r>
              <a:rPr lang="en-US" sz="2400" dirty="0" err="1">
                <a:solidFill>
                  <a:srgbClr val="FFFFFF"/>
                </a:solidFill>
                <a:latin typeface="Eastman Grotesque" panose="020B0604020202020204" charset="0"/>
              </a:rPr>
              <a:t>können</a:t>
            </a:r>
            <a:r>
              <a:rPr lang="en-US" sz="2400" dirty="0">
                <a:solidFill>
                  <a:srgbClr val="FFFFFF"/>
                </a:solidFill>
                <a:latin typeface="Eastman Grotesque" panose="020B0604020202020204" charset="0"/>
              </a:rPr>
              <a:t> </a:t>
            </a:r>
            <a:r>
              <a:rPr lang="en-US" sz="2400" dirty="0" err="1">
                <a:solidFill>
                  <a:srgbClr val="FFFFFF"/>
                </a:solidFill>
                <a:latin typeface="Eastman Grotesque" panose="020B0604020202020204" charset="0"/>
              </a:rPr>
              <a:t>Privatanleger</a:t>
            </a:r>
            <a:r>
              <a:rPr lang="en-US" sz="2400" dirty="0">
                <a:solidFill>
                  <a:srgbClr val="FFFFFF"/>
                </a:solidFill>
                <a:latin typeface="Eastman Grotesque" panose="020B0604020202020204" charset="0"/>
              </a:rPr>
              <a:t> fundiertere Anlageentscheidungen treffen</a:t>
            </a:r>
          </a:p>
        </p:txBody>
      </p:sp>
      <p:pic>
        <p:nvPicPr>
          <p:cNvPr id="1026" name="Picture 2" descr="CSRD: European Sustainability Reporting Standards (ESRS) veröffentlicht -  Lexology">
            <a:extLst>
              <a:ext uri="{FF2B5EF4-FFF2-40B4-BE49-F238E27FC236}">
                <a16:creationId xmlns:a16="http://schemas.microsoft.com/office/drawing/2014/main" id="{CC756A46-AD00-838E-EBE0-106543CC2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9081" y="2463870"/>
            <a:ext cx="6698340" cy="7164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A325ADCF-A69B-A094-C879-9DBED213EFE9}"/>
              </a:ext>
            </a:extLst>
          </p:cNvPr>
          <p:cNvSpPr txBox="1"/>
          <p:nvPr/>
        </p:nvSpPr>
        <p:spPr>
          <a:xfrm rot="16200000">
            <a:off x="7836903" y="5816243"/>
            <a:ext cx="5466721" cy="646331"/>
          </a:xfrm>
          <a:prstGeom prst="rect">
            <a:avLst/>
          </a:prstGeom>
          <a:noFill/>
        </p:spPr>
        <p:txBody>
          <a:bodyPr wrap="square" rtlCol="0">
            <a:spAutoFit/>
          </a:bodyPr>
          <a:lstStyle/>
          <a:p>
            <a:r>
              <a:rPr lang="de-DE" sz="3600" dirty="0">
                <a:solidFill>
                  <a:srgbClr val="FF0000"/>
                </a:solidFill>
                <a:latin typeface="Eastman Grotesque" panose="020B0604020202020204" charset="0"/>
              </a:rPr>
              <a:t>Wesentlichkeitsvorbehalt</a:t>
            </a:r>
          </a:p>
        </p:txBody>
      </p:sp>
      <p:cxnSp>
        <p:nvCxnSpPr>
          <p:cNvPr id="12" name="Verbinder: gewinkelt 11">
            <a:extLst>
              <a:ext uri="{FF2B5EF4-FFF2-40B4-BE49-F238E27FC236}">
                <a16:creationId xmlns:a16="http://schemas.microsoft.com/office/drawing/2014/main" id="{6E937652-C936-8A11-FB41-EFC0BDCE76BB}"/>
              </a:ext>
            </a:extLst>
          </p:cNvPr>
          <p:cNvCxnSpPr>
            <a:cxnSpLocks/>
          </p:cNvCxnSpPr>
          <p:nvPr/>
        </p:nvCxnSpPr>
        <p:spPr>
          <a:xfrm>
            <a:off x="11216170" y="2962118"/>
            <a:ext cx="6110133" cy="734489"/>
          </a:xfrm>
          <a:prstGeom prst="bentConnector3">
            <a:avLst>
              <a:gd name="adj1" fmla="val 50000"/>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8D1C9807-8A7B-1D9E-0DC9-5781F0F24D80}"/>
              </a:ext>
            </a:extLst>
          </p:cNvPr>
          <p:cNvCxnSpPr>
            <a:cxnSpLocks/>
          </p:cNvCxnSpPr>
          <p:nvPr/>
        </p:nvCxnSpPr>
        <p:spPr>
          <a:xfrm>
            <a:off x="17310538" y="3694973"/>
            <a:ext cx="0" cy="583200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C46E0731-1176-E795-FEE4-4375389F339E}"/>
              </a:ext>
            </a:extLst>
          </p:cNvPr>
          <p:cNvCxnSpPr>
            <a:cxnSpLocks/>
          </p:cNvCxnSpPr>
          <p:nvPr/>
        </p:nvCxnSpPr>
        <p:spPr>
          <a:xfrm>
            <a:off x="11216170" y="2930606"/>
            <a:ext cx="0" cy="656252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D3D0F914-D580-E53B-3D37-4132A002D3FB}"/>
              </a:ext>
            </a:extLst>
          </p:cNvPr>
          <p:cNvCxnSpPr>
            <a:cxnSpLocks/>
          </p:cNvCxnSpPr>
          <p:nvPr/>
        </p:nvCxnSpPr>
        <p:spPr>
          <a:xfrm>
            <a:off x="11216170" y="9521606"/>
            <a:ext cx="6120000" cy="3873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8" name="Gruppieren 37">
            <a:extLst>
              <a:ext uri="{FF2B5EF4-FFF2-40B4-BE49-F238E27FC236}">
                <a16:creationId xmlns:a16="http://schemas.microsoft.com/office/drawing/2014/main" id="{145E8AC2-611C-1159-A259-25ACC61DE1FC}"/>
              </a:ext>
            </a:extLst>
          </p:cNvPr>
          <p:cNvGrpSpPr/>
          <p:nvPr/>
        </p:nvGrpSpPr>
        <p:grpSpPr>
          <a:xfrm>
            <a:off x="9550851" y="2749815"/>
            <a:ext cx="1607493" cy="945158"/>
            <a:chOff x="9467691" y="2571598"/>
            <a:chExt cx="1607493" cy="945158"/>
          </a:xfrm>
        </p:grpSpPr>
        <p:pic>
          <p:nvPicPr>
            <p:cNvPr id="1030" name="Picture 6" descr="Ausrufezeichen PNG trasparente e Ausrufezeichen disegno - rote Schrift -  Ausrufezeichen png.">
              <a:extLst>
                <a:ext uri="{FF2B5EF4-FFF2-40B4-BE49-F238E27FC236}">
                  <a16:creationId xmlns:a16="http://schemas.microsoft.com/office/drawing/2014/main" id="{A905BCA0-9629-AC9C-A92B-7858C4C56FD9}"/>
                </a:ext>
              </a:extLst>
            </p:cNvPr>
            <p:cNvPicPr>
              <a:picLocks noChangeArrowheads="1"/>
            </p:cNvPicPr>
            <p:nvPr/>
          </p:nvPicPr>
          <p:blipFill rotWithShape="1">
            <a:blip r:embed="rId5" cstate="print">
              <a:extLst>
                <a:ext uri="{BEBA8EAE-BF5A-486C-A8C5-ECC9F3942E4B}">
                  <a14:imgProps xmlns:a14="http://schemas.microsoft.com/office/drawing/2010/main">
                    <a14:imgLayer r:embed="rId6">
                      <a14:imgEffect>
                        <a14:backgroundRemoval t="5429" b="90000" l="10000" r="90000">
                          <a14:foregroundMark x1="49231" y1="5714" x2="31154" y2="11429"/>
                          <a14:foregroundMark x1="31154" y1="11429" x2="43846" y2="62429"/>
                          <a14:foregroundMark x1="43846" y1="62429" x2="62308" y2="12857"/>
                          <a14:foregroundMark x1="62308" y1="12857" x2="54231" y2="6143"/>
                          <a14:foregroundMark x1="54231" y1="6143" x2="48846" y2="5429"/>
                          <a14:foregroundMark x1="55000" y1="80429" x2="31923" y2="80857"/>
                          <a14:foregroundMark x1="31923" y1="80857" x2="33846" y2="89429"/>
                          <a14:foregroundMark x1="33846" y1="89429" x2="57692" y2="89143"/>
                          <a14:foregroundMark x1="57692" y1="89143" x2="53077" y2="81429"/>
                          <a14:foregroundMark x1="53077" y1="81429" x2="36538" y2="80429"/>
                        </a14:backgroundRemoval>
                      </a14:imgEffect>
                    </a14:imgLayer>
                  </a14:imgProps>
                </a:ext>
                <a:ext uri="{28A0092B-C50C-407E-A947-70E740481C1C}">
                  <a14:useLocalDpi xmlns:a14="http://schemas.microsoft.com/office/drawing/2010/main" val="0"/>
                </a:ext>
              </a:extLst>
            </a:blip>
            <a:srcRect l="-3949" t="71027" r="-1"/>
            <a:stretch/>
          </p:blipFill>
          <p:spPr bwMode="auto">
            <a:xfrm rot="16200000">
              <a:off x="10320960" y="2762533"/>
              <a:ext cx="861771" cy="64667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Ausrufezeichen PNG trasparente e Ausrufezeichen disegno - rote Schrift -  Ausrufezeichen png.">
              <a:extLst>
                <a:ext uri="{FF2B5EF4-FFF2-40B4-BE49-F238E27FC236}">
                  <a16:creationId xmlns:a16="http://schemas.microsoft.com/office/drawing/2014/main" id="{A575495C-CCC2-7DAF-3212-23E371B2FC6A}"/>
                </a:ext>
              </a:extLst>
            </p:cNvPr>
            <p:cNvPicPr>
              <a:picLocks noChangeArrowheads="1"/>
            </p:cNvPicPr>
            <p:nvPr/>
          </p:nvPicPr>
          <p:blipFill rotWithShape="1">
            <a:blip r:embed="rId7" cstate="print">
              <a:extLst>
                <a:ext uri="{BEBA8EAE-BF5A-486C-A8C5-ECC9F3942E4B}">
                  <a14:imgProps xmlns:a14="http://schemas.microsoft.com/office/drawing/2010/main">
                    <a14:imgLayer r:embed="rId8">
                      <a14:imgEffect>
                        <a14:backgroundRemoval t="5429" b="90000" l="10000" r="90000">
                          <a14:foregroundMark x1="49231" y1="5714" x2="31154" y2="11429"/>
                          <a14:foregroundMark x1="31154" y1="11429" x2="43846" y2="62429"/>
                          <a14:foregroundMark x1="43846" y1="62429" x2="62308" y2="12857"/>
                          <a14:foregroundMark x1="62308" y1="12857" x2="54231" y2="6143"/>
                          <a14:foregroundMark x1="54231" y1="6143" x2="48846" y2="5429"/>
                          <a14:foregroundMark x1="55000" y1="80429" x2="31923" y2="80857"/>
                          <a14:foregroundMark x1="31923" y1="80857" x2="33846" y2="89429"/>
                          <a14:foregroundMark x1="33846" y1="89429" x2="57692" y2="89143"/>
                          <a14:foregroundMark x1="57692" y1="89143" x2="53077" y2="81429"/>
                          <a14:foregroundMark x1="53077" y1="81429" x2="36538" y2="80429"/>
                        </a14:backgroundRemoval>
                      </a14:imgEffect>
                    </a14:imgLayer>
                  </a14:imgProps>
                </a:ext>
                <a:ext uri="{28A0092B-C50C-407E-A947-70E740481C1C}">
                  <a14:useLocalDpi xmlns:a14="http://schemas.microsoft.com/office/drawing/2010/main" val="0"/>
                </a:ext>
              </a:extLst>
            </a:blip>
            <a:srcRect r="-3762" b="24200"/>
            <a:stretch/>
          </p:blipFill>
          <p:spPr bwMode="auto">
            <a:xfrm rot="16200000">
              <a:off x="9519178" y="2520111"/>
              <a:ext cx="941025" cy="104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Der Green Deal - LOBBE">
            <a:extLst>
              <a:ext uri="{FF2B5EF4-FFF2-40B4-BE49-F238E27FC236}">
                <a16:creationId xmlns:a16="http://schemas.microsoft.com/office/drawing/2014/main" id="{01495271-D8D4-B52D-D6D7-DC914A48B99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3151218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0" name="Picture 2" descr="Der Green Deal - LOBBE">
            <a:extLst>
              <a:ext uri="{FF2B5EF4-FFF2-40B4-BE49-F238E27FC236}">
                <a16:creationId xmlns:a16="http://schemas.microsoft.com/office/drawing/2014/main" id="{0BA70E19-C546-B362-421A-4DD0A80349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pic>
        <p:nvPicPr>
          <p:cNvPr id="12" name="Grafik 11">
            <a:extLst>
              <a:ext uri="{FF2B5EF4-FFF2-40B4-BE49-F238E27FC236}">
                <a16:creationId xmlns:a16="http://schemas.microsoft.com/office/drawing/2014/main" id="{E99FF8EE-1745-A5EB-7B96-C9651D0F3F23}"/>
              </a:ext>
            </a:extLst>
          </p:cNvPr>
          <p:cNvPicPr>
            <a:picLocks noChangeAspect="1"/>
          </p:cNvPicPr>
          <p:nvPr/>
        </p:nvPicPr>
        <p:blipFill>
          <a:blip r:embed="rId5"/>
          <a:stretch>
            <a:fillRect/>
          </a:stretch>
        </p:blipFill>
        <p:spPr>
          <a:xfrm>
            <a:off x="1782067" y="2176797"/>
            <a:ext cx="11887200" cy="7562850"/>
          </a:xfrm>
          <a:prstGeom prst="rect">
            <a:avLst/>
          </a:prstGeom>
        </p:spPr>
      </p:pic>
    </p:spTree>
    <p:extLst>
      <p:ext uri="{BB962C8B-B14F-4D97-AF65-F5344CB8AC3E}">
        <p14:creationId xmlns:p14="http://schemas.microsoft.com/office/powerpoint/2010/main" val="1630259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grpSp>
        <p:nvGrpSpPr>
          <p:cNvPr id="27" name="Group 10">
            <a:extLst>
              <a:ext uri="{FF2B5EF4-FFF2-40B4-BE49-F238E27FC236}">
                <a16:creationId xmlns:a16="http://schemas.microsoft.com/office/drawing/2014/main" id="{995732C7-13A0-51DF-E9E1-A464710801C8}"/>
              </a:ext>
            </a:extLst>
          </p:cNvPr>
          <p:cNvGrpSpPr/>
          <p:nvPr/>
        </p:nvGrpSpPr>
        <p:grpSpPr>
          <a:xfrm>
            <a:off x="580579" y="3696606"/>
            <a:ext cx="5011039" cy="5587933"/>
            <a:chOff x="-244858" y="-152351"/>
            <a:chExt cx="1775098" cy="1410639"/>
          </a:xfrm>
        </p:grpSpPr>
        <p:sp>
          <p:nvSpPr>
            <p:cNvPr id="28" name="Freeform 11">
              <a:extLst>
                <a:ext uri="{FF2B5EF4-FFF2-40B4-BE49-F238E27FC236}">
                  <a16:creationId xmlns:a16="http://schemas.microsoft.com/office/drawing/2014/main" id="{8A15D1A6-337B-4501-BF59-205A57A3C837}"/>
                </a:ext>
              </a:extLst>
            </p:cNvPr>
            <p:cNvSpPr/>
            <p:nvPr/>
          </p:nvSpPr>
          <p:spPr>
            <a:xfrm>
              <a:off x="-244858" y="-152351"/>
              <a:ext cx="1775098" cy="1410639"/>
            </a:xfrm>
            <a:custGeom>
              <a:avLst/>
              <a:gdLst/>
              <a:ahLst/>
              <a:cxnLst/>
              <a:rect l="l" t="t" r="r" b="b"/>
              <a:pathLst>
                <a:path w="1775098" h="1410639">
                  <a:moveTo>
                    <a:pt x="58583" y="0"/>
                  </a:moveTo>
                  <a:lnTo>
                    <a:pt x="1716516" y="0"/>
                  </a:lnTo>
                  <a:cubicBezTo>
                    <a:pt x="1748870" y="0"/>
                    <a:pt x="1775098" y="26228"/>
                    <a:pt x="1775098" y="58583"/>
                  </a:cubicBezTo>
                  <a:lnTo>
                    <a:pt x="1775098" y="1352056"/>
                  </a:lnTo>
                  <a:cubicBezTo>
                    <a:pt x="1775098" y="1384410"/>
                    <a:pt x="1748870" y="1410639"/>
                    <a:pt x="1716516" y="1410639"/>
                  </a:cubicBezTo>
                  <a:lnTo>
                    <a:pt x="58583" y="1410639"/>
                  </a:lnTo>
                  <a:cubicBezTo>
                    <a:pt x="26228" y="1410639"/>
                    <a:pt x="0" y="1384410"/>
                    <a:pt x="0" y="1352056"/>
                  </a:cubicBezTo>
                  <a:lnTo>
                    <a:pt x="0" y="58583"/>
                  </a:lnTo>
                  <a:cubicBezTo>
                    <a:pt x="0" y="26228"/>
                    <a:pt x="26228" y="0"/>
                    <a:pt x="58583" y="0"/>
                  </a:cubicBezTo>
                  <a:close/>
                </a:path>
              </a:pathLst>
            </a:custGeom>
            <a:solidFill>
              <a:srgbClr val="000000">
                <a:alpha val="35686"/>
              </a:srgbClr>
            </a:solidFill>
          </p:spPr>
          <p:txBody>
            <a:bodyPr/>
            <a:lstStyle/>
            <a:p>
              <a:endParaRPr lang="en-BE"/>
            </a:p>
          </p:txBody>
        </p:sp>
        <p:sp>
          <p:nvSpPr>
            <p:cNvPr id="29" name="TextBox 12">
              <a:extLst>
                <a:ext uri="{FF2B5EF4-FFF2-40B4-BE49-F238E27FC236}">
                  <a16:creationId xmlns:a16="http://schemas.microsoft.com/office/drawing/2014/main" id="{A88270B1-C1E4-940E-7D10-A05948E8C2B2}"/>
                </a:ext>
              </a:extLst>
            </p:cNvPr>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sp>
        <p:nvSpPr>
          <p:cNvPr id="30" name="TextBox 21">
            <a:extLst>
              <a:ext uri="{FF2B5EF4-FFF2-40B4-BE49-F238E27FC236}">
                <a16:creationId xmlns:a16="http://schemas.microsoft.com/office/drawing/2014/main" id="{64EE7924-764D-44B0-6CD5-497FD50F5C63}"/>
              </a:ext>
            </a:extLst>
          </p:cNvPr>
          <p:cNvSpPr txBox="1"/>
          <p:nvPr/>
        </p:nvSpPr>
        <p:spPr>
          <a:xfrm>
            <a:off x="382162" y="3807073"/>
            <a:ext cx="4985845" cy="5869492"/>
          </a:xfrm>
          <a:prstGeom prst="rect">
            <a:avLst/>
          </a:prstGeom>
        </p:spPr>
        <p:txBody>
          <a:bodyPr wrap="square" lIns="0" tIns="0" rIns="0" bIns="0" rtlCol="0" anchor="t">
            <a:spAutoFit/>
          </a:bodyPr>
          <a:lstStyle/>
          <a:p>
            <a:pPr marL="643255" lvl="1" indent="-321310">
              <a:lnSpc>
                <a:spcPts val="4172"/>
              </a:lnSpc>
              <a:buFont typeface="Arial"/>
              <a:buChar char="•"/>
            </a:pPr>
            <a:r>
              <a:rPr lang="en-US" sz="2400" dirty="0" err="1">
                <a:solidFill>
                  <a:srgbClr val="FFFFFF"/>
                </a:solidFill>
                <a:latin typeface="Canva Sans"/>
              </a:rPr>
              <a:t>Enthält</a:t>
            </a:r>
            <a:r>
              <a:rPr lang="en-US" sz="2400" dirty="0">
                <a:solidFill>
                  <a:srgbClr val="FFFFFF"/>
                </a:solidFill>
                <a:latin typeface="Canva Sans"/>
              </a:rPr>
              <a:t> </a:t>
            </a:r>
            <a:r>
              <a:rPr lang="en-US" sz="2400" dirty="0" err="1">
                <a:solidFill>
                  <a:srgbClr val="FFFFFF"/>
                </a:solidFill>
                <a:latin typeface="Canva Sans"/>
              </a:rPr>
              <a:t>Kriterien</a:t>
            </a:r>
            <a:r>
              <a:rPr lang="en-US" sz="2400" dirty="0">
                <a:solidFill>
                  <a:srgbClr val="FFFFFF"/>
                </a:solidFill>
                <a:latin typeface="Canva Sans"/>
              </a:rPr>
              <a:t>, die </a:t>
            </a:r>
            <a:r>
              <a:rPr lang="en-US" sz="2400" dirty="0" err="1">
                <a:solidFill>
                  <a:srgbClr val="FFFFFF"/>
                </a:solidFill>
                <a:latin typeface="Canva Sans"/>
              </a:rPr>
              <a:t>bestimmen</a:t>
            </a:r>
            <a:r>
              <a:rPr lang="en-US" sz="2400" dirty="0">
                <a:solidFill>
                  <a:srgbClr val="FFFFFF"/>
                </a:solidFill>
                <a:latin typeface="Canva Sans"/>
              </a:rPr>
              <a:t>, </a:t>
            </a:r>
            <a:r>
              <a:rPr lang="en-US" sz="2400" dirty="0" err="1">
                <a:solidFill>
                  <a:srgbClr val="FFFFFF"/>
                </a:solidFill>
                <a:latin typeface="Canva Sans"/>
              </a:rPr>
              <a:t>ob</a:t>
            </a:r>
            <a:r>
              <a:rPr lang="en-US" sz="2400" dirty="0">
                <a:solidFill>
                  <a:srgbClr val="FFFFFF"/>
                </a:solidFill>
                <a:latin typeface="Canva Sans"/>
              </a:rPr>
              <a:t> </a:t>
            </a:r>
            <a:r>
              <a:rPr lang="en-US" sz="2400" dirty="0" err="1">
                <a:solidFill>
                  <a:srgbClr val="FFFFFF"/>
                </a:solidFill>
                <a:latin typeface="Canva Sans"/>
              </a:rPr>
              <a:t>eine</a:t>
            </a:r>
            <a:r>
              <a:rPr lang="en-US" sz="2400" dirty="0">
                <a:solidFill>
                  <a:srgbClr val="FFFFFF"/>
                </a:solidFill>
                <a:latin typeface="Canva Sans"/>
              </a:rPr>
              <a:t> </a:t>
            </a:r>
            <a:r>
              <a:rPr lang="en-US" sz="2400" dirty="0" err="1">
                <a:solidFill>
                  <a:srgbClr val="FFFFFF"/>
                </a:solidFill>
                <a:latin typeface="Canva Sans"/>
              </a:rPr>
              <a:t>Wirtschaftsaktivität</a:t>
            </a:r>
            <a:r>
              <a:rPr lang="en-US" sz="2400" dirty="0">
                <a:solidFill>
                  <a:srgbClr val="FFFFFF"/>
                </a:solidFill>
                <a:latin typeface="Canva Sans"/>
              </a:rPr>
              <a:t> "</a:t>
            </a:r>
            <a:r>
              <a:rPr lang="en-US" sz="2400" dirty="0" err="1">
                <a:solidFill>
                  <a:srgbClr val="FFFFFF"/>
                </a:solidFill>
                <a:latin typeface="Canva Sans"/>
              </a:rPr>
              <a:t>ökologisch</a:t>
            </a:r>
            <a:r>
              <a:rPr lang="en-US" sz="2400" dirty="0">
                <a:solidFill>
                  <a:srgbClr val="FFFFFF"/>
                </a:solidFill>
                <a:latin typeface="Canva Sans"/>
              </a:rPr>
              <a:t> </a:t>
            </a:r>
            <a:r>
              <a:rPr lang="en-US" sz="2400" dirty="0" err="1">
                <a:solidFill>
                  <a:srgbClr val="FFFFFF"/>
                </a:solidFill>
                <a:latin typeface="Canva Sans"/>
              </a:rPr>
              <a:t>nachhaltig</a:t>
            </a:r>
            <a:r>
              <a:rPr lang="en-US" sz="2400" dirty="0">
                <a:solidFill>
                  <a:srgbClr val="FFFFFF"/>
                </a:solidFill>
                <a:latin typeface="Canva Sans"/>
              </a:rPr>
              <a:t>" </a:t>
            </a:r>
            <a:r>
              <a:rPr lang="en-US" sz="2400" dirty="0" err="1">
                <a:solidFill>
                  <a:srgbClr val="FFFFFF"/>
                </a:solidFill>
                <a:latin typeface="Canva Sans"/>
              </a:rPr>
              <a:t>ist</a:t>
            </a:r>
            <a:endParaRPr lang="en-US" sz="2400" dirty="0">
              <a:solidFill>
                <a:srgbClr val="FFFFFF"/>
              </a:solidFill>
              <a:latin typeface="Canva Sans"/>
            </a:endParaRPr>
          </a:p>
          <a:p>
            <a:pPr marL="643255" lvl="1" indent="-321310">
              <a:lnSpc>
                <a:spcPts val="4172"/>
              </a:lnSpc>
              <a:buFont typeface="Arial"/>
              <a:buChar char="•"/>
            </a:pPr>
            <a:r>
              <a:rPr lang="en-GB" sz="2400" dirty="0" err="1">
                <a:solidFill>
                  <a:schemeClr val="bg1"/>
                </a:solidFill>
                <a:latin typeface="Canva Sans" panose="020B0604020202020204" charset="0"/>
                <a:ea typeface="+mn-lt"/>
                <a:cs typeface="+mn-lt"/>
              </a:rPr>
              <a:t>Sorgt</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dafür</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dass</a:t>
            </a:r>
            <a:r>
              <a:rPr lang="en-GB" sz="2400" dirty="0">
                <a:solidFill>
                  <a:schemeClr val="bg1"/>
                </a:solidFill>
                <a:latin typeface="Canva Sans" panose="020B0604020202020204" charset="0"/>
                <a:ea typeface="+mn-lt"/>
                <a:cs typeface="+mn-lt"/>
              </a:rPr>
              <a:t> alle EU-</a:t>
            </a:r>
            <a:r>
              <a:rPr lang="en-GB" sz="2400" dirty="0" err="1">
                <a:solidFill>
                  <a:schemeClr val="bg1"/>
                </a:solidFill>
                <a:latin typeface="Canva Sans" panose="020B0604020202020204" charset="0"/>
                <a:ea typeface="+mn-lt"/>
                <a:cs typeface="+mn-lt"/>
              </a:rPr>
              <a:t>Mitgliedstaaten</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einheitliche</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Kriterien</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befolgen</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aber</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Investoren</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können</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frei</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entscheiden</a:t>
            </a:r>
            <a:r>
              <a:rPr lang="en-GB" sz="2400" dirty="0">
                <a:solidFill>
                  <a:schemeClr val="bg1"/>
                </a:solidFill>
                <a:latin typeface="Canva Sans" panose="020B0604020202020204" charset="0"/>
                <a:ea typeface="+mn-lt"/>
                <a:cs typeface="+mn-lt"/>
              </a:rPr>
              <a:t>, wo </a:t>
            </a:r>
            <a:r>
              <a:rPr lang="en-GB" sz="2400" dirty="0" err="1">
                <a:solidFill>
                  <a:schemeClr val="bg1"/>
                </a:solidFill>
                <a:latin typeface="Canva Sans" panose="020B0604020202020204" charset="0"/>
                <a:ea typeface="+mn-lt"/>
                <a:cs typeface="+mn-lt"/>
              </a:rPr>
              <a:t>sie</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investieren</a:t>
            </a:r>
            <a:r>
              <a:rPr lang="en-GB" sz="2400" dirty="0">
                <a:solidFill>
                  <a:schemeClr val="bg1"/>
                </a:solidFill>
                <a:latin typeface="Canva Sans" panose="020B0604020202020204" charset="0"/>
                <a:ea typeface="+mn-lt"/>
                <a:cs typeface="+mn-lt"/>
              </a:rPr>
              <a:t> </a:t>
            </a:r>
            <a:r>
              <a:rPr lang="en-GB" sz="2400" dirty="0" err="1">
                <a:solidFill>
                  <a:schemeClr val="bg1"/>
                </a:solidFill>
                <a:latin typeface="Canva Sans" panose="020B0604020202020204" charset="0"/>
                <a:ea typeface="+mn-lt"/>
                <a:cs typeface="+mn-lt"/>
              </a:rPr>
              <a:t>wollen</a:t>
            </a:r>
            <a:endParaRPr lang="en-GB" sz="2400" dirty="0">
              <a:solidFill>
                <a:schemeClr val="bg1"/>
              </a:solidFill>
              <a:latin typeface="Canva Sans" panose="020B0604020202020204" charset="0"/>
              <a:ea typeface="+mn-lt"/>
              <a:cs typeface="+mn-lt"/>
            </a:endParaRPr>
          </a:p>
          <a:p>
            <a:pPr marL="643255" lvl="1" indent="-321310">
              <a:lnSpc>
                <a:spcPts val="4172"/>
              </a:lnSpc>
              <a:buFont typeface="Arial"/>
              <a:buChar char="•"/>
            </a:pPr>
            <a:endParaRPr lang="en-US" sz="2400" dirty="0">
              <a:solidFill>
                <a:srgbClr val="FFFFFF"/>
              </a:solidFill>
              <a:latin typeface="Canva Sans"/>
            </a:endParaRPr>
          </a:p>
        </p:txBody>
      </p:sp>
      <p:sp>
        <p:nvSpPr>
          <p:cNvPr id="32" name="TextBox 19">
            <a:extLst>
              <a:ext uri="{FF2B5EF4-FFF2-40B4-BE49-F238E27FC236}">
                <a16:creationId xmlns:a16="http://schemas.microsoft.com/office/drawing/2014/main" id="{38EF4C7D-9F1A-23E4-87C0-951D1E4B8A85}"/>
              </a:ext>
            </a:extLst>
          </p:cNvPr>
          <p:cNvSpPr txBox="1"/>
          <p:nvPr/>
        </p:nvSpPr>
        <p:spPr>
          <a:xfrm>
            <a:off x="292764" y="2586528"/>
            <a:ext cx="5586671" cy="599844"/>
          </a:xfrm>
          <a:prstGeom prst="rect">
            <a:avLst/>
          </a:prstGeom>
        </p:spPr>
        <p:txBody>
          <a:bodyPr wrap="square" lIns="0" tIns="0" rIns="0" bIns="0" rtlCol="0" anchor="t">
            <a:spAutoFit/>
          </a:bodyPr>
          <a:lstStyle/>
          <a:p>
            <a:pPr algn="ctr">
              <a:lnSpc>
                <a:spcPts val="5224"/>
              </a:lnSpc>
            </a:pPr>
            <a:r>
              <a:rPr lang="en-US" sz="2800" dirty="0">
                <a:solidFill>
                  <a:srgbClr val="FFFFFF"/>
                </a:solidFill>
                <a:latin typeface="Eastman Grotesque Bold"/>
              </a:rPr>
              <a:t>EU-</a:t>
            </a:r>
            <a:r>
              <a:rPr lang="en-US" sz="2800" dirty="0" err="1">
                <a:solidFill>
                  <a:srgbClr val="FFFFFF"/>
                </a:solidFill>
                <a:latin typeface="Eastman Grotesque Bold"/>
              </a:rPr>
              <a:t>Taxonomieverordnung</a:t>
            </a:r>
            <a:endParaRPr lang="en-US" sz="28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6" name="Pfeil: nach rechts 25">
            <a:extLst>
              <a:ext uri="{FF2B5EF4-FFF2-40B4-BE49-F238E27FC236}">
                <a16:creationId xmlns:a16="http://schemas.microsoft.com/office/drawing/2014/main" id="{D4BD40CA-E7C1-AE36-7B14-D22AF5B806CC}"/>
              </a:ext>
            </a:extLst>
          </p:cNvPr>
          <p:cNvSpPr/>
          <p:nvPr/>
        </p:nvSpPr>
        <p:spPr>
          <a:xfrm>
            <a:off x="6293663" y="4850719"/>
            <a:ext cx="2773180" cy="2428406"/>
          </a:xfrm>
          <a:prstGeom prst="rightArrow">
            <a:avLst/>
          </a:prstGeom>
          <a:solidFill>
            <a:srgbClr val="0026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A8519EEF-CF5D-7D48-2E61-D8A448769083}"/>
              </a:ext>
            </a:extLst>
          </p:cNvPr>
          <p:cNvSpPr txBox="1"/>
          <p:nvPr/>
        </p:nvSpPr>
        <p:spPr>
          <a:xfrm>
            <a:off x="9619629" y="2780311"/>
            <a:ext cx="6816319" cy="954107"/>
          </a:xfrm>
          <a:prstGeom prst="rect">
            <a:avLst/>
          </a:prstGeom>
          <a:noFill/>
        </p:spPr>
        <p:txBody>
          <a:bodyPr wrap="square" rtlCol="0">
            <a:spAutoFit/>
          </a:bodyPr>
          <a:lstStyle/>
          <a:p>
            <a:r>
              <a:rPr lang="de-DE" sz="2800" dirty="0">
                <a:solidFill>
                  <a:schemeClr val="bg1"/>
                </a:solidFill>
              </a:rPr>
              <a:t>Regelwerk für klima- und umweltfreundliche Tätigkeiten und Investitionen</a:t>
            </a:r>
          </a:p>
        </p:txBody>
      </p:sp>
      <p:pic>
        <p:nvPicPr>
          <p:cNvPr id="11" name="Grafik 10">
            <a:extLst>
              <a:ext uri="{FF2B5EF4-FFF2-40B4-BE49-F238E27FC236}">
                <a16:creationId xmlns:a16="http://schemas.microsoft.com/office/drawing/2014/main" id="{AB60D548-43BB-4DAA-0AD7-0681851B0227}"/>
              </a:ext>
            </a:extLst>
          </p:cNvPr>
          <p:cNvPicPr>
            <a:picLocks noChangeAspect="1"/>
          </p:cNvPicPr>
          <p:nvPr/>
        </p:nvPicPr>
        <p:blipFill>
          <a:blip r:embed="rId4"/>
          <a:stretch>
            <a:fillRect/>
          </a:stretch>
        </p:blipFill>
        <p:spPr>
          <a:xfrm>
            <a:off x="9514994" y="3864814"/>
            <a:ext cx="8324850" cy="5419725"/>
          </a:xfrm>
          <a:prstGeom prst="rect">
            <a:avLst/>
          </a:prstGeom>
        </p:spPr>
      </p:pic>
      <p:pic>
        <p:nvPicPr>
          <p:cNvPr id="10" name="Picture 2" descr="Der Green Deal - LOBBE">
            <a:extLst>
              <a:ext uri="{FF2B5EF4-FFF2-40B4-BE49-F238E27FC236}">
                <a16:creationId xmlns:a16="http://schemas.microsoft.com/office/drawing/2014/main" id="{46686C61-0FEA-6B1C-9BB4-A0CEAA69730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1248926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2" name="TextBox 19">
            <a:extLst>
              <a:ext uri="{FF2B5EF4-FFF2-40B4-BE49-F238E27FC236}">
                <a16:creationId xmlns:a16="http://schemas.microsoft.com/office/drawing/2014/main" id="{38EF4C7D-9F1A-23E4-87C0-951D1E4B8A85}"/>
              </a:ext>
            </a:extLst>
          </p:cNvPr>
          <p:cNvSpPr txBox="1"/>
          <p:nvPr/>
        </p:nvSpPr>
        <p:spPr>
          <a:xfrm>
            <a:off x="292764" y="2586528"/>
            <a:ext cx="5586671" cy="599844"/>
          </a:xfrm>
          <a:prstGeom prst="rect">
            <a:avLst/>
          </a:prstGeom>
        </p:spPr>
        <p:txBody>
          <a:bodyPr wrap="square" lIns="0" tIns="0" rIns="0" bIns="0" rtlCol="0" anchor="t">
            <a:spAutoFit/>
          </a:bodyPr>
          <a:lstStyle/>
          <a:p>
            <a:pPr algn="ctr">
              <a:lnSpc>
                <a:spcPts val="5224"/>
              </a:lnSpc>
            </a:pPr>
            <a:r>
              <a:rPr lang="en-US" sz="2800" dirty="0">
                <a:solidFill>
                  <a:srgbClr val="FFFFFF"/>
                </a:solidFill>
                <a:latin typeface="Eastman Grotesque Bold"/>
              </a:rPr>
              <a:t>EU-</a:t>
            </a:r>
            <a:r>
              <a:rPr lang="en-US" sz="2800" dirty="0" err="1">
                <a:solidFill>
                  <a:srgbClr val="FFFFFF"/>
                </a:solidFill>
                <a:latin typeface="Eastman Grotesque Bold"/>
              </a:rPr>
              <a:t>Taxonomieverordnung</a:t>
            </a:r>
            <a:endParaRPr lang="en-US" sz="28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1" name="Grafik 10">
            <a:extLst>
              <a:ext uri="{FF2B5EF4-FFF2-40B4-BE49-F238E27FC236}">
                <a16:creationId xmlns:a16="http://schemas.microsoft.com/office/drawing/2014/main" id="{AB60D548-43BB-4DAA-0AD7-0681851B0227}"/>
              </a:ext>
            </a:extLst>
          </p:cNvPr>
          <p:cNvPicPr>
            <a:picLocks noChangeAspect="1"/>
          </p:cNvPicPr>
          <p:nvPr/>
        </p:nvPicPr>
        <p:blipFill>
          <a:blip r:embed="rId4"/>
          <a:stretch>
            <a:fillRect/>
          </a:stretch>
        </p:blipFill>
        <p:spPr>
          <a:xfrm>
            <a:off x="448209" y="3792722"/>
            <a:ext cx="8324850" cy="5419725"/>
          </a:xfrm>
          <a:prstGeom prst="rect">
            <a:avLst/>
          </a:prstGeom>
        </p:spPr>
      </p:pic>
      <p:sp>
        <p:nvSpPr>
          <p:cNvPr id="16" name="Textfeld 15">
            <a:extLst>
              <a:ext uri="{FF2B5EF4-FFF2-40B4-BE49-F238E27FC236}">
                <a16:creationId xmlns:a16="http://schemas.microsoft.com/office/drawing/2014/main" id="{70E4EA1F-7961-9D96-BE78-267B38C9639E}"/>
              </a:ext>
            </a:extLst>
          </p:cNvPr>
          <p:cNvSpPr txBox="1"/>
          <p:nvPr/>
        </p:nvSpPr>
        <p:spPr>
          <a:xfrm>
            <a:off x="9241200" y="4932924"/>
            <a:ext cx="8772948" cy="1569660"/>
          </a:xfrm>
          <a:prstGeom prst="rect">
            <a:avLst/>
          </a:prstGeom>
          <a:noFill/>
        </p:spPr>
        <p:txBody>
          <a:bodyPr wrap="square">
            <a:spAutoFit/>
          </a:bodyPr>
          <a:lstStyle/>
          <a:p>
            <a:r>
              <a:rPr lang="de-DE" sz="3200" dirty="0">
                <a:solidFill>
                  <a:schemeClr val="bg1"/>
                </a:solidFill>
                <a:latin typeface="Eastman Grotesque" panose="020B0604020202020204" charset="0"/>
              </a:rPr>
              <a:t>Als </a:t>
            </a:r>
            <a:r>
              <a:rPr lang="de-DE" sz="3200" dirty="0" err="1">
                <a:solidFill>
                  <a:schemeClr val="bg1"/>
                </a:solidFill>
                <a:latin typeface="Eastman Grotesque" panose="020B0604020202020204" charset="0"/>
              </a:rPr>
              <a:t>taxonomie</a:t>
            </a:r>
            <a:r>
              <a:rPr lang="de-DE" sz="3200" b="1" dirty="0" err="1">
                <a:solidFill>
                  <a:schemeClr val="bg1"/>
                </a:solidFill>
                <a:latin typeface="Eastman Grotesque" panose="020B0604020202020204" charset="0"/>
              </a:rPr>
              <a:t>fähig</a:t>
            </a:r>
            <a:r>
              <a:rPr lang="de-DE" sz="3200" dirty="0">
                <a:solidFill>
                  <a:schemeClr val="bg1"/>
                </a:solidFill>
                <a:latin typeface="Eastman Grotesque" panose="020B0604020202020204" charset="0"/>
              </a:rPr>
              <a:t> gilt eine Aktivität dann, wenn sie sich einem der Umweltziele zuordnen lässt, unabhängig davon, ob dieses erfüllt wird. </a:t>
            </a:r>
          </a:p>
        </p:txBody>
      </p:sp>
      <p:pic>
        <p:nvPicPr>
          <p:cNvPr id="10" name="Picture 2" descr="Der Green Deal - LOBBE">
            <a:extLst>
              <a:ext uri="{FF2B5EF4-FFF2-40B4-BE49-F238E27FC236}">
                <a16:creationId xmlns:a16="http://schemas.microsoft.com/office/drawing/2014/main" id="{2804D094-1000-6347-5C5D-CF8E9AC203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pic>
        <p:nvPicPr>
          <p:cNvPr id="15" name="Grafik 14">
            <a:extLst>
              <a:ext uri="{FF2B5EF4-FFF2-40B4-BE49-F238E27FC236}">
                <a16:creationId xmlns:a16="http://schemas.microsoft.com/office/drawing/2014/main" id="{9B00D78E-5C14-0776-80DA-C3EE81F27B12}"/>
              </a:ext>
            </a:extLst>
          </p:cNvPr>
          <p:cNvPicPr>
            <a:picLocks noChangeAspect="1"/>
          </p:cNvPicPr>
          <p:nvPr/>
        </p:nvPicPr>
        <p:blipFill>
          <a:blip r:embed="rId6"/>
          <a:stretch>
            <a:fillRect/>
          </a:stretch>
        </p:blipFill>
        <p:spPr>
          <a:xfrm>
            <a:off x="11385874" y="7082780"/>
            <a:ext cx="4601416" cy="1584000"/>
          </a:xfrm>
          <a:prstGeom prst="rect">
            <a:avLst/>
          </a:prstGeom>
        </p:spPr>
      </p:pic>
      <p:sp>
        <p:nvSpPr>
          <p:cNvPr id="12" name="Textfeld 11">
            <a:extLst>
              <a:ext uri="{FF2B5EF4-FFF2-40B4-BE49-F238E27FC236}">
                <a16:creationId xmlns:a16="http://schemas.microsoft.com/office/drawing/2014/main" id="{C147F8BF-8838-A37F-18A8-A74A69ECE68A}"/>
              </a:ext>
            </a:extLst>
          </p:cNvPr>
          <p:cNvSpPr txBox="1"/>
          <p:nvPr/>
        </p:nvSpPr>
        <p:spPr>
          <a:xfrm>
            <a:off x="10583582" y="8754860"/>
            <a:ext cx="7016328" cy="646331"/>
          </a:xfrm>
          <a:prstGeom prst="rect">
            <a:avLst/>
          </a:prstGeom>
          <a:noFill/>
        </p:spPr>
        <p:txBody>
          <a:bodyPr wrap="square">
            <a:spAutoFit/>
          </a:bodyPr>
          <a:lstStyle/>
          <a:p>
            <a:r>
              <a:rPr lang="de-DE" b="0" i="0" dirty="0">
                <a:solidFill>
                  <a:schemeClr val="bg1"/>
                </a:solidFill>
                <a:effectLst/>
                <a:latin typeface="Eastman Grotesque" panose="020B0604020202020204" charset="0"/>
              </a:rPr>
              <a:t>Gas und Atomenergie gelten seit Anfang 2023 als nachhaltig. </a:t>
            </a:r>
            <a:br>
              <a:rPr lang="de-DE" dirty="0">
                <a:solidFill>
                  <a:schemeClr val="bg1"/>
                </a:solidFill>
                <a:latin typeface="Eastman Grotesque" panose="020B0604020202020204" charset="0"/>
              </a:rPr>
            </a:br>
            <a:r>
              <a:rPr lang="de-DE" b="0" i="0" dirty="0">
                <a:solidFill>
                  <a:schemeClr val="bg1"/>
                </a:solidFill>
                <a:effectLst/>
                <a:latin typeface="Eastman Grotesque" panose="020B0604020202020204" charset="0"/>
              </a:rPr>
              <a:t>Diese Einstufung ist vorübergehend gedacht.</a:t>
            </a:r>
            <a:endParaRPr lang="de-DE" dirty="0">
              <a:solidFill>
                <a:schemeClr val="bg1"/>
              </a:solidFill>
              <a:latin typeface="Eastman Grotesque" panose="020B0604020202020204" charset="0"/>
            </a:endParaRPr>
          </a:p>
        </p:txBody>
      </p:sp>
    </p:spTree>
    <p:extLst>
      <p:ext uri="{BB962C8B-B14F-4D97-AF65-F5344CB8AC3E}">
        <p14:creationId xmlns:p14="http://schemas.microsoft.com/office/powerpoint/2010/main" val="1344445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2" name="TextBox 19">
            <a:extLst>
              <a:ext uri="{FF2B5EF4-FFF2-40B4-BE49-F238E27FC236}">
                <a16:creationId xmlns:a16="http://schemas.microsoft.com/office/drawing/2014/main" id="{38EF4C7D-9F1A-23E4-87C0-951D1E4B8A85}"/>
              </a:ext>
            </a:extLst>
          </p:cNvPr>
          <p:cNvSpPr txBox="1"/>
          <p:nvPr/>
        </p:nvSpPr>
        <p:spPr>
          <a:xfrm>
            <a:off x="292764" y="2586528"/>
            <a:ext cx="5586671" cy="599844"/>
          </a:xfrm>
          <a:prstGeom prst="rect">
            <a:avLst/>
          </a:prstGeom>
        </p:spPr>
        <p:txBody>
          <a:bodyPr wrap="square" lIns="0" tIns="0" rIns="0" bIns="0" rtlCol="0" anchor="t">
            <a:spAutoFit/>
          </a:bodyPr>
          <a:lstStyle/>
          <a:p>
            <a:pPr algn="ctr">
              <a:lnSpc>
                <a:spcPts val="5224"/>
              </a:lnSpc>
            </a:pPr>
            <a:r>
              <a:rPr lang="en-US" sz="2800" dirty="0">
                <a:solidFill>
                  <a:srgbClr val="FFFFFF"/>
                </a:solidFill>
                <a:latin typeface="Eastman Grotesque Bold"/>
              </a:rPr>
              <a:t>EU-</a:t>
            </a:r>
            <a:r>
              <a:rPr lang="en-US" sz="2800" dirty="0" err="1">
                <a:solidFill>
                  <a:srgbClr val="FFFFFF"/>
                </a:solidFill>
                <a:latin typeface="Eastman Grotesque Bold"/>
              </a:rPr>
              <a:t>Taxonomieverordnung</a:t>
            </a:r>
            <a:endParaRPr lang="en-US" sz="28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1" name="Grafik 10">
            <a:extLst>
              <a:ext uri="{FF2B5EF4-FFF2-40B4-BE49-F238E27FC236}">
                <a16:creationId xmlns:a16="http://schemas.microsoft.com/office/drawing/2014/main" id="{AB60D548-43BB-4DAA-0AD7-0681851B0227}"/>
              </a:ext>
            </a:extLst>
          </p:cNvPr>
          <p:cNvPicPr>
            <a:picLocks noChangeAspect="1"/>
          </p:cNvPicPr>
          <p:nvPr/>
        </p:nvPicPr>
        <p:blipFill>
          <a:blip r:embed="rId4"/>
          <a:stretch>
            <a:fillRect/>
          </a:stretch>
        </p:blipFill>
        <p:spPr>
          <a:xfrm>
            <a:off x="448209" y="3792722"/>
            <a:ext cx="8324850" cy="5419725"/>
          </a:xfrm>
          <a:prstGeom prst="rect">
            <a:avLst/>
          </a:prstGeom>
        </p:spPr>
      </p:pic>
      <p:sp>
        <p:nvSpPr>
          <p:cNvPr id="16" name="Textfeld 15">
            <a:extLst>
              <a:ext uri="{FF2B5EF4-FFF2-40B4-BE49-F238E27FC236}">
                <a16:creationId xmlns:a16="http://schemas.microsoft.com/office/drawing/2014/main" id="{70E4EA1F-7961-9D96-BE78-267B38C9639E}"/>
              </a:ext>
            </a:extLst>
          </p:cNvPr>
          <p:cNvSpPr txBox="1"/>
          <p:nvPr/>
        </p:nvSpPr>
        <p:spPr>
          <a:xfrm>
            <a:off x="9143998" y="3680774"/>
            <a:ext cx="8772948" cy="6494085"/>
          </a:xfrm>
          <a:prstGeom prst="rect">
            <a:avLst/>
          </a:prstGeom>
          <a:noFill/>
        </p:spPr>
        <p:txBody>
          <a:bodyPr wrap="square">
            <a:spAutoFit/>
          </a:bodyPr>
          <a:lstStyle/>
          <a:p>
            <a:r>
              <a:rPr lang="de-DE" sz="3200" dirty="0">
                <a:solidFill>
                  <a:schemeClr val="bg1"/>
                </a:solidFill>
                <a:latin typeface="Eastman Grotesque" panose="020B0604020202020204" charset="0"/>
              </a:rPr>
              <a:t>Als </a:t>
            </a:r>
            <a:r>
              <a:rPr lang="de-DE" sz="3200" dirty="0" err="1">
                <a:solidFill>
                  <a:schemeClr val="bg1"/>
                </a:solidFill>
                <a:latin typeface="Eastman Grotesque" panose="020B0604020202020204" charset="0"/>
              </a:rPr>
              <a:t>taxonomie</a:t>
            </a:r>
            <a:r>
              <a:rPr lang="de-DE" sz="3200" b="1" dirty="0" err="1">
                <a:solidFill>
                  <a:schemeClr val="bg1"/>
                </a:solidFill>
                <a:latin typeface="Eastman Grotesque" panose="020B0604020202020204" charset="0"/>
              </a:rPr>
              <a:t>konform</a:t>
            </a:r>
            <a:r>
              <a:rPr lang="de-DE" sz="3200" dirty="0">
                <a:solidFill>
                  <a:schemeClr val="bg1"/>
                </a:solidFill>
                <a:latin typeface="Eastman Grotesque" panose="020B0604020202020204" charset="0"/>
              </a:rPr>
              <a:t> gilt eine Aktivität dann, wenn sie</a:t>
            </a:r>
          </a:p>
          <a:p>
            <a:pPr marL="457200" indent="-457200">
              <a:buFont typeface="Arial" panose="020B0604020202020204" pitchFamily="34" charset="0"/>
              <a:buChar char="•"/>
            </a:pPr>
            <a:r>
              <a:rPr lang="de-DE" sz="3200" dirty="0">
                <a:solidFill>
                  <a:schemeClr val="bg1"/>
                </a:solidFill>
                <a:latin typeface="Eastman Grotesque" panose="020B0604020202020204" charset="0"/>
              </a:rPr>
              <a:t>einen wesentlichen Beitrag zum Erreichen von mindestens einem dieser Umweltziele leistet und </a:t>
            </a:r>
          </a:p>
          <a:p>
            <a:pPr marL="457200" indent="-457200">
              <a:buFont typeface="Arial" panose="020B0604020202020204" pitchFamily="34" charset="0"/>
              <a:buChar char="•"/>
            </a:pPr>
            <a:r>
              <a:rPr lang="de-DE" sz="3200" dirty="0">
                <a:solidFill>
                  <a:schemeClr val="bg1"/>
                </a:solidFill>
                <a:latin typeface="Eastman Grotesque" panose="020B0604020202020204" charset="0"/>
              </a:rPr>
              <a:t>keines der anderen Umweltziele wesentlich beeinträchtigt. </a:t>
            </a:r>
          </a:p>
          <a:p>
            <a:pPr marL="457200" indent="-457200">
              <a:buFont typeface="Arial" panose="020B0604020202020204" pitchFamily="34" charset="0"/>
              <a:buChar char="•"/>
            </a:pPr>
            <a:r>
              <a:rPr lang="de-DE" sz="3200" dirty="0">
                <a:solidFill>
                  <a:schemeClr val="bg1"/>
                </a:solidFill>
                <a:latin typeface="Eastman Grotesque" panose="020B0604020202020204" charset="0"/>
              </a:rPr>
              <a:t>Zudem muss sie internationalen Standards, zum Beispiel in Bezug auf Menschenrechte und Soziales, Genüge tun.</a:t>
            </a:r>
          </a:p>
          <a:p>
            <a:endParaRPr lang="de-DE" sz="3200" dirty="0">
              <a:solidFill>
                <a:schemeClr val="bg1"/>
              </a:solidFill>
              <a:latin typeface="Eastman Grotesque" panose="020B0604020202020204" charset="0"/>
            </a:endParaRPr>
          </a:p>
          <a:p>
            <a:r>
              <a:rPr lang="de-DE" sz="3200" dirty="0">
                <a:solidFill>
                  <a:schemeClr val="bg1"/>
                </a:solidFill>
                <a:latin typeface="Eastman Grotesque" panose="020B0604020202020204" charset="0"/>
              </a:rPr>
              <a:t>Folgen wird eine „Soziale Taxonomie“, wann, ist aber noch unklar.</a:t>
            </a:r>
          </a:p>
        </p:txBody>
      </p:sp>
      <p:pic>
        <p:nvPicPr>
          <p:cNvPr id="10" name="Picture 2" descr="Der Green Deal - LOBBE">
            <a:extLst>
              <a:ext uri="{FF2B5EF4-FFF2-40B4-BE49-F238E27FC236}">
                <a16:creationId xmlns:a16="http://schemas.microsoft.com/office/drawing/2014/main" id="{2804D094-1000-6347-5C5D-CF8E9AC203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496405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2" name="TextBox 19">
            <a:extLst>
              <a:ext uri="{FF2B5EF4-FFF2-40B4-BE49-F238E27FC236}">
                <a16:creationId xmlns:a16="http://schemas.microsoft.com/office/drawing/2014/main" id="{38EF4C7D-9F1A-23E4-87C0-951D1E4B8A85}"/>
              </a:ext>
            </a:extLst>
          </p:cNvPr>
          <p:cNvSpPr txBox="1"/>
          <p:nvPr/>
        </p:nvSpPr>
        <p:spPr>
          <a:xfrm>
            <a:off x="292764" y="2586528"/>
            <a:ext cx="5586671" cy="599844"/>
          </a:xfrm>
          <a:prstGeom prst="rect">
            <a:avLst/>
          </a:prstGeom>
        </p:spPr>
        <p:txBody>
          <a:bodyPr wrap="square" lIns="0" tIns="0" rIns="0" bIns="0" rtlCol="0" anchor="t">
            <a:spAutoFit/>
          </a:bodyPr>
          <a:lstStyle/>
          <a:p>
            <a:pPr algn="ctr">
              <a:lnSpc>
                <a:spcPts val="5224"/>
              </a:lnSpc>
            </a:pPr>
            <a:r>
              <a:rPr lang="en-US" sz="2800" dirty="0">
                <a:solidFill>
                  <a:srgbClr val="FFFFFF"/>
                </a:solidFill>
                <a:latin typeface="Eastman Grotesque Bold"/>
              </a:rPr>
              <a:t>EU-</a:t>
            </a:r>
            <a:r>
              <a:rPr lang="en-US" sz="2800" dirty="0" err="1">
                <a:solidFill>
                  <a:srgbClr val="FFFFFF"/>
                </a:solidFill>
                <a:latin typeface="Eastman Grotesque Bold"/>
              </a:rPr>
              <a:t>Taxonomieverordnung</a:t>
            </a:r>
            <a:endParaRPr lang="en-US" sz="28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1" name="Grafik 10">
            <a:extLst>
              <a:ext uri="{FF2B5EF4-FFF2-40B4-BE49-F238E27FC236}">
                <a16:creationId xmlns:a16="http://schemas.microsoft.com/office/drawing/2014/main" id="{AB60D548-43BB-4DAA-0AD7-0681851B0227}"/>
              </a:ext>
            </a:extLst>
          </p:cNvPr>
          <p:cNvPicPr>
            <a:picLocks noChangeAspect="1"/>
          </p:cNvPicPr>
          <p:nvPr/>
        </p:nvPicPr>
        <p:blipFill>
          <a:blip r:embed="rId4"/>
          <a:stretch>
            <a:fillRect/>
          </a:stretch>
        </p:blipFill>
        <p:spPr>
          <a:xfrm>
            <a:off x="448209" y="3792722"/>
            <a:ext cx="8324850" cy="5419725"/>
          </a:xfrm>
          <a:prstGeom prst="rect">
            <a:avLst/>
          </a:prstGeom>
        </p:spPr>
      </p:pic>
      <p:sp>
        <p:nvSpPr>
          <p:cNvPr id="16" name="Textfeld 15">
            <a:extLst>
              <a:ext uri="{FF2B5EF4-FFF2-40B4-BE49-F238E27FC236}">
                <a16:creationId xmlns:a16="http://schemas.microsoft.com/office/drawing/2014/main" id="{70E4EA1F-7961-9D96-BE78-267B38C9639E}"/>
              </a:ext>
            </a:extLst>
          </p:cNvPr>
          <p:cNvSpPr txBox="1"/>
          <p:nvPr/>
        </p:nvSpPr>
        <p:spPr>
          <a:xfrm>
            <a:off x="9143998" y="4177736"/>
            <a:ext cx="8772948" cy="4031873"/>
          </a:xfrm>
          <a:prstGeom prst="rect">
            <a:avLst/>
          </a:prstGeom>
          <a:noFill/>
        </p:spPr>
        <p:txBody>
          <a:bodyPr wrap="square">
            <a:spAutoFit/>
          </a:bodyPr>
          <a:lstStyle/>
          <a:p>
            <a:r>
              <a:rPr lang="de-DE" sz="3200" dirty="0">
                <a:solidFill>
                  <a:schemeClr val="bg1"/>
                </a:solidFill>
                <a:latin typeface="Eastman Grotesque" panose="020B0604020202020204" charset="0"/>
              </a:rPr>
              <a:t>Anwendbarkeit in Deutschland:</a:t>
            </a:r>
          </a:p>
          <a:p>
            <a:r>
              <a:rPr lang="de-DE" sz="3200" dirty="0">
                <a:solidFill>
                  <a:schemeClr val="bg1"/>
                </a:solidFill>
                <a:latin typeface="Eastman Grotesque" panose="020B0604020202020204" charset="0"/>
              </a:rPr>
              <a:t>Berichtsjahr 2022: die größten deutschen Unternehmen, die rund 26% des Umsatzes und 20% der Beschäftigten repräsentieren.</a:t>
            </a:r>
          </a:p>
          <a:p>
            <a:endParaRPr lang="de-DE" sz="3200" dirty="0">
              <a:solidFill>
                <a:schemeClr val="bg1"/>
              </a:solidFill>
              <a:latin typeface="Eastman Grotesque" panose="020B0604020202020204" charset="0"/>
            </a:endParaRPr>
          </a:p>
          <a:p>
            <a:r>
              <a:rPr lang="de-DE" sz="3200" dirty="0">
                <a:solidFill>
                  <a:schemeClr val="bg1"/>
                </a:solidFill>
                <a:latin typeface="Eastman Grotesque" panose="020B0604020202020204" charset="0"/>
              </a:rPr>
              <a:t>Berichtsjahr 2027: 11.200 Unternehmen, die fast 90% des Umsatzes und mehr als 60% der Beschäftigten repräsentieren.</a:t>
            </a:r>
          </a:p>
        </p:txBody>
      </p:sp>
      <p:pic>
        <p:nvPicPr>
          <p:cNvPr id="12" name="Picture 2" descr="Der Green Deal - LOBBE">
            <a:extLst>
              <a:ext uri="{FF2B5EF4-FFF2-40B4-BE49-F238E27FC236}">
                <a16:creationId xmlns:a16="http://schemas.microsoft.com/office/drawing/2014/main" id="{4D4E0606-3A3A-2628-A776-B4359AD2CB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3832646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4" y="9435164"/>
            <a:ext cx="18287996" cy="850489"/>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dirty="0"/>
          </a:p>
        </p:txBody>
      </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2" name="TextBox 19">
            <a:extLst>
              <a:ext uri="{FF2B5EF4-FFF2-40B4-BE49-F238E27FC236}">
                <a16:creationId xmlns:a16="http://schemas.microsoft.com/office/drawing/2014/main" id="{38EF4C7D-9F1A-23E4-87C0-951D1E4B8A85}"/>
              </a:ext>
            </a:extLst>
          </p:cNvPr>
          <p:cNvSpPr txBox="1"/>
          <p:nvPr/>
        </p:nvSpPr>
        <p:spPr>
          <a:xfrm>
            <a:off x="10723481" y="3970880"/>
            <a:ext cx="8291678" cy="1266693"/>
          </a:xfrm>
          <a:prstGeom prst="rect">
            <a:avLst/>
          </a:prstGeom>
        </p:spPr>
        <p:txBody>
          <a:bodyPr wrap="square" lIns="0" tIns="0" rIns="0" bIns="0" rtlCol="0" anchor="t">
            <a:spAutoFit/>
          </a:bodyPr>
          <a:lstStyle/>
          <a:p>
            <a:pPr algn="ctr">
              <a:lnSpc>
                <a:spcPts val="5224"/>
              </a:lnSpc>
            </a:pPr>
            <a:r>
              <a:rPr lang="en-US" sz="2800" dirty="0">
                <a:solidFill>
                  <a:srgbClr val="FFFFFF"/>
                </a:solidFill>
                <a:latin typeface="Eastman Grotesque Bold"/>
              </a:rPr>
              <a:t>EU-</a:t>
            </a:r>
            <a:r>
              <a:rPr lang="en-US" sz="2800" dirty="0" err="1">
                <a:solidFill>
                  <a:srgbClr val="FFFFFF"/>
                </a:solidFill>
                <a:latin typeface="Eastman Grotesque Bold"/>
              </a:rPr>
              <a:t>Taxonomieverordnung</a:t>
            </a:r>
            <a:r>
              <a:rPr lang="en-US" sz="2800" dirty="0">
                <a:solidFill>
                  <a:srgbClr val="FFFFFF"/>
                </a:solidFill>
                <a:latin typeface="Eastman Grotesque Bold"/>
              </a:rPr>
              <a:t>: </a:t>
            </a:r>
          </a:p>
          <a:p>
            <a:pPr algn="ctr">
              <a:lnSpc>
                <a:spcPts val="5224"/>
              </a:lnSpc>
            </a:pPr>
            <a:r>
              <a:rPr lang="en-US" sz="2800" dirty="0">
                <a:solidFill>
                  <a:srgbClr val="FFFFFF"/>
                </a:solidFill>
                <a:latin typeface="Eastman Grotesque Bold"/>
              </a:rPr>
              <a:t>Zwei </a:t>
            </a:r>
            <a:r>
              <a:rPr lang="en-US" sz="2800" dirty="0" err="1">
                <a:solidFill>
                  <a:srgbClr val="FFFFFF"/>
                </a:solidFill>
                <a:latin typeface="Eastman Grotesque Bold"/>
              </a:rPr>
              <a:t>aktuelle</a:t>
            </a:r>
            <a:r>
              <a:rPr lang="en-US" sz="2800" dirty="0">
                <a:solidFill>
                  <a:srgbClr val="FFFFFF"/>
                </a:solidFill>
                <a:latin typeface="Eastman Grotesque Bold"/>
              </a:rPr>
              <a:t> </a:t>
            </a:r>
            <a:r>
              <a:rPr lang="en-US" sz="2800" dirty="0" err="1">
                <a:solidFill>
                  <a:srgbClr val="FFFFFF"/>
                </a:solidFill>
                <a:latin typeface="Eastman Grotesque Bold"/>
              </a:rPr>
              <a:t>Beispiele</a:t>
            </a:r>
            <a:endParaRPr lang="en-US" sz="28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28" name="Gruppieren 27">
            <a:extLst>
              <a:ext uri="{FF2B5EF4-FFF2-40B4-BE49-F238E27FC236}">
                <a16:creationId xmlns:a16="http://schemas.microsoft.com/office/drawing/2014/main" id="{44324479-32B9-64DC-C2AA-0629B4F48733}"/>
              </a:ext>
            </a:extLst>
          </p:cNvPr>
          <p:cNvGrpSpPr>
            <a:grpSpLocks noChangeAspect="1"/>
          </p:cNvGrpSpPr>
          <p:nvPr/>
        </p:nvGrpSpPr>
        <p:grpSpPr>
          <a:xfrm>
            <a:off x="7704971" y="5647538"/>
            <a:ext cx="9694377" cy="3924000"/>
            <a:chOff x="184886" y="3348615"/>
            <a:chExt cx="8291678" cy="3356227"/>
          </a:xfrm>
        </p:grpSpPr>
        <p:pic>
          <p:nvPicPr>
            <p:cNvPr id="12" name="Grafik 11">
              <a:extLst>
                <a:ext uri="{FF2B5EF4-FFF2-40B4-BE49-F238E27FC236}">
                  <a16:creationId xmlns:a16="http://schemas.microsoft.com/office/drawing/2014/main" id="{AD9C8AA8-FEF4-58CD-9C67-C478C980B9A2}"/>
                </a:ext>
              </a:extLst>
            </p:cNvPr>
            <p:cNvPicPr>
              <a:picLocks noChangeAspect="1"/>
            </p:cNvPicPr>
            <p:nvPr/>
          </p:nvPicPr>
          <p:blipFill rotWithShape="1">
            <a:blip r:embed="rId4"/>
            <a:srcRect r="8963" b="27255"/>
            <a:stretch/>
          </p:blipFill>
          <p:spPr>
            <a:xfrm>
              <a:off x="184886" y="3348615"/>
              <a:ext cx="8280000" cy="3351501"/>
            </a:xfrm>
            <a:prstGeom prst="rect">
              <a:avLst/>
            </a:prstGeom>
          </p:spPr>
        </p:pic>
        <p:sp>
          <p:nvSpPr>
            <p:cNvPr id="10" name="Ellipse 9">
              <a:extLst>
                <a:ext uri="{FF2B5EF4-FFF2-40B4-BE49-F238E27FC236}">
                  <a16:creationId xmlns:a16="http://schemas.microsoft.com/office/drawing/2014/main" id="{69E17309-8C29-18C8-CC18-6B09670C4ABD}"/>
                </a:ext>
              </a:extLst>
            </p:cNvPr>
            <p:cNvSpPr/>
            <p:nvPr/>
          </p:nvSpPr>
          <p:spPr>
            <a:xfrm>
              <a:off x="8017933" y="6417733"/>
              <a:ext cx="458631" cy="2871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C16D7FEB-A57F-2D8D-7EE6-6830EB393913}"/>
                </a:ext>
              </a:extLst>
            </p:cNvPr>
            <p:cNvSpPr/>
            <p:nvPr/>
          </p:nvSpPr>
          <p:spPr>
            <a:xfrm>
              <a:off x="3699438" y="6417733"/>
              <a:ext cx="458631" cy="2871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FCF9D2A3-67AC-C95D-3011-4C6794F63F47}"/>
                </a:ext>
              </a:extLst>
            </p:cNvPr>
            <p:cNvSpPr/>
            <p:nvPr/>
          </p:nvSpPr>
          <p:spPr>
            <a:xfrm>
              <a:off x="2729162" y="6417732"/>
              <a:ext cx="536955" cy="2871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descr="Mercedes-Benz – Wikipedia">
              <a:extLst>
                <a:ext uri="{FF2B5EF4-FFF2-40B4-BE49-F238E27FC236}">
                  <a16:creationId xmlns:a16="http://schemas.microsoft.com/office/drawing/2014/main" id="{06FCC40F-5574-9AF1-5C2E-4DCA274C2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143" y="3730668"/>
              <a:ext cx="1044000" cy="104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uppieren 23">
            <a:extLst>
              <a:ext uri="{FF2B5EF4-FFF2-40B4-BE49-F238E27FC236}">
                <a16:creationId xmlns:a16="http://schemas.microsoft.com/office/drawing/2014/main" id="{22DB842E-25C6-DA3B-4576-F5709B05DD7C}"/>
              </a:ext>
            </a:extLst>
          </p:cNvPr>
          <p:cNvGrpSpPr>
            <a:grpSpLocks noChangeAspect="1"/>
          </p:cNvGrpSpPr>
          <p:nvPr/>
        </p:nvGrpSpPr>
        <p:grpSpPr>
          <a:xfrm>
            <a:off x="418828" y="3024844"/>
            <a:ext cx="10634025" cy="2448000"/>
            <a:chOff x="9106847" y="4013109"/>
            <a:chExt cx="8712000" cy="2005542"/>
          </a:xfrm>
        </p:grpSpPr>
        <p:pic>
          <p:nvPicPr>
            <p:cNvPr id="15" name="Grafik 14">
              <a:extLst>
                <a:ext uri="{FF2B5EF4-FFF2-40B4-BE49-F238E27FC236}">
                  <a16:creationId xmlns:a16="http://schemas.microsoft.com/office/drawing/2014/main" id="{CE37C562-5D2D-096A-D300-124F55A4AD35}"/>
                </a:ext>
              </a:extLst>
            </p:cNvPr>
            <p:cNvPicPr>
              <a:picLocks noChangeAspect="1"/>
            </p:cNvPicPr>
            <p:nvPr/>
          </p:nvPicPr>
          <p:blipFill rotWithShape="1">
            <a:blip r:embed="rId6"/>
            <a:srcRect b="46140"/>
            <a:stretch/>
          </p:blipFill>
          <p:spPr>
            <a:xfrm>
              <a:off x="9106847" y="4013109"/>
              <a:ext cx="8712000" cy="2005542"/>
            </a:xfrm>
            <a:prstGeom prst="rect">
              <a:avLst/>
            </a:prstGeom>
          </p:spPr>
        </p:pic>
        <p:sp>
          <p:nvSpPr>
            <p:cNvPr id="13" name="Ellipse 12">
              <a:extLst>
                <a:ext uri="{FF2B5EF4-FFF2-40B4-BE49-F238E27FC236}">
                  <a16:creationId xmlns:a16="http://schemas.microsoft.com/office/drawing/2014/main" id="{1CAF9961-8FC8-70FE-FFF1-11BE2F99DDB5}"/>
                </a:ext>
              </a:extLst>
            </p:cNvPr>
            <p:cNvSpPr/>
            <p:nvPr/>
          </p:nvSpPr>
          <p:spPr>
            <a:xfrm>
              <a:off x="12488333" y="5731542"/>
              <a:ext cx="458631" cy="2871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9777FE4E-19AA-5E37-2475-82B40C2804C6}"/>
                </a:ext>
              </a:extLst>
            </p:cNvPr>
            <p:cNvSpPr/>
            <p:nvPr/>
          </p:nvSpPr>
          <p:spPr>
            <a:xfrm>
              <a:off x="17360216" y="5731542"/>
              <a:ext cx="458631" cy="2871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C837454D-20B8-C1E7-E995-A31643402EAE}"/>
                </a:ext>
              </a:extLst>
            </p:cNvPr>
            <p:cNvSpPr/>
            <p:nvPr/>
          </p:nvSpPr>
          <p:spPr>
            <a:xfrm>
              <a:off x="11590885" y="5731542"/>
              <a:ext cx="517988" cy="287109"/>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2" name="Picture 4" descr="Volkswagen – Wikipedia">
              <a:extLst>
                <a:ext uri="{FF2B5EF4-FFF2-40B4-BE49-F238E27FC236}">
                  <a16:creationId xmlns:a16="http://schemas.microsoft.com/office/drawing/2014/main" id="{584EB95C-B413-0145-0E72-6FC495271C1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8288" y="4063914"/>
              <a:ext cx="756000" cy="75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 descr="Der Green Deal - LOBBE">
            <a:extLst>
              <a:ext uri="{FF2B5EF4-FFF2-40B4-BE49-F238E27FC236}">
                <a16:creationId xmlns:a16="http://schemas.microsoft.com/office/drawing/2014/main" id="{540E19C1-F35B-39A4-B5FC-A389479F7A9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
        <p:nvSpPr>
          <p:cNvPr id="29" name="Textfeld 28">
            <a:extLst>
              <a:ext uri="{FF2B5EF4-FFF2-40B4-BE49-F238E27FC236}">
                <a16:creationId xmlns:a16="http://schemas.microsoft.com/office/drawing/2014/main" id="{A9CEA06B-460C-3D2F-6746-5DF269CFDCA4}"/>
              </a:ext>
            </a:extLst>
          </p:cNvPr>
          <p:cNvSpPr txBox="1"/>
          <p:nvPr/>
        </p:nvSpPr>
        <p:spPr>
          <a:xfrm>
            <a:off x="2832437" y="9159694"/>
            <a:ext cx="4934412" cy="830997"/>
          </a:xfrm>
          <a:prstGeom prst="rect">
            <a:avLst/>
          </a:prstGeom>
          <a:noFill/>
        </p:spPr>
        <p:txBody>
          <a:bodyPr wrap="square" rtlCol="0">
            <a:spAutoFit/>
          </a:bodyPr>
          <a:lstStyle/>
          <a:p>
            <a:r>
              <a:rPr lang="de-DE" sz="2400" dirty="0">
                <a:solidFill>
                  <a:schemeClr val="bg1"/>
                </a:solidFill>
              </a:rPr>
              <a:t>Gesamtumsatz Mercedes-Benz 2022: </a:t>
            </a:r>
            <a:br>
              <a:rPr lang="de-DE" sz="2400" dirty="0">
                <a:solidFill>
                  <a:schemeClr val="bg1"/>
                </a:solidFill>
              </a:rPr>
            </a:br>
            <a:r>
              <a:rPr lang="de-DE" sz="2400" dirty="0">
                <a:solidFill>
                  <a:schemeClr val="bg1"/>
                </a:solidFill>
              </a:rPr>
              <a:t>rd. 150 Mrd. EUR</a:t>
            </a:r>
          </a:p>
        </p:txBody>
      </p:sp>
      <p:sp>
        <p:nvSpPr>
          <p:cNvPr id="30" name="Textfeld 29">
            <a:extLst>
              <a:ext uri="{FF2B5EF4-FFF2-40B4-BE49-F238E27FC236}">
                <a16:creationId xmlns:a16="http://schemas.microsoft.com/office/drawing/2014/main" id="{2C6F558A-FB42-DE7E-277C-53A8C7FB3134}"/>
              </a:ext>
            </a:extLst>
          </p:cNvPr>
          <p:cNvSpPr txBox="1"/>
          <p:nvPr/>
        </p:nvSpPr>
        <p:spPr>
          <a:xfrm>
            <a:off x="506030" y="5860368"/>
            <a:ext cx="10447930" cy="830997"/>
          </a:xfrm>
          <a:prstGeom prst="rect">
            <a:avLst/>
          </a:prstGeom>
          <a:noFill/>
        </p:spPr>
        <p:txBody>
          <a:bodyPr wrap="square" rtlCol="0">
            <a:spAutoFit/>
          </a:bodyPr>
          <a:lstStyle/>
          <a:p>
            <a:r>
              <a:rPr lang="de-DE" sz="2400" dirty="0">
                <a:solidFill>
                  <a:schemeClr val="bg1"/>
                </a:solidFill>
              </a:rPr>
              <a:t>Gesamtumsatz Volkswagen 2022: </a:t>
            </a:r>
            <a:br>
              <a:rPr lang="de-DE" sz="2400" dirty="0">
                <a:solidFill>
                  <a:schemeClr val="bg1"/>
                </a:solidFill>
              </a:rPr>
            </a:br>
            <a:r>
              <a:rPr lang="de-DE" sz="2400" dirty="0">
                <a:solidFill>
                  <a:schemeClr val="bg1"/>
                </a:solidFill>
              </a:rPr>
              <a:t>rd. 279 Mrd. EUR</a:t>
            </a:r>
          </a:p>
        </p:txBody>
      </p:sp>
    </p:spTree>
    <p:extLst>
      <p:ext uri="{BB962C8B-B14F-4D97-AF65-F5344CB8AC3E}">
        <p14:creationId xmlns:p14="http://schemas.microsoft.com/office/powerpoint/2010/main" val="1276674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38100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4" y="9435164"/>
            <a:ext cx="18287996" cy="850489"/>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dirty="0"/>
          </a:p>
        </p:txBody>
      </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2" name="TextBox 19">
            <a:extLst>
              <a:ext uri="{FF2B5EF4-FFF2-40B4-BE49-F238E27FC236}">
                <a16:creationId xmlns:a16="http://schemas.microsoft.com/office/drawing/2014/main" id="{38EF4C7D-9F1A-23E4-87C0-951D1E4B8A85}"/>
              </a:ext>
            </a:extLst>
          </p:cNvPr>
          <p:cNvSpPr txBox="1"/>
          <p:nvPr/>
        </p:nvSpPr>
        <p:spPr>
          <a:xfrm>
            <a:off x="4598376" y="2327631"/>
            <a:ext cx="8291678" cy="1266693"/>
          </a:xfrm>
          <a:prstGeom prst="rect">
            <a:avLst/>
          </a:prstGeom>
        </p:spPr>
        <p:txBody>
          <a:bodyPr wrap="square" lIns="0" tIns="0" rIns="0" bIns="0" rtlCol="0" anchor="t">
            <a:spAutoFit/>
          </a:bodyPr>
          <a:lstStyle/>
          <a:p>
            <a:pPr algn="ctr">
              <a:lnSpc>
                <a:spcPts val="5224"/>
              </a:lnSpc>
            </a:pPr>
            <a:r>
              <a:rPr lang="en-US" sz="2800" dirty="0">
                <a:solidFill>
                  <a:srgbClr val="FFFFFF"/>
                </a:solidFill>
                <a:latin typeface="Eastman Grotesque Bold"/>
              </a:rPr>
              <a:t>EU-</a:t>
            </a:r>
            <a:r>
              <a:rPr lang="en-US" sz="2800" dirty="0" err="1">
                <a:solidFill>
                  <a:srgbClr val="FFFFFF"/>
                </a:solidFill>
                <a:latin typeface="Eastman Grotesque Bold"/>
              </a:rPr>
              <a:t>Taxonomieverordnung</a:t>
            </a:r>
            <a:r>
              <a:rPr lang="en-US" sz="2800" dirty="0">
                <a:solidFill>
                  <a:srgbClr val="FFFFFF"/>
                </a:solidFill>
                <a:latin typeface="Eastman Grotesque Bold"/>
              </a:rPr>
              <a:t>: </a:t>
            </a:r>
          </a:p>
          <a:p>
            <a:pPr algn="ctr">
              <a:lnSpc>
                <a:spcPts val="5224"/>
              </a:lnSpc>
            </a:pPr>
            <a:r>
              <a:rPr lang="en-US" sz="2800" dirty="0">
                <a:solidFill>
                  <a:srgbClr val="FFFFFF"/>
                </a:solidFill>
                <a:latin typeface="Eastman Grotesque Bold"/>
              </a:rPr>
              <a:t>Zwei </a:t>
            </a:r>
            <a:r>
              <a:rPr lang="en-US" sz="2800" dirty="0" err="1">
                <a:solidFill>
                  <a:srgbClr val="FFFFFF"/>
                </a:solidFill>
                <a:latin typeface="Eastman Grotesque Bold"/>
              </a:rPr>
              <a:t>aktuelle</a:t>
            </a:r>
            <a:r>
              <a:rPr lang="en-US" sz="2800" dirty="0">
                <a:solidFill>
                  <a:srgbClr val="FFFFFF"/>
                </a:solidFill>
                <a:latin typeface="Eastman Grotesque Bold"/>
              </a:rPr>
              <a:t> </a:t>
            </a:r>
            <a:r>
              <a:rPr lang="en-US" sz="2800" dirty="0" err="1">
                <a:solidFill>
                  <a:srgbClr val="FFFFFF"/>
                </a:solidFill>
                <a:latin typeface="Eastman Grotesque Bold"/>
              </a:rPr>
              <a:t>Beispiele</a:t>
            </a:r>
            <a:endParaRPr lang="en-US" sz="28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2050" name="Picture 2" descr="Mercedes-Benz – Wikipedia">
            <a:extLst>
              <a:ext uri="{FF2B5EF4-FFF2-40B4-BE49-F238E27FC236}">
                <a16:creationId xmlns:a16="http://schemas.microsoft.com/office/drawing/2014/main" id="{06FCC40F-5574-9AF1-5C2E-4DCA274C20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069" y="2864228"/>
            <a:ext cx="1044000" cy="104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olkswagen – Wikipedia">
            <a:extLst>
              <a:ext uri="{FF2B5EF4-FFF2-40B4-BE49-F238E27FC236}">
                <a16:creationId xmlns:a16="http://schemas.microsoft.com/office/drawing/2014/main" id="{584EB95C-B413-0145-0E72-6FC495271C1F}"/>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17218707" y="3086214"/>
            <a:ext cx="814224" cy="8142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r Green Deal - LOBBE">
            <a:extLst>
              <a:ext uri="{FF2B5EF4-FFF2-40B4-BE49-F238E27FC236}">
                <a16:creationId xmlns:a16="http://schemas.microsoft.com/office/drawing/2014/main" id="{540E19C1-F35B-39A4-B5FC-A389479F7A9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pic>
        <p:nvPicPr>
          <p:cNvPr id="31" name="Grafik 30">
            <a:extLst>
              <a:ext uri="{FF2B5EF4-FFF2-40B4-BE49-F238E27FC236}">
                <a16:creationId xmlns:a16="http://schemas.microsoft.com/office/drawing/2014/main" id="{7B9E7B6B-9D5A-1DFC-A5EB-15790CB7DD3C}"/>
              </a:ext>
            </a:extLst>
          </p:cNvPr>
          <p:cNvPicPr>
            <a:picLocks noChangeAspect="1"/>
          </p:cNvPicPr>
          <p:nvPr/>
        </p:nvPicPr>
        <p:blipFill rotWithShape="1">
          <a:blip r:embed="rId7"/>
          <a:srcRect r="1248"/>
          <a:stretch/>
        </p:blipFill>
        <p:spPr>
          <a:xfrm>
            <a:off x="255069" y="4471186"/>
            <a:ext cx="5276850" cy="2152650"/>
          </a:xfrm>
          <a:prstGeom prst="rect">
            <a:avLst/>
          </a:prstGeom>
        </p:spPr>
      </p:pic>
      <p:pic>
        <p:nvPicPr>
          <p:cNvPr id="38" name="Grafik 37">
            <a:extLst>
              <a:ext uri="{FF2B5EF4-FFF2-40B4-BE49-F238E27FC236}">
                <a16:creationId xmlns:a16="http://schemas.microsoft.com/office/drawing/2014/main" id="{7A3CC6E6-AB84-1E17-EB86-28F3DA91CD36}"/>
              </a:ext>
            </a:extLst>
          </p:cNvPr>
          <p:cNvPicPr>
            <a:picLocks noChangeAspect="1"/>
          </p:cNvPicPr>
          <p:nvPr/>
        </p:nvPicPr>
        <p:blipFill>
          <a:blip r:embed="rId8"/>
          <a:stretch>
            <a:fillRect/>
          </a:stretch>
        </p:blipFill>
        <p:spPr>
          <a:xfrm>
            <a:off x="6239866" y="4769269"/>
            <a:ext cx="11877675" cy="1438275"/>
          </a:xfrm>
          <a:prstGeom prst="rect">
            <a:avLst/>
          </a:prstGeom>
        </p:spPr>
      </p:pic>
      <p:pic>
        <p:nvPicPr>
          <p:cNvPr id="40" name="Grafik 39">
            <a:extLst>
              <a:ext uri="{FF2B5EF4-FFF2-40B4-BE49-F238E27FC236}">
                <a16:creationId xmlns:a16="http://schemas.microsoft.com/office/drawing/2014/main" id="{489DA740-917F-72EF-9739-4C6033656A66}"/>
              </a:ext>
            </a:extLst>
          </p:cNvPr>
          <p:cNvPicPr>
            <a:picLocks noChangeAspect="1"/>
          </p:cNvPicPr>
          <p:nvPr/>
        </p:nvPicPr>
        <p:blipFill>
          <a:blip r:embed="rId9"/>
          <a:stretch>
            <a:fillRect/>
          </a:stretch>
        </p:blipFill>
        <p:spPr>
          <a:xfrm>
            <a:off x="6277966" y="7036043"/>
            <a:ext cx="11839575" cy="1771650"/>
          </a:xfrm>
          <a:prstGeom prst="rect">
            <a:avLst/>
          </a:prstGeom>
        </p:spPr>
      </p:pic>
      <p:sp>
        <p:nvSpPr>
          <p:cNvPr id="41" name="Textfeld 40">
            <a:extLst>
              <a:ext uri="{FF2B5EF4-FFF2-40B4-BE49-F238E27FC236}">
                <a16:creationId xmlns:a16="http://schemas.microsoft.com/office/drawing/2014/main" id="{F77B38EC-0433-AB1C-197B-4319A16A6E7F}"/>
              </a:ext>
            </a:extLst>
          </p:cNvPr>
          <p:cNvSpPr txBox="1"/>
          <p:nvPr/>
        </p:nvSpPr>
        <p:spPr>
          <a:xfrm>
            <a:off x="93148" y="3938000"/>
            <a:ext cx="5276850" cy="461665"/>
          </a:xfrm>
          <a:prstGeom prst="rect">
            <a:avLst/>
          </a:prstGeom>
          <a:noFill/>
        </p:spPr>
        <p:txBody>
          <a:bodyPr wrap="square" rtlCol="0">
            <a:spAutoFit/>
          </a:bodyPr>
          <a:lstStyle/>
          <a:p>
            <a:r>
              <a:rPr lang="de-DE" sz="2400" dirty="0" err="1">
                <a:solidFill>
                  <a:schemeClr val="bg1"/>
                </a:solidFill>
              </a:rPr>
              <a:t>Taxonomiefähigkeit</a:t>
            </a:r>
            <a:r>
              <a:rPr lang="de-DE" sz="2400" dirty="0">
                <a:solidFill>
                  <a:schemeClr val="bg1"/>
                </a:solidFill>
              </a:rPr>
              <a:t> der Umsätze: </a:t>
            </a:r>
            <a:endParaRPr lang="de-DE" dirty="0">
              <a:solidFill>
                <a:schemeClr val="bg1"/>
              </a:solidFill>
            </a:endParaRPr>
          </a:p>
        </p:txBody>
      </p:sp>
      <p:sp>
        <p:nvSpPr>
          <p:cNvPr id="42" name="Textfeld 41">
            <a:extLst>
              <a:ext uri="{FF2B5EF4-FFF2-40B4-BE49-F238E27FC236}">
                <a16:creationId xmlns:a16="http://schemas.microsoft.com/office/drawing/2014/main" id="{494E9DEB-EE85-4A35-F0B6-D1B4649E2613}"/>
              </a:ext>
            </a:extLst>
          </p:cNvPr>
          <p:cNvSpPr txBox="1"/>
          <p:nvPr/>
        </p:nvSpPr>
        <p:spPr>
          <a:xfrm>
            <a:off x="6105790" y="6617541"/>
            <a:ext cx="5276850" cy="461665"/>
          </a:xfrm>
          <a:prstGeom prst="rect">
            <a:avLst/>
          </a:prstGeom>
          <a:noFill/>
        </p:spPr>
        <p:txBody>
          <a:bodyPr wrap="square" rtlCol="0">
            <a:spAutoFit/>
          </a:bodyPr>
          <a:lstStyle/>
          <a:p>
            <a:r>
              <a:rPr lang="de-DE" sz="2400" dirty="0" err="1">
                <a:solidFill>
                  <a:schemeClr val="bg1"/>
                </a:solidFill>
              </a:rPr>
              <a:t>Taxonomiekonformität</a:t>
            </a:r>
            <a:r>
              <a:rPr lang="de-DE" sz="2400" dirty="0">
                <a:solidFill>
                  <a:schemeClr val="bg1"/>
                </a:solidFill>
              </a:rPr>
              <a:t> der Umsätze: </a:t>
            </a:r>
            <a:endParaRPr lang="de-DE" dirty="0">
              <a:solidFill>
                <a:schemeClr val="bg1"/>
              </a:solidFill>
            </a:endParaRPr>
          </a:p>
        </p:txBody>
      </p:sp>
      <p:pic>
        <p:nvPicPr>
          <p:cNvPr id="44" name="Grafik 43">
            <a:extLst>
              <a:ext uri="{FF2B5EF4-FFF2-40B4-BE49-F238E27FC236}">
                <a16:creationId xmlns:a16="http://schemas.microsoft.com/office/drawing/2014/main" id="{18053940-13E5-A22C-4379-52BC4147DBE4}"/>
              </a:ext>
            </a:extLst>
          </p:cNvPr>
          <p:cNvPicPr>
            <a:picLocks noChangeAspect="1"/>
          </p:cNvPicPr>
          <p:nvPr/>
        </p:nvPicPr>
        <p:blipFill>
          <a:blip r:embed="rId10"/>
          <a:stretch>
            <a:fillRect/>
          </a:stretch>
        </p:blipFill>
        <p:spPr>
          <a:xfrm>
            <a:off x="247783" y="7174200"/>
            <a:ext cx="5610225" cy="2847975"/>
          </a:xfrm>
          <a:prstGeom prst="rect">
            <a:avLst/>
          </a:prstGeom>
        </p:spPr>
      </p:pic>
      <p:sp>
        <p:nvSpPr>
          <p:cNvPr id="45" name="Textfeld 44">
            <a:extLst>
              <a:ext uri="{FF2B5EF4-FFF2-40B4-BE49-F238E27FC236}">
                <a16:creationId xmlns:a16="http://schemas.microsoft.com/office/drawing/2014/main" id="{FB9314FC-AD9D-79AD-B7F6-6F095614FCE9}"/>
              </a:ext>
            </a:extLst>
          </p:cNvPr>
          <p:cNvSpPr txBox="1"/>
          <p:nvPr/>
        </p:nvSpPr>
        <p:spPr>
          <a:xfrm>
            <a:off x="6105790" y="3919001"/>
            <a:ext cx="5276850" cy="461665"/>
          </a:xfrm>
          <a:prstGeom prst="rect">
            <a:avLst/>
          </a:prstGeom>
          <a:noFill/>
        </p:spPr>
        <p:txBody>
          <a:bodyPr wrap="square" rtlCol="0">
            <a:spAutoFit/>
          </a:bodyPr>
          <a:lstStyle/>
          <a:p>
            <a:r>
              <a:rPr lang="de-DE" sz="2400" dirty="0" err="1">
                <a:solidFill>
                  <a:schemeClr val="bg1"/>
                </a:solidFill>
              </a:rPr>
              <a:t>Taxonomiefähigkeit</a:t>
            </a:r>
            <a:r>
              <a:rPr lang="de-DE" sz="2400" dirty="0">
                <a:solidFill>
                  <a:schemeClr val="bg1"/>
                </a:solidFill>
              </a:rPr>
              <a:t> der Umsätze: </a:t>
            </a:r>
            <a:endParaRPr lang="de-DE" dirty="0">
              <a:solidFill>
                <a:schemeClr val="bg1"/>
              </a:solidFill>
            </a:endParaRPr>
          </a:p>
        </p:txBody>
      </p:sp>
      <p:sp>
        <p:nvSpPr>
          <p:cNvPr id="46" name="Textfeld 45">
            <a:extLst>
              <a:ext uri="{FF2B5EF4-FFF2-40B4-BE49-F238E27FC236}">
                <a16:creationId xmlns:a16="http://schemas.microsoft.com/office/drawing/2014/main" id="{907FCFD6-CF69-876C-4A12-B05AB9B2D1B2}"/>
              </a:ext>
            </a:extLst>
          </p:cNvPr>
          <p:cNvSpPr txBox="1"/>
          <p:nvPr/>
        </p:nvSpPr>
        <p:spPr>
          <a:xfrm>
            <a:off x="177430" y="6587061"/>
            <a:ext cx="5276850" cy="461665"/>
          </a:xfrm>
          <a:prstGeom prst="rect">
            <a:avLst/>
          </a:prstGeom>
          <a:noFill/>
        </p:spPr>
        <p:txBody>
          <a:bodyPr wrap="square" rtlCol="0">
            <a:spAutoFit/>
          </a:bodyPr>
          <a:lstStyle/>
          <a:p>
            <a:r>
              <a:rPr lang="de-DE" sz="2400" dirty="0" err="1">
                <a:solidFill>
                  <a:schemeClr val="bg1"/>
                </a:solidFill>
              </a:rPr>
              <a:t>Taxonomiekonformität</a:t>
            </a:r>
            <a:r>
              <a:rPr lang="de-DE" sz="2400" dirty="0">
                <a:solidFill>
                  <a:schemeClr val="bg1"/>
                </a:solidFill>
              </a:rPr>
              <a:t> der Umsätze: </a:t>
            </a:r>
            <a:endParaRPr lang="de-DE" dirty="0">
              <a:solidFill>
                <a:schemeClr val="bg1"/>
              </a:solidFill>
            </a:endParaRPr>
          </a:p>
        </p:txBody>
      </p:sp>
    </p:spTree>
    <p:extLst>
      <p:ext uri="{BB962C8B-B14F-4D97-AF65-F5344CB8AC3E}">
        <p14:creationId xmlns:p14="http://schemas.microsoft.com/office/powerpoint/2010/main" val="86189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grpSp>
        <p:nvGrpSpPr>
          <p:cNvPr id="27" name="Group 10">
            <a:extLst>
              <a:ext uri="{FF2B5EF4-FFF2-40B4-BE49-F238E27FC236}">
                <a16:creationId xmlns:a16="http://schemas.microsoft.com/office/drawing/2014/main" id="{995732C7-13A0-51DF-E9E1-A464710801C8}"/>
              </a:ext>
            </a:extLst>
          </p:cNvPr>
          <p:cNvGrpSpPr/>
          <p:nvPr/>
        </p:nvGrpSpPr>
        <p:grpSpPr>
          <a:xfrm>
            <a:off x="580579" y="3696607"/>
            <a:ext cx="5011039" cy="5176162"/>
            <a:chOff x="-244858" y="-152351"/>
            <a:chExt cx="1775098" cy="1410639"/>
          </a:xfrm>
        </p:grpSpPr>
        <p:sp>
          <p:nvSpPr>
            <p:cNvPr id="28" name="Freeform 11">
              <a:extLst>
                <a:ext uri="{FF2B5EF4-FFF2-40B4-BE49-F238E27FC236}">
                  <a16:creationId xmlns:a16="http://schemas.microsoft.com/office/drawing/2014/main" id="{8A15D1A6-337B-4501-BF59-205A57A3C837}"/>
                </a:ext>
              </a:extLst>
            </p:cNvPr>
            <p:cNvSpPr/>
            <p:nvPr/>
          </p:nvSpPr>
          <p:spPr>
            <a:xfrm>
              <a:off x="-244858" y="-152351"/>
              <a:ext cx="1775098" cy="1410639"/>
            </a:xfrm>
            <a:custGeom>
              <a:avLst/>
              <a:gdLst/>
              <a:ahLst/>
              <a:cxnLst/>
              <a:rect l="l" t="t" r="r" b="b"/>
              <a:pathLst>
                <a:path w="1775098" h="1410639">
                  <a:moveTo>
                    <a:pt x="58583" y="0"/>
                  </a:moveTo>
                  <a:lnTo>
                    <a:pt x="1716516" y="0"/>
                  </a:lnTo>
                  <a:cubicBezTo>
                    <a:pt x="1748870" y="0"/>
                    <a:pt x="1775098" y="26228"/>
                    <a:pt x="1775098" y="58583"/>
                  </a:cubicBezTo>
                  <a:lnTo>
                    <a:pt x="1775098" y="1352056"/>
                  </a:lnTo>
                  <a:cubicBezTo>
                    <a:pt x="1775098" y="1384410"/>
                    <a:pt x="1748870" y="1410639"/>
                    <a:pt x="1716516" y="1410639"/>
                  </a:cubicBezTo>
                  <a:lnTo>
                    <a:pt x="58583" y="1410639"/>
                  </a:lnTo>
                  <a:cubicBezTo>
                    <a:pt x="26228" y="1410639"/>
                    <a:pt x="0" y="1384410"/>
                    <a:pt x="0" y="1352056"/>
                  </a:cubicBezTo>
                  <a:lnTo>
                    <a:pt x="0" y="58583"/>
                  </a:lnTo>
                  <a:cubicBezTo>
                    <a:pt x="0" y="26228"/>
                    <a:pt x="26228" y="0"/>
                    <a:pt x="58583" y="0"/>
                  </a:cubicBezTo>
                  <a:close/>
                </a:path>
              </a:pathLst>
            </a:custGeom>
            <a:solidFill>
              <a:srgbClr val="000000">
                <a:alpha val="35686"/>
              </a:srgbClr>
            </a:solidFill>
          </p:spPr>
          <p:txBody>
            <a:bodyPr/>
            <a:lstStyle/>
            <a:p>
              <a:endParaRPr lang="en-BE"/>
            </a:p>
          </p:txBody>
        </p:sp>
        <p:sp>
          <p:nvSpPr>
            <p:cNvPr id="29" name="TextBox 12">
              <a:extLst>
                <a:ext uri="{FF2B5EF4-FFF2-40B4-BE49-F238E27FC236}">
                  <a16:creationId xmlns:a16="http://schemas.microsoft.com/office/drawing/2014/main" id="{A88270B1-C1E4-940E-7D10-A05948E8C2B2}"/>
                </a:ext>
              </a:extLst>
            </p:cNvPr>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sp>
        <p:nvSpPr>
          <p:cNvPr id="30" name="TextBox 21">
            <a:extLst>
              <a:ext uri="{FF2B5EF4-FFF2-40B4-BE49-F238E27FC236}">
                <a16:creationId xmlns:a16="http://schemas.microsoft.com/office/drawing/2014/main" id="{64EE7924-764D-44B0-6CD5-497FD50F5C63}"/>
              </a:ext>
            </a:extLst>
          </p:cNvPr>
          <p:cNvSpPr txBox="1"/>
          <p:nvPr/>
        </p:nvSpPr>
        <p:spPr>
          <a:xfrm>
            <a:off x="382162" y="3807073"/>
            <a:ext cx="4985845" cy="3721083"/>
          </a:xfrm>
          <a:prstGeom prst="rect">
            <a:avLst/>
          </a:prstGeom>
        </p:spPr>
        <p:txBody>
          <a:bodyPr wrap="square" lIns="0" tIns="0" rIns="0" bIns="0" rtlCol="0" anchor="t">
            <a:spAutoFit/>
          </a:bodyPr>
          <a:lstStyle/>
          <a:p>
            <a:pPr marL="643255" lvl="1" indent="-321310">
              <a:lnSpc>
                <a:spcPts val="4172"/>
              </a:lnSpc>
              <a:buFont typeface="Arial"/>
              <a:buChar char="•"/>
            </a:pPr>
            <a:r>
              <a:rPr lang="hu" sz="2400" dirty="0">
                <a:solidFill>
                  <a:schemeClr val="bg1"/>
                </a:solidFill>
                <a:latin typeface="Eastman Grotesque" panose="020B0604020202020204" charset="0"/>
                <a:ea typeface="+mn-lt"/>
                <a:cs typeface="+mn-lt"/>
              </a:rPr>
              <a:t>Verlangt von Banken, Versicherern, Wertpapierfirmen und anderen Finanzinstituten, dass sie in einem standardisierten Format über nachhaltige Investitionspraktiken berichten.</a:t>
            </a:r>
            <a:endParaRPr lang="hu" sz="2400" dirty="0">
              <a:solidFill>
                <a:schemeClr val="bg1"/>
              </a:solidFill>
              <a:latin typeface="Eastman Grotesque" panose="020B0604020202020204" charset="0"/>
              <a:cs typeface="Calibri"/>
            </a:endParaRPr>
          </a:p>
        </p:txBody>
      </p:sp>
      <p:sp>
        <p:nvSpPr>
          <p:cNvPr id="32" name="TextBox 19">
            <a:extLst>
              <a:ext uri="{FF2B5EF4-FFF2-40B4-BE49-F238E27FC236}">
                <a16:creationId xmlns:a16="http://schemas.microsoft.com/office/drawing/2014/main" id="{38EF4C7D-9F1A-23E4-87C0-951D1E4B8A85}"/>
              </a:ext>
            </a:extLst>
          </p:cNvPr>
          <p:cNvSpPr txBox="1"/>
          <p:nvPr/>
        </p:nvSpPr>
        <p:spPr>
          <a:xfrm>
            <a:off x="292764" y="2586528"/>
            <a:ext cx="5586671" cy="599844"/>
          </a:xfrm>
          <a:prstGeom prst="rect">
            <a:avLst/>
          </a:prstGeom>
        </p:spPr>
        <p:txBody>
          <a:bodyPr wrap="square" lIns="0" tIns="0" rIns="0" bIns="0" rtlCol="0" anchor="t">
            <a:spAutoFit/>
          </a:bodyPr>
          <a:lstStyle/>
          <a:p>
            <a:pPr algn="ctr">
              <a:lnSpc>
                <a:spcPts val="5180"/>
              </a:lnSpc>
            </a:pPr>
            <a:r>
              <a:rPr lang="en-US" sz="2800" b="1" dirty="0" err="1">
                <a:solidFill>
                  <a:srgbClr val="FFFFFF"/>
                </a:solidFill>
                <a:latin typeface="Eastman Grotesque Bold"/>
              </a:rPr>
              <a:t>Offenlegungsverordnung</a:t>
            </a:r>
            <a:r>
              <a:rPr lang="en-US" sz="2800" b="1" dirty="0">
                <a:solidFill>
                  <a:srgbClr val="FFFFFF"/>
                </a:solidFill>
                <a:latin typeface="Eastman Grotesque Bold"/>
              </a:rPr>
              <a:t> (SFDR)</a:t>
            </a: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6" name="Pfeil: nach rechts 25">
            <a:extLst>
              <a:ext uri="{FF2B5EF4-FFF2-40B4-BE49-F238E27FC236}">
                <a16:creationId xmlns:a16="http://schemas.microsoft.com/office/drawing/2014/main" id="{D4BD40CA-E7C1-AE36-7B14-D22AF5B806CC}"/>
              </a:ext>
            </a:extLst>
          </p:cNvPr>
          <p:cNvSpPr/>
          <p:nvPr/>
        </p:nvSpPr>
        <p:spPr>
          <a:xfrm>
            <a:off x="6293663" y="4850719"/>
            <a:ext cx="2773180" cy="2428406"/>
          </a:xfrm>
          <a:prstGeom prst="rightArrow">
            <a:avLst/>
          </a:prstGeom>
          <a:solidFill>
            <a:srgbClr val="0026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A8519EEF-CF5D-7D48-2E61-D8A448769083}"/>
              </a:ext>
            </a:extLst>
          </p:cNvPr>
          <p:cNvSpPr txBox="1"/>
          <p:nvPr/>
        </p:nvSpPr>
        <p:spPr>
          <a:xfrm>
            <a:off x="10199877" y="5531953"/>
            <a:ext cx="6816319" cy="1323439"/>
          </a:xfrm>
          <a:prstGeom prst="rect">
            <a:avLst/>
          </a:prstGeom>
          <a:noFill/>
        </p:spPr>
        <p:txBody>
          <a:bodyPr wrap="square" rtlCol="0">
            <a:spAutoFit/>
          </a:bodyPr>
          <a:lstStyle/>
          <a:p>
            <a:r>
              <a:rPr lang="de-DE" sz="4000" dirty="0">
                <a:solidFill>
                  <a:schemeClr val="bg1"/>
                </a:solidFill>
                <a:latin typeface="Eastman Grotesque" panose="020B0604020202020204" charset="0"/>
              </a:rPr>
              <a:t>Klassifizierungssystem gemäß den Artikeln der SFDR</a:t>
            </a:r>
          </a:p>
        </p:txBody>
      </p:sp>
      <p:pic>
        <p:nvPicPr>
          <p:cNvPr id="10" name="Picture 2" descr="Der Green Deal - LOBBE">
            <a:extLst>
              <a:ext uri="{FF2B5EF4-FFF2-40B4-BE49-F238E27FC236}">
                <a16:creationId xmlns:a16="http://schemas.microsoft.com/office/drawing/2014/main" id="{DCE37526-25B7-CDCA-0235-38AD826752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4221384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12956238" cy="4308872"/>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Artikel 6 Fonds: </a:t>
            </a:r>
          </a:p>
          <a:p>
            <a:pPr marL="571500" indent="-571500">
              <a:lnSpc>
                <a:spcPts val="4165"/>
              </a:lnSpc>
              <a:buFont typeface="Arial" panose="020B0604020202020204" pitchFamily="34" charset="0"/>
              <a:buChar char="•"/>
            </a:pPr>
            <a:r>
              <a:rPr lang="pt-BR" sz="3600" b="1" dirty="0">
                <a:solidFill>
                  <a:srgbClr val="FFFFFF"/>
                </a:solidFill>
                <a:latin typeface="Eastman Grotesque"/>
              </a:rPr>
              <a:t>Keine definierten ESG-Ziele oder –Strategien auf Produktebene</a:t>
            </a:r>
          </a:p>
          <a:p>
            <a:pPr marL="571500" indent="-571500">
              <a:lnSpc>
                <a:spcPts val="4165"/>
              </a:lnSpc>
              <a:buFont typeface="Arial" panose="020B0604020202020204" pitchFamily="34" charset="0"/>
              <a:buChar char="•"/>
            </a:pPr>
            <a:r>
              <a:rPr lang="pt-BR" sz="3600" b="1" u="sng" dirty="0">
                <a:solidFill>
                  <a:srgbClr val="FFFFFF"/>
                </a:solidFill>
                <a:latin typeface="Eastman Grotesque"/>
              </a:rPr>
              <a:t>Können</a:t>
            </a:r>
            <a:r>
              <a:rPr lang="pt-BR" sz="3600" b="1" dirty="0">
                <a:solidFill>
                  <a:srgbClr val="FFFFFF"/>
                </a:solidFill>
                <a:latin typeface="Eastman Grotesque"/>
              </a:rPr>
              <a:t> Nachhaltigkeitsrisiken im Investmentprozess berücksichtigen</a:t>
            </a:r>
          </a:p>
          <a:p>
            <a:pPr marL="571500" indent="-571500">
              <a:lnSpc>
                <a:spcPts val="4165"/>
              </a:lnSpc>
              <a:buFont typeface="Arial" panose="020B0604020202020204" pitchFamily="34" charset="0"/>
              <a:buChar char="•"/>
            </a:pPr>
            <a:r>
              <a:rPr lang="pt-BR" sz="3600" b="1" dirty="0">
                <a:solidFill>
                  <a:srgbClr val="FFFFFF"/>
                </a:solidFill>
                <a:latin typeface="Eastman Grotesque"/>
              </a:rPr>
              <a:t>Wenn keine Berücksichtigung: Erläuterung und Begründung erforderlich</a:t>
            </a:r>
          </a:p>
          <a:p>
            <a:pPr>
              <a:lnSpc>
                <a:spcPts val="4165"/>
              </a:lnSpc>
            </a:pPr>
            <a:endParaRPr lang="pt-BR" sz="3600" b="1" dirty="0">
              <a:solidFill>
                <a:srgbClr val="FFFFFF"/>
              </a:solidFill>
              <a:latin typeface="Eastman Grotesque"/>
            </a:endParaRPr>
          </a:p>
        </p:txBody>
      </p:sp>
      <p:pic>
        <p:nvPicPr>
          <p:cNvPr id="15" name="Picture 2" descr="Der Green Deal - LOBBE">
            <a:extLst>
              <a:ext uri="{FF2B5EF4-FFF2-40B4-BE49-F238E27FC236}">
                <a16:creationId xmlns:a16="http://schemas.microsoft.com/office/drawing/2014/main" id="{07523FB9-3894-7744-1A36-71B5FC20159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829243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en-US" sz="6899">
                <a:solidFill>
                  <a:srgbClr val="FFFFFF"/>
                </a:solidFill>
                <a:latin typeface="Eastman Grotesque Bold"/>
              </a:rPr>
              <a:t>HAFTUNGSAUSSCHLUSS</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5895973"/>
          </a:xfrm>
          <a:prstGeom prst="rect">
            <a:avLst/>
          </a:prstGeom>
        </p:spPr>
        <p:txBody>
          <a:bodyPr lIns="0" tIns="0" rIns="0" bIns="0" rtlCol="0" anchor="t">
            <a:spAutoFit/>
          </a:bodyPr>
          <a:lstStyle/>
          <a:p>
            <a:pPr algn="ctr">
              <a:lnSpc>
                <a:spcPts val="4165"/>
              </a:lnSpc>
            </a:pPr>
            <a:r>
              <a:rPr lang="de-DE" sz="2975" dirty="0" err="1">
                <a:solidFill>
                  <a:srgbClr val="FFFFFF"/>
                </a:solidFill>
                <a:latin typeface="Eastman Grotesque"/>
              </a:rPr>
              <a:t>Invest</a:t>
            </a:r>
            <a:r>
              <a:rPr lang="de-DE" sz="2975" dirty="0">
                <a:solidFill>
                  <a:srgbClr val="FFFFFF"/>
                </a:solidFill>
                <a:latin typeface="Eastman Grotesque"/>
              </a:rPr>
              <a:t> </a:t>
            </a:r>
            <a:r>
              <a:rPr lang="de-DE" sz="2975" dirty="0" err="1">
                <a:solidFill>
                  <a:srgbClr val="FFFFFF"/>
                </a:solidFill>
                <a:latin typeface="Eastman Grotesque"/>
              </a:rPr>
              <a:t>for</a:t>
            </a:r>
            <a:r>
              <a:rPr lang="de-DE" sz="2975" dirty="0">
                <a:solidFill>
                  <a:srgbClr val="FFFFFF"/>
                </a:solidFill>
                <a:latin typeface="Eastman Grotesque"/>
              </a:rPr>
              <a:t> </a:t>
            </a:r>
            <a:r>
              <a:rPr lang="de-DE" sz="2975" dirty="0" err="1">
                <a:solidFill>
                  <a:srgbClr val="FFFFFF"/>
                </a:solidFill>
                <a:latin typeface="Eastman Grotesque"/>
              </a:rPr>
              <a:t>Better</a:t>
            </a:r>
            <a:r>
              <a:rPr lang="de-DE" sz="2975" dirty="0">
                <a:solidFill>
                  <a:srgbClr val="FFFFFF"/>
                </a:solidFill>
                <a:latin typeface="Eastman Grotesque"/>
              </a:rPr>
              <a:t> Climate EU ist eine gemeinnützige Initiative, die sich der Bildung widmet und keine Finanzberatung anbietet. Die Informationen und Materialien, die in diesem Kurs zur Verfügung gestellt werden, sind nur für allgemeine Bildungszwecke gedacht und dienen nicht der Finanzplanung, Rechts-, Steuer-, Buchhaltungs- oder Anlageberatung. Strategien oder Beschreibungen von Investitionen stellen keine Empfehlung dar. Führen Sie immer Ihre eigenen Nachforschungen durch und/oder ziehen Sie Fachleute zu Rate, bevor Sie eine Anlageentscheidung treffen. Sie sollten auch sicher sein, dass Sie alle möglichen steuerlichen Auswirkungen verstehen, bevor Sie bestehende Investitionen verkaufen.</a:t>
            </a:r>
          </a:p>
          <a:p>
            <a:pPr algn="ctr">
              <a:lnSpc>
                <a:spcPts val="4165"/>
              </a:lnSpc>
            </a:pPr>
            <a:endParaRPr lang="en-US" sz="2975" dirty="0">
              <a:solidFill>
                <a:srgbClr val="FFFFFF"/>
              </a:solidFill>
              <a:latin typeface="Eastman Grotesque"/>
            </a:endParaRPr>
          </a:p>
        </p:txBody>
      </p:sp>
      <p:sp>
        <p:nvSpPr>
          <p:cNvPr id="16" name="TextBox 13">
            <a:extLst>
              <a:ext uri="{FF2B5EF4-FFF2-40B4-BE49-F238E27FC236}">
                <a16:creationId xmlns:a16="http://schemas.microsoft.com/office/drawing/2014/main" id="{5D881532-4719-D63C-EA4E-48353F18759A}"/>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12956238" cy="3231654"/>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Artikel 8 Fonds: </a:t>
            </a:r>
          </a:p>
          <a:p>
            <a:pPr marL="571500" indent="-571500">
              <a:lnSpc>
                <a:spcPts val="4165"/>
              </a:lnSpc>
              <a:buFont typeface="Arial" panose="020B0604020202020204" pitchFamily="34" charset="0"/>
              <a:buChar char="•"/>
            </a:pPr>
            <a:r>
              <a:rPr lang="de-DE" sz="3600" b="1" dirty="0">
                <a:solidFill>
                  <a:srgbClr val="FFFFFF"/>
                </a:solidFill>
                <a:latin typeface="Eastman Grotesque"/>
              </a:rPr>
              <a:t>Bewerben unter anderem ökologische oder soziale Merkmale oder eine Kombination aus diesen Merkmalen</a:t>
            </a:r>
          </a:p>
          <a:p>
            <a:pPr marL="571500" indent="-571500">
              <a:lnSpc>
                <a:spcPts val="4165"/>
              </a:lnSpc>
              <a:buFont typeface="Arial" panose="020B0604020202020204" pitchFamily="34" charset="0"/>
              <a:buChar char="•"/>
            </a:pPr>
            <a:r>
              <a:rPr lang="de-DE" sz="3600" b="1" dirty="0">
                <a:solidFill>
                  <a:srgbClr val="FFFFFF"/>
                </a:solidFill>
                <a:latin typeface="Eastman Grotesque"/>
              </a:rPr>
              <a:t>Angaben zur Erfüllung dieser Merkmale notwendig</a:t>
            </a:r>
          </a:p>
          <a:p>
            <a:pPr marL="571500" indent="-571500">
              <a:lnSpc>
                <a:spcPts val="4165"/>
              </a:lnSpc>
              <a:buFont typeface="Arial" panose="020B0604020202020204" pitchFamily="34" charset="0"/>
              <a:buChar char="•"/>
            </a:pPr>
            <a:r>
              <a:rPr lang="de-DE" sz="3600" b="1" dirty="0">
                <a:solidFill>
                  <a:srgbClr val="FFFFFF"/>
                </a:solidFill>
                <a:latin typeface="Eastman Grotesque"/>
              </a:rPr>
              <a:t>Wenn Index als Referenzwert bestimmt wurde: Angaben, ob und wie dieser Index mit den Merkmalen vereinbar ist</a:t>
            </a:r>
          </a:p>
        </p:txBody>
      </p:sp>
      <p:pic>
        <p:nvPicPr>
          <p:cNvPr id="15" name="Picture 2" descr="Der Green Deal - LOBBE">
            <a:extLst>
              <a:ext uri="{FF2B5EF4-FFF2-40B4-BE49-F238E27FC236}">
                <a16:creationId xmlns:a16="http://schemas.microsoft.com/office/drawing/2014/main" id="{C27D30DB-C743-2057-B31E-A597D735717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3016996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0" y="3211406"/>
            <a:ext cx="13488519" cy="5386090"/>
          </a:xfrm>
          <a:prstGeom prst="rect">
            <a:avLst/>
          </a:prstGeom>
        </p:spPr>
        <p:txBody>
          <a:bodyPr wrap="square" lIns="0" tIns="0" rIns="0" bIns="0" rtlCol="0" anchor="t">
            <a:spAutoFit/>
          </a:bodyPr>
          <a:lstStyle/>
          <a:p>
            <a:pPr>
              <a:lnSpc>
                <a:spcPts val="4165"/>
              </a:lnSpc>
            </a:pPr>
            <a:r>
              <a:rPr lang="pt-BR" sz="3600" b="1" dirty="0">
                <a:solidFill>
                  <a:srgbClr val="FFFFFF"/>
                </a:solidFill>
                <a:latin typeface="Eastman Grotesque"/>
              </a:rPr>
              <a:t>Artikel 9 Fonds: </a:t>
            </a:r>
          </a:p>
          <a:p>
            <a:pPr marL="571500" indent="-571500">
              <a:lnSpc>
                <a:spcPts val="4165"/>
              </a:lnSpc>
              <a:buFont typeface="Arial" panose="020B0604020202020204" pitchFamily="34" charset="0"/>
              <a:buChar char="•"/>
            </a:pPr>
            <a:r>
              <a:rPr lang="de-DE" sz="3600" b="1" dirty="0">
                <a:solidFill>
                  <a:srgbClr val="FFFFFF"/>
                </a:solidFill>
                <a:latin typeface="Eastman Grotesque"/>
              </a:rPr>
              <a:t>Verfolgen mindestens ein bestimmtes und messbares Nachhaltigkeitsziel</a:t>
            </a:r>
          </a:p>
          <a:p>
            <a:pPr marL="571500" indent="-571500">
              <a:lnSpc>
                <a:spcPts val="4165"/>
              </a:lnSpc>
              <a:buFont typeface="Arial" panose="020B0604020202020204" pitchFamily="34" charset="0"/>
              <a:buChar char="•"/>
            </a:pPr>
            <a:r>
              <a:rPr lang="de-DE" sz="3600" b="1" dirty="0">
                <a:solidFill>
                  <a:srgbClr val="FFFFFF"/>
                </a:solidFill>
                <a:latin typeface="Eastman Grotesque"/>
              </a:rPr>
              <a:t>Erklären, wie das angestrebte Nachhaltigkeitsziel adressiert und realisiert werden soll (Impact)</a:t>
            </a:r>
          </a:p>
          <a:p>
            <a:pPr marL="571500" indent="-571500">
              <a:lnSpc>
                <a:spcPts val="4165"/>
              </a:lnSpc>
              <a:buFont typeface="Arial" panose="020B0604020202020204" pitchFamily="34" charset="0"/>
              <a:buChar char="•"/>
            </a:pPr>
            <a:r>
              <a:rPr lang="de-DE" sz="3600" b="1" dirty="0">
                <a:solidFill>
                  <a:srgbClr val="FFFFFF"/>
                </a:solidFill>
                <a:latin typeface="Eastman Grotesque"/>
              </a:rPr>
              <a:t>Wenn Index als Referenzwert bestimmt wurde: Angaben, ob und wie dieser Index auf das angestrebte Ziel ausgerichtet ist</a:t>
            </a:r>
          </a:p>
          <a:p>
            <a:pPr marL="571500" indent="-571500">
              <a:lnSpc>
                <a:spcPts val="4165"/>
              </a:lnSpc>
              <a:buFont typeface="Arial" panose="020B0604020202020204" pitchFamily="34" charset="0"/>
              <a:buChar char="•"/>
            </a:pPr>
            <a:r>
              <a:rPr lang="de-DE" sz="3600" b="1" dirty="0">
                <a:solidFill>
                  <a:srgbClr val="FFFFFF"/>
                </a:solidFill>
                <a:latin typeface="Eastman Grotesque"/>
              </a:rPr>
              <a:t>Wird CO2-Reduktion angestrebt: ausführliche Erklärung, wie die Ziele zur Verwirklichung der Pariser Klimaziele beitragen</a:t>
            </a:r>
          </a:p>
        </p:txBody>
      </p:sp>
      <p:pic>
        <p:nvPicPr>
          <p:cNvPr id="15" name="Picture 2" descr="Der Green Deal - LOBBE">
            <a:extLst>
              <a:ext uri="{FF2B5EF4-FFF2-40B4-BE49-F238E27FC236}">
                <a16:creationId xmlns:a16="http://schemas.microsoft.com/office/drawing/2014/main" id="{710BD1A3-A863-1D3C-0F9C-D0E3F60378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2700401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as bedeuten die SFDR-Nachhaltigkeits-Kategorien bei Fonds? -  Finanzpedia.net">
            <a:extLst>
              <a:ext uri="{FF2B5EF4-FFF2-40B4-BE49-F238E27FC236}">
                <a16:creationId xmlns:a16="http://schemas.microsoft.com/office/drawing/2014/main" id="{FAFBF35B-5AC0-0453-D340-B32B1915B9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26948" y="2900671"/>
            <a:ext cx="6254494" cy="6254494"/>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AC630550-467C-C674-9EB4-CC754B42F365}"/>
              </a:ext>
            </a:extLst>
          </p:cNvPr>
          <p:cNvPicPr>
            <a:picLocks noChangeAspect="1"/>
          </p:cNvPicPr>
          <p:nvPr/>
        </p:nvPicPr>
        <p:blipFill>
          <a:blip r:embed="rId4"/>
          <a:stretch>
            <a:fillRect/>
          </a:stretch>
        </p:blipFill>
        <p:spPr>
          <a:xfrm>
            <a:off x="7464043" y="3238620"/>
            <a:ext cx="10097007" cy="5578596"/>
          </a:xfrm>
          <a:prstGeom prst="rect">
            <a:avLst/>
          </a:prstGeom>
        </p:spPr>
      </p:pic>
      <p:sp>
        <p:nvSpPr>
          <p:cNvPr id="5" name="TextBox 13">
            <a:extLst>
              <a:ext uri="{FF2B5EF4-FFF2-40B4-BE49-F238E27FC236}">
                <a16:creationId xmlns:a16="http://schemas.microsoft.com/office/drawing/2014/main" id="{383F9056-EB47-F4B2-846F-CA4653E995E3}"/>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a:t>
            </a:r>
            <a:r>
              <a:rPr lang="de-DE" sz="2000" dirty="0" err="1">
                <a:latin typeface="Eastman Grotesque"/>
              </a:rPr>
              <a:t>Invest</a:t>
            </a:r>
            <a:r>
              <a:rPr lang="de-DE" sz="2000" dirty="0">
                <a:latin typeface="Eastman Grotesque"/>
              </a:rPr>
              <a: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
        <p:nvSpPr>
          <p:cNvPr id="8" name="TextBox 14">
            <a:extLst>
              <a:ext uri="{FF2B5EF4-FFF2-40B4-BE49-F238E27FC236}">
                <a16:creationId xmlns:a16="http://schemas.microsoft.com/office/drawing/2014/main" id="{458D9849-4E63-8F3B-83BD-596C3C94C2C4}"/>
              </a:ext>
            </a:extLst>
          </p:cNvPr>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002640"/>
                </a:solidFill>
                <a:latin typeface="Eastman Grotesque Bold"/>
              </a:rPr>
              <a:t>Tools, Standards und </a:t>
            </a:r>
            <a:r>
              <a:rPr lang="en-US" sz="6000" dirty="0" err="1">
                <a:solidFill>
                  <a:srgbClr val="002640"/>
                </a:solidFill>
                <a:latin typeface="Eastman Grotesque Bold"/>
              </a:rPr>
              <a:t>Wissenswertes</a:t>
            </a:r>
            <a:endParaRPr lang="en-US" sz="6000" dirty="0">
              <a:solidFill>
                <a:srgbClr val="002640"/>
              </a:solidFill>
              <a:latin typeface="Eastman Grotesque Bold"/>
            </a:endParaRPr>
          </a:p>
        </p:txBody>
      </p:sp>
      <p:sp>
        <p:nvSpPr>
          <p:cNvPr id="9" name="AutoShape 9">
            <a:extLst>
              <a:ext uri="{FF2B5EF4-FFF2-40B4-BE49-F238E27FC236}">
                <a16:creationId xmlns:a16="http://schemas.microsoft.com/office/drawing/2014/main" id="{89B32DB2-9D20-FB8F-D061-D17913B13EE9}"/>
              </a:ext>
            </a:extLst>
          </p:cNvPr>
          <p:cNvSpPr/>
          <p:nvPr/>
        </p:nvSpPr>
        <p:spPr>
          <a:xfrm flipV="1">
            <a:off x="5735841" y="2221820"/>
            <a:ext cx="6816319" cy="0"/>
          </a:xfrm>
          <a:prstGeom prst="line">
            <a:avLst/>
          </a:prstGeom>
          <a:ln w="171450" cap="flat">
            <a:solidFill>
              <a:srgbClr val="002640"/>
            </a:solidFill>
            <a:prstDash val="solid"/>
            <a:headEnd type="none" w="sm" len="sm"/>
            <a:tailEnd type="none" w="sm" len="sm"/>
          </a:ln>
        </p:spPr>
        <p:txBody>
          <a:bodyPr/>
          <a:lstStyle/>
          <a:p>
            <a:endParaRPr lang="en-BE"/>
          </a:p>
        </p:txBody>
      </p:sp>
      <p:pic>
        <p:nvPicPr>
          <p:cNvPr id="2" name="Picture 2" descr="Der Green Deal - LOBBE">
            <a:extLst>
              <a:ext uri="{FF2B5EF4-FFF2-40B4-BE49-F238E27FC236}">
                <a16:creationId xmlns:a16="http://schemas.microsoft.com/office/drawing/2014/main" id="{C9718F56-841C-7341-5841-E83AA5DBF0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2244642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12956238" cy="538609"/>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Transparenz Artikel 8 Fonds: Praxisbeispiel 1</a:t>
            </a:r>
          </a:p>
        </p:txBody>
      </p:sp>
      <p:pic>
        <p:nvPicPr>
          <p:cNvPr id="20" name="Grafik 19">
            <a:extLst>
              <a:ext uri="{FF2B5EF4-FFF2-40B4-BE49-F238E27FC236}">
                <a16:creationId xmlns:a16="http://schemas.microsoft.com/office/drawing/2014/main" id="{FA3FC925-59CE-8AF6-200F-9B3427AD4B06}"/>
              </a:ext>
            </a:extLst>
          </p:cNvPr>
          <p:cNvPicPr>
            <a:picLocks noChangeAspect="1"/>
          </p:cNvPicPr>
          <p:nvPr/>
        </p:nvPicPr>
        <p:blipFill rotWithShape="1">
          <a:blip r:embed="rId4"/>
          <a:srcRect b="71752"/>
          <a:stretch/>
        </p:blipFill>
        <p:spPr>
          <a:xfrm>
            <a:off x="2772599" y="4140877"/>
            <a:ext cx="5580000" cy="2021509"/>
          </a:xfrm>
          <a:prstGeom prst="rect">
            <a:avLst/>
          </a:prstGeom>
        </p:spPr>
      </p:pic>
      <p:pic>
        <p:nvPicPr>
          <p:cNvPr id="22" name="Grafik 21">
            <a:extLst>
              <a:ext uri="{FF2B5EF4-FFF2-40B4-BE49-F238E27FC236}">
                <a16:creationId xmlns:a16="http://schemas.microsoft.com/office/drawing/2014/main" id="{0299F5D9-CDD4-3D3C-71DC-81ABA2113E6F}"/>
              </a:ext>
            </a:extLst>
          </p:cNvPr>
          <p:cNvPicPr>
            <a:picLocks noChangeAspect="1"/>
          </p:cNvPicPr>
          <p:nvPr/>
        </p:nvPicPr>
        <p:blipFill rotWithShape="1">
          <a:blip r:embed="rId4"/>
          <a:srcRect t="27678"/>
          <a:stretch/>
        </p:blipFill>
        <p:spPr>
          <a:xfrm>
            <a:off x="9469783" y="4140726"/>
            <a:ext cx="5580000" cy="5175594"/>
          </a:xfrm>
          <a:prstGeom prst="rect">
            <a:avLst/>
          </a:prstGeom>
        </p:spPr>
      </p:pic>
      <p:pic>
        <p:nvPicPr>
          <p:cNvPr id="29" name="Grafik 28">
            <a:extLst>
              <a:ext uri="{FF2B5EF4-FFF2-40B4-BE49-F238E27FC236}">
                <a16:creationId xmlns:a16="http://schemas.microsoft.com/office/drawing/2014/main" id="{F8D76EFC-2BDD-6652-488D-C8A1E49EDAE5}"/>
              </a:ext>
            </a:extLst>
          </p:cNvPr>
          <p:cNvPicPr>
            <a:picLocks noChangeAspect="1"/>
          </p:cNvPicPr>
          <p:nvPr/>
        </p:nvPicPr>
        <p:blipFill>
          <a:blip r:embed="rId5"/>
          <a:stretch>
            <a:fillRect/>
          </a:stretch>
        </p:blipFill>
        <p:spPr>
          <a:xfrm>
            <a:off x="2772595" y="3818079"/>
            <a:ext cx="2514600" cy="323850"/>
          </a:xfrm>
          <a:prstGeom prst="rect">
            <a:avLst/>
          </a:prstGeom>
        </p:spPr>
      </p:pic>
      <p:sp>
        <p:nvSpPr>
          <p:cNvPr id="31" name="Textfeld 30">
            <a:extLst>
              <a:ext uri="{FF2B5EF4-FFF2-40B4-BE49-F238E27FC236}">
                <a16:creationId xmlns:a16="http://schemas.microsoft.com/office/drawing/2014/main" id="{9BD69568-32D4-F40A-0AE3-947A90EC9225}"/>
              </a:ext>
            </a:extLst>
          </p:cNvPr>
          <p:cNvSpPr txBox="1"/>
          <p:nvPr/>
        </p:nvSpPr>
        <p:spPr>
          <a:xfrm>
            <a:off x="5407898" y="3766780"/>
            <a:ext cx="9360568" cy="369332"/>
          </a:xfrm>
          <a:prstGeom prst="rect">
            <a:avLst/>
          </a:prstGeom>
          <a:noFill/>
        </p:spPr>
        <p:txBody>
          <a:bodyPr wrap="square">
            <a:spAutoFit/>
          </a:bodyPr>
          <a:lstStyle/>
          <a:p>
            <a:r>
              <a:rPr lang="en-US" b="1" i="0" dirty="0">
                <a:solidFill>
                  <a:schemeClr val="bg1"/>
                </a:solidFill>
                <a:effectLst/>
                <a:latin typeface="Eastman Grotesque" panose="020B0604020202020204" charset="0"/>
              </a:rPr>
              <a:t>HSBC Global Sustainable Long Term Dividend USD (EUR), ISIN: LU1236619661 </a:t>
            </a:r>
            <a:endParaRPr lang="de-DE" dirty="0">
              <a:solidFill>
                <a:schemeClr val="bg1"/>
              </a:solidFill>
              <a:latin typeface="Eastman Grotesque" panose="020B0604020202020204" charset="0"/>
            </a:endParaRPr>
          </a:p>
        </p:txBody>
      </p:sp>
      <p:pic>
        <p:nvPicPr>
          <p:cNvPr id="15" name="Picture 2" descr="Der Green Deal - LOBBE">
            <a:extLst>
              <a:ext uri="{FF2B5EF4-FFF2-40B4-BE49-F238E27FC236}">
                <a16:creationId xmlns:a16="http://schemas.microsoft.com/office/drawing/2014/main" id="{650C30EA-CE12-0F4A-123B-20D8A28C9EA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mc:AlternateContent xmlns:mc="http://schemas.openxmlformats.org/markup-compatibility/2006" xmlns:p14="http://schemas.microsoft.com/office/powerpoint/2010/main">
        <mc:Choice Requires="p14">
          <p:contentPart p14:bwMode="auto" r:id="rId7">
            <p14:nvContentPartPr>
              <p14:cNvPr id="16" name="Freihand 15">
                <a:extLst>
                  <a:ext uri="{FF2B5EF4-FFF2-40B4-BE49-F238E27FC236}">
                    <a16:creationId xmlns:a16="http://schemas.microsoft.com/office/drawing/2014/main" id="{9140B8D2-A001-6321-4CC6-9AAF5D64A49F}"/>
                  </a:ext>
                </a:extLst>
              </p14:cNvPr>
              <p14:cNvContentPartPr/>
              <p14:nvPr/>
            </p14:nvContentPartPr>
            <p14:xfrm>
              <a:off x="2862446" y="5234709"/>
              <a:ext cx="2966760" cy="178200"/>
            </p14:xfrm>
          </p:contentPart>
        </mc:Choice>
        <mc:Fallback xmlns="">
          <p:pic>
            <p:nvPicPr>
              <p:cNvPr id="16" name="Freihand 15">
                <a:extLst>
                  <a:ext uri="{FF2B5EF4-FFF2-40B4-BE49-F238E27FC236}">
                    <a16:creationId xmlns:a16="http://schemas.microsoft.com/office/drawing/2014/main" id="{9140B8D2-A001-6321-4CC6-9AAF5D64A49F}"/>
                  </a:ext>
                </a:extLst>
              </p:cNvPr>
              <p:cNvPicPr/>
              <p:nvPr/>
            </p:nvPicPr>
            <p:blipFill>
              <a:blip r:embed="rId8"/>
              <a:stretch>
                <a:fillRect/>
              </a:stretch>
            </p:blipFill>
            <p:spPr>
              <a:xfrm>
                <a:off x="2808806" y="5126709"/>
                <a:ext cx="3074400"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Freihand 16">
                <a:extLst>
                  <a:ext uri="{FF2B5EF4-FFF2-40B4-BE49-F238E27FC236}">
                    <a16:creationId xmlns:a16="http://schemas.microsoft.com/office/drawing/2014/main" id="{3C2CDEE1-5405-F42C-B05A-D752680A229C}"/>
                  </a:ext>
                </a:extLst>
              </p14:cNvPr>
              <p14:cNvContentPartPr/>
              <p14:nvPr/>
            </p14:nvContentPartPr>
            <p14:xfrm>
              <a:off x="13617806" y="7673451"/>
              <a:ext cx="1142280" cy="66960"/>
            </p14:xfrm>
          </p:contentPart>
        </mc:Choice>
        <mc:Fallback xmlns="">
          <p:pic>
            <p:nvPicPr>
              <p:cNvPr id="17" name="Freihand 16">
                <a:extLst>
                  <a:ext uri="{FF2B5EF4-FFF2-40B4-BE49-F238E27FC236}">
                    <a16:creationId xmlns:a16="http://schemas.microsoft.com/office/drawing/2014/main" id="{3C2CDEE1-5405-F42C-B05A-D752680A229C}"/>
                  </a:ext>
                </a:extLst>
              </p:cNvPr>
              <p:cNvPicPr/>
              <p:nvPr/>
            </p:nvPicPr>
            <p:blipFill>
              <a:blip r:embed="rId10"/>
              <a:stretch>
                <a:fillRect/>
              </a:stretch>
            </p:blipFill>
            <p:spPr>
              <a:xfrm>
                <a:off x="13563806" y="7565451"/>
                <a:ext cx="124992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Freihand 17">
                <a:extLst>
                  <a:ext uri="{FF2B5EF4-FFF2-40B4-BE49-F238E27FC236}">
                    <a16:creationId xmlns:a16="http://schemas.microsoft.com/office/drawing/2014/main" id="{0E11D9DE-7CE9-EB74-819E-240C7B57B12A}"/>
                  </a:ext>
                </a:extLst>
              </p14:cNvPr>
              <p14:cNvContentPartPr/>
              <p14:nvPr/>
            </p14:nvContentPartPr>
            <p14:xfrm>
              <a:off x="14652086" y="7709091"/>
              <a:ext cx="404640" cy="52200"/>
            </p14:xfrm>
          </p:contentPart>
        </mc:Choice>
        <mc:Fallback xmlns="">
          <p:pic>
            <p:nvPicPr>
              <p:cNvPr id="18" name="Freihand 17">
                <a:extLst>
                  <a:ext uri="{FF2B5EF4-FFF2-40B4-BE49-F238E27FC236}">
                    <a16:creationId xmlns:a16="http://schemas.microsoft.com/office/drawing/2014/main" id="{0E11D9DE-7CE9-EB74-819E-240C7B57B12A}"/>
                  </a:ext>
                </a:extLst>
              </p:cNvPr>
              <p:cNvPicPr/>
              <p:nvPr/>
            </p:nvPicPr>
            <p:blipFill>
              <a:blip r:embed="rId12"/>
              <a:stretch>
                <a:fillRect/>
              </a:stretch>
            </p:blipFill>
            <p:spPr>
              <a:xfrm>
                <a:off x="14598086" y="7601451"/>
                <a:ext cx="51228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Freihand 18">
                <a:extLst>
                  <a:ext uri="{FF2B5EF4-FFF2-40B4-BE49-F238E27FC236}">
                    <a16:creationId xmlns:a16="http://schemas.microsoft.com/office/drawing/2014/main" id="{DF8AB9D5-5637-30F1-16AA-50FBFD9248C1}"/>
                  </a:ext>
                </a:extLst>
              </p14:cNvPr>
              <p14:cNvContentPartPr/>
              <p14:nvPr/>
            </p14:nvContentPartPr>
            <p14:xfrm>
              <a:off x="9492206" y="7814211"/>
              <a:ext cx="5465880" cy="165240"/>
            </p14:xfrm>
          </p:contentPart>
        </mc:Choice>
        <mc:Fallback xmlns="">
          <p:pic>
            <p:nvPicPr>
              <p:cNvPr id="19" name="Freihand 18">
                <a:extLst>
                  <a:ext uri="{FF2B5EF4-FFF2-40B4-BE49-F238E27FC236}">
                    <a16:creationId xmlns:a16="http://schemas.microsoft.com/office/drawing/2014/main" id="{DF8AB9D5-5637-30F1-16AA-50FBFD9248C1}"/>
                  </a:ext>
                </a:extLst>
              </p:cNvPr>
              <p:cNvPicPr/>
              <p:nvPr/>
            </p:nvPicPr>
            <p:blipFill>
              <a:blip r:embed="rId14"/>
              <a:stretch>
                <a:fillRect/>
              </a:stretch>
            </p:blipFill>
            <p:spPr>
              <a:xfrm>
                <a:off x="9438206" y="7706211"/>
                <a:ext cx="5573520" cy="380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Freihand 20">
                <a:extLst>
                  <a:ext uri="{FF2B5EF4-FFF2-40B4-BE49-F238E27FC236}">
                    <a16:creationId xmlns:a16="http://schemas.microsoft.com/office/drawing/2014/main" id="{CF6D6161-5893-4EF7-5FEA-2B7196F38DF1}"/>
                  </a:ext>
                </a:extLst>
              </p14:cNvPr>
              <p14:cNvContentPartPr/>
              <p14:nvPr/>
            </p14:nvContentPartPr>
            <p14:xfrm>
              <a:off x="9557366" y="8055771"/>
              <a:ext cx="5629320" cy="174960"/>
            </p14:xfrm>
          </p:contentPart>
        </mc:Choice>
        <mc:Fallback xmlns="">
          <p:pic>
            <p:nvPicPr>
              <p:cNvPr id="21" name="Freihand 20">
                <a:extLst>
                  <a:ext uri="{FF2B5EF4-FFF2-40B4-BE49-F238E27FC236}">
                    <a16:creationId xmlns:a16="http://schemas.microsoft.com/office/drawing/2014/main" id="{CF6D6161-5893-4EF7-5FEA-2B7196F38DF1}"/>
                  </a:ext>
                </a:extLst>
              </p:cNvPr>
              <p:cNvPicPr/>
              <p:nvPr/>
            </p:nvPicPr>
            <p:blipFill>
              <a:blip r:embed="rId16"/>
              <a:stretch>
                <a:fillRect/>
              </a:stretch>
            </p:blipFill>
            <p:spPr>
              <a:xfrm>
                <a:off x="9503726" y="7948131"/>
                <a:ext cx="573696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4" name="Freihand 23">
                <a:extLst>
                  <a:ext uri="{FF2B5EF4-FFF2-40B4-BE49-F238E27FC236}">
                    <a16:creationId xmlns:a16="http://schemas.microsoft.com/office/drawing/2014/main" id="{8D31F07F-D979-AAA2-F023-2E18513EE2E8}"/>
                  </a:ext>
                </a:extLst>
              </p14:cNvPr>
              <p14:cNvContentPartPr/>
              <p14:nvPr/>
            </p14:nvContentPartPr>
            <p14:xfrm>
              <a:off x="9513806" y="8174931"/>
              <a:ext cx="3112920" cy="273600"/>
            </p14:xfrm>
          </p:contentPart>
        </mc:Choice>
        <mc:Fallback xmlns="">
          <p:pic>
            <p:nvPicPr>
              <p:cNvPr id="24" name="Freihand 23">
                <a:extLst>
                  <a:ext uri="{FF2B5EF4-FFF2-40B4-BE49-F238E27FC236}">
                    <a16:creationId xmlns:a16="http://schemas.microsoft.com/office/drawing/2014/main" id="{8D31F07F-D979-AAA2-F023-2E18513EE2E8}"/>
                  </a:ext>
                </a:extLst>
              </p:cNvPr>
              <p:cNvPicPr/>
              <p:nvPr/>
            </p:nvPicPr>
            <p:blipFill>
              <a:blip r:embed="rId18"/>
              <a:stretch>
                <a:fillRect/>
              </a:stretch>
            </p:blipFill>
            <p:spPr>
              <a:xfrm>
                <a:off x="9459806" y="8066931"/>
                <a:ext cx="3220560" cy="489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5" name="Freihand 24">
                <a:extLst>
                  <a:ext uri="{FF2B5EF4-FFF2-40B4-BE49-F238E27FC236}">
                    <a16:creationId xmlns:a16="http://schemas.microsoft.com/office/drawing/2014/main" id="{BCE5F796-46A4-1600-06E6-65907BA1430B}"/>
                  </a:ext>
                </a:extLst>
              </p14:cNvPr>
              <p14:cNvContentPartPr/>
              <p14:nvPr/>
            </p14:nvContentPartPr>
            <p14:xfrm>
              <a:off x="9504806" y="7933371"/>
              <a:ext cx="5208480" cy="294120"/>
            </p14:xfrm>
          </p:contentPart>
        </mc:Choice>
        <mc:Fallback xmlns="">
          <p:pic>
            <p:nvPicPr>
              <p:cNvPr id="25" name="Freihand 24">
                <a:extLst>
                  <a:ext uri="{FF2B5EF4-FFF2-40B4-BE49-F238E27FC236}">
                    <a16:creationId xmlns:a16="http://schemas.microsoft.com/office/drawing/2014/main" id="{BCE5F796-46A4-1600-06E6-65907BA1430B}"/>
                  </a:ext>
                </a:extLst>
              </p:cNvPr>
              <p:cNvPicPr/>
              <p:nvPr/>
            </p:nvPicPr>
            <p:blipFill>
              <a:blip r:embed="rId20"/>
              <a:stretch>
                <a:fillRect/>
              </a:stretch>
            </p:blipFill>
            <p:spPr>
              <a:xfrm>
                <a:off x="9451166" y="7825371"/>
                <a:ext cx="5316120" cy="509760"/>
              </a:xfrm>
              <a:prstGeom prst="rect">
                <a:avLst/>
              </a:prstGeom>
            </p:spPr>
          </p:pic>
        </mc:Fallback>
      </mc:AlternateContent>
    </p:spTree>
    <p:extLst>
      <p:ext uri="{BB962C8B-B14F-4D97-AF65-F5344CB8AC3E}">
        <p14:creationId xmlns:p14="http://schemas.microsoft.com/office/powerpoint/2010/main" val="2572207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12956238" cy="538609"/>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Wie sieht es mit dem Inhalt von Artikel 8 Fonds aus?</a:t>
            </a:r>
          </a:p>
        </p:txBody>
      </p:sp>
      <p:pic>
        <p:nvPicPr>
          <p:cNvPr id="20" name="Grafik 19">
            <a:extLst>
              <a:ext uri="{FF2B5EF4-FFF2-40B4-BE49-F238E27FC236}">
                <a16:creationId xmlns:a16="http://schemas.microsoft.com/office/drawing/2014/main" id="{FA3FC925-59CE-8AF6-200F-9B3427AD4B06}"/>
              </a:ext>
            </a:extLst>
          </p:cNvPr>
          <p:cNvPicPr>
            <a:picLocks noChangeAspect="1"/>
          </p:cNvPicPr>
          <p:nvPr/>
        </p:nvPicPr>
        <p:blipFill rotWithShape="1">
          <a:blip r:embed="rId4"/>
          <a:srcRect b="71752"/>
          <a:stretch/>
        </p:blipFill>
        <p:spPr>
          <a:xfrm>
            <a:off x="2772599" y="4140877"/>
            <a:ext cx="5580000" cy="2021509"/>
          </a:xfrm>
          <a:prstGeom prst="rect">
            <a:avLst/>
          </a:prstGeom>
        </p:spPr>
      </p:pic>
      <p:pic>
        <p:nvPicPr>
          <p:cNvPr id="22" name="Grafik 21">
            <a:extLst>
              <a:ext uri="{FF2B5EF4-FFF2-40B4-BE49-F238E27FC236}">
                <a16:creationId xmlns:a16="http://schemas.microsoft.com/office/drawing/2014/main" id="{0299F5D9-CDD4-3D3C-71DC-81ABA2113E6F}"/>
              </a:ext>
            </a:extLst>
          </p:cNvPr>
          <p:cNvPicPr>
            <a:picLocks noChangeAspect="1"/>
          </p:cNvPicPr>
          <p:nvPr/>
        </p:nvPicPr>
        <p:blipFill rotWithShape="1">
          <a:blip r:embed="rId4"/>
          <a:srcRect t="27678"/>
          <a:stretch/>
        </p:blipFill>
        <p:spPr>
          <a:xfrm>
            <a:off x="9469783" y="4140726"/>
            <a:ext cx="5580000" cy="5175594"/>
          </a:xfrm>
          <a:prstGeom prst="rect">
            <a:avLst/>
          </a:prstGeom>
        </p:spPr>
      </p:pic>
      <p:pic>
        <p:nvPicPr>
          <p:cNvPr id="29" name="Grafik 28">
            <a:extLst>
              <a:ext uri="{FF2B5EF4-FFF2-40B4-BE49-F238E27FC236}">
                <a16:creationId xmlns:a16="http://schemas.microsoft.com/office/drawing/2014/main" id="{F8D76EFC-2BDD-6652-488D-C8A1E49EDAE5}"/>
              </a:ext>
            </a:extLst>
          </p:cNvPr>
          <p:cNvPicPr>
            <a:picLocks noChangeAspect="1"/>
          </p:cNvPicPr>
          <p:nvPr/>
        </p:nvPicPr>
        <p:blipFill>
          <a:blip r:embed="rId5"/>
          <a:stretch>
            <a:fillRect/>
          </a:stretch>
        </p:blipFill>
        <p:spPr>
          <a:xfrm>
            <a:off x="2772595" y="3818079"/>
            <a:ext cx="2514600" cy="323850"/>
          </a:xfrm>
          <a:prstGeom prst="rect">
            <a:avLst/>
          </a:prstGeom>
        </p:spPr>
      </p:pic>
      <p:sp>
        <p:nvSpPr>
          <p:cNvPr id="31" name="Textfeld 30">
            <a:extLst>
              <a:ext uri="{FF2B5EF4-FFF2-40B4-BE49-F238E27FC236}">
                <a16:creationId xmlns:a16="http://schemas.microsoft.com/office/drawing/2014/main" id="{9BD69568-32D4-F40A-0AE3-947A90EC9225}"/>
              </a:ext>
            </a:extLst>
          </p:cNvPr>
          <p:cNvSpPr txBox="1"/>
          <p:nvPr/>
        </p:nvSpPr>
        <p:spPr>
          <a:xfrm>
            <a:off x="5407898" y="3766780"/>
            <a:ext cx="9360568" cy="369332"/>
          </a:xfrm>
          <a:prstGeom prst="rect">
            <a:avLst/>
          </a:prstGeom>
          <a:noFill/>
        </p:spPr>
        <p:txBody>
          <a:bodyPr wrap="square">
            <a:spAutoFit/>
          </a:bodyPr>
          <a:lstStyle/>
          <a:p>
            <a:r>
              <a:rPr lang="en-US" b="1" i="0" dirty="0">
                <a:solidFill>
                  <a:schemeClr val="bg1"/>
                </a:solidFill>
                <a:effectLst/>
                <a:latin typeface="Eastman Grotesque" panose="020B0604020202020204" charset="0"/>
              </a:rPr>
              <a:t>HSBC Global Sustainable Long Term Dividend USD (EUR), ISIN: LU1236619661 </a:t>
            </a:r>
            <a:endParaRPr lang="de-DE" dirty="0">
              <a:solidFill>
                <a:schemeClr val="bg1"/>
              </a:solidFill>
              <a:latin typeface="Eastman Grotesque" panose="020B0604020202020204" charset="0"/>
            </a:endParaRPr>
          </a:p>
        </p:txBody>
      </p:sp>
      <p:pic>
        <p:nvPicPr>
          <p:cNvPr id="16" name="Grafik 15">
            <a:extLst>
              <a:ext uri="{FF2B5EF4-FFF2-40B4-BE49-F238E27FC236}">
                <a16:creationId xmlns:a16="http://schemas.microsoft.com/office/drawing/2014/main" id="{E8FFA6F5-085B-2EA8-6306-3349A76F9EC2}"/>
              </a:ext>
            </a:extLst>
          </p:cNvPr>
          <p:cNvPicPr>
            <a:picLocks noChangeAspect="1"/>
          </p:cNvPicPr>
          <p:nvPr/>
        </p:nvPicPr>
        <p:blipFill rotWithShape="1">
          <a:blip r:embed="rId6"/>
          <a:srcRect t="4438"/>
          <a:stretch/>
        </p:blipFill>
        <p:spPr>
          <a:xfrm>
            <a:off x="1147711" y="7143358"/>
            <a:ext cx="7883255" cy="1800000"/>
          </a:xfrm>
          <a:prstGeom prst="rect">
            <a:avLst/>
          </a:prstGeom>
        </p:spPr>
      </p:pic>
      <mc:AlternateContent xmlns:mc="http://schemas.openxmlformats.org/markup-compatibility/2006" xmlns:p14="http://schemas.microsoft.com/office/powerpoint/2010/main">
        <mc:Choice Requires="p14">
          <p:contentPart p14:bwMode="auto" r:id="rId7">
            <p14:nvContentPartPr>
              <p14:cNvPr id="18" name="Freihand 17">
                <a:extLst>
                  <a:ext uri="{FF2B5EF4-FFF2-40B4-BE49-F238E27FC236}">
                    <a16:creationId xmlns:a16="http://schemas.microsoft.com/office/drawing/2014/main" id="{053250CA-EBD4-94A7-1EEA-C6855657D920}"/>
                  </a:ext>
                </a:extLst>
              </p14:cNvPr>
              <p14:cNvContentPartPr/>
              <p14:nvPr/>
            </p14:nvContentPartPr>
            <p14:xfrm>
              <a:off x="6593211" y="4896303"/>
              <a:ext cx="1700640" cy="135360"/>
            </p14:xfrm>
          </p:contentPart>
        </mc:Choice>
        <mc:Fallback xmlns="">
          <p:pic>
            <p:nvPicPr>
              <p:cNvPr id="18" name="Freihand 17">
                <a:extLst>
                  <a:ext uri="{FF2B5EF4-FFF2-40B4-BE49-F238E27FC236}">
                    <a16:creationId xmlns:a16="http://schemas.microsoft.com/office/drawing/2014/main" id="{053250CA-EBD4-94A7-1EEA-C6855657D920}"/>
                  </a:ext>
                </a:extLst>
              </p:cNvPr>
              <p:cNvPicPr/>
              <p:nvPr/>
            </p:nvPicPr>
            <p:blipFill>
              <a:blip r:embed="rId8"/>
              <a:stretch>
                <a:fillRect/>
              </a:stretch>
            </p:blipFill>
            <p:spPr>
              <a:xfrm>
                <a:off x="6539211" y="4788663"/>
                <a:ext cx="1808280" cy="351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Freihand 18">
                <a:extLst>
                  <a:ext uri="{FF2B5EF4-FFF2-40B4-BE49-F238E27FC236}">
                    <a16:creationId xmlns:a16="http://schemas.microsoft.com/office/drawing/2014/main" id="{1EA9A34F-5742-76D3-D19F-CA7981F481ED}"/>
                  </a:ext>
                </a:extLst>
              </p14:cNvPr>
              <p14:cNvContentPartPr/>
              <p14:nvPr/>
            </p14:nvContentPartPr>
            <p14:xfrm>
              <a:off x="2851011" y="5052903"/>
              <a:ext cx="1886400" cy="61560"/>
            </p14:xfrm>
          </p:contentPart>
        </mc:Choice>
        <mc:Fallback xmlns="">
          <p:pic>
            <p:nvPicPr>
              <p:cNvPr id="19" name="Freihand 18">
                <a:extLst>
                  <a:ext uri="{FF2B5EF4-FFF2-40B4-BE49-F238E27FC236}">
                    <a16:creationId xmlns:a16="http://schemas.microsoft.com/office/drawing/2014/main" id="{1EA9A34F-5742-76D3-D19F-CA7981F481ED}"/>
                  </a:ext>
                </a:extLst>
              </p:cNvPr>
              <p:cNvPicPr/>
              <p:nvPr/>
            </p:nvPicPr>
            <p:blipFill>
              <a:blip r:embed="rId10"/>
              <a:stretch>
                <a:fillRect/>
              </a:stretch>
            </p:blipFill>
            <p:spPr>
              <a:xfrm>
                <a:off x="2797371" y="4944903"/>
                <a:ext cx="199404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Freihand 16">
                <a:extLst>
                  <a:ext uri="{FF2B5EF4-FFF2-40B4-BE49-F238E27FC236}">
                    <a16:creationId xmlns:a16="http://schemas.microsoft.com/office/drawing/2014/main" id="{3E591216-41E8-CECE-7E13-1AC438E92E5F}"/>
                  </a:ext>
                </a:extLst>
              </p14:cNvPr>
              <p14:cNvContentPartPr/>
              <p14:nvPr/>
            </p14:nvContentPartPr>
            <p14:xfrm>
              <a:off x="13791460" y="6819120"/>
              <a:ext cx="1206000" cy="39240"/>
            </p14:xfrm>
          </p:contentPart>
        </mc:Choice>
        <mc:Fallback xmlns="">
          <p:pic>
            <p:nvPicPr>
              <p:cNvPr id="17" name="Freihand 16">
                <a:extLst>
                  <a:ext uri="{FF2B5EF4-FFF2-40B4-BE49-F238E27FC236}">
                    <a16:creationId xmlns:a16="http://schemas.microsoft.com/office/drawing/2014/main" id="{3E591216-41E8-CECE-7E13-1AC438E92E5F}"/>
                  </a:ext>
                </a:extLst>
              </p:cNvPr>
              <p:cNvPicPr/>
              <p:nvPr/>
            </p:nvPicPr>
            <p:blipFill>
              <a:blip r:embed="rId12"/>
              <a:stretch>
                <a:fillRect/>
              </a:stretch>
            </p:blipFill>
            <p:spPr>
              <a:xfrm>
                <a:off x="13737820" y="6711120"/>
                <a:ext cx="1313640" cy="254880"/>
              </a:xfrm>
              <a:prstGeom prst="rect">
                <a:avLst/>
              </a:prstGeom>
            </p:spPr>
          </p:pic>
        </mc:Fallback>
      </mc:AlternateContent>
      <p:sp>
        <p:nvSpPr>
          <p:cNvPr id="21" name="Textfeld 20">
            <a:extLst>
              <a:ext uri="{FF2B5EF4-FFF2-40B4-BE49-F238E27FC236}">
                <a16:creationId xmlns:a16="http://schemas.microsoft.com/office/drawing/2014/main" id="{64C97549-2241-A653-D85A-DECB16110003}"/>
              </a:ext>
            </a:extLst>
          </p:cNvPr>
          <p:cNvSpPr txBox="1"/>
          <p:nvPr/>
        </p:nvSpPr>
        <p:spPr>
          <a:xfrm>
            <a:off x="1219979" y="9051753"/>
            <a:ext cx="7738718" cy="523220"/>
          </a:xfrm>
          <a:prstGeom prst="rect">
            <a:avLst/>
          </a:prstGeom>
          <a:noFill/>
        </p:spPr>
        <p:txBody>
          <a:bodyPr wrap="square" rtlCol="0">
            <a:spAutoFit/>
          </a:bodyPr>
          <a:lstStyle/>
          <a:p>
            <a:r>
              <a:rPr lang="de-DE" sz="2800" dirty="0">
                <a:solidFill>
                  <a:schemeClr val="bg1"/>
                </a:solidFill>
                <a:latin typeface="Eastman Grotesque" panose="020B0604020202020204" charset="0"/>
              </a:rPr>
              <a:t>Förderung von ESG-Merkmalen?</a:t>
            </a:r>
          </a:p>
        </p:txBody>
      </p:sp>
      <p:pic>
        <p:nvPicPr>
          <p:cNvPr id="15" name="Picture 2" descr="Der Green Deal - LOBBE">
            <a:extLst>
              <a:ext uri="{FF2B5EF4-FFF2-40B4-BE49-F238E27FC236}">
                <a16:creationId xmlns:a16="http://schemas.microsoft.com/office/drawing/2014/main" id="{D45B6A0C-06F2-6FC0-FD1B-041791EEF13E}"/>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1001834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12956238" cy="538609"/>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Transparenz Artikel 8 Fonds: Praxisbeispiel 2</a:t>
            </a:r>
          </a:p>
        </p:txBody>
      </p:sp>
      <p:pic>
        <p:nvPicPr>
          <p:cNvPr id="16" name="Grafik 15">
            <a:extLst>
              <a:ext uri="{FF2B5EF4-FFF2-40B4-BE49-F238E27FC236}">
                <a16:creationId xmlns:a16="http://schemas.microsoft.com/office/drawing/2014/main" id="{93544A0A-1261-9893-A1A8-37F6E5C342CF}"/>
              </a:ext>
            </a:extLst>
          </p:cNvPr>
          <p:cNvPicPr>
            <a:picLocks noChangeAspect="1"/>
          </p:cNvPicPr>
          <p:nvPr/>
        </p:nvPicPr>
        <p:blipFill>
          <a:blip r:embed="rId4"/>
          <a:stretch>
            <a:fillRect/>
          </a:stretch>
        </p:blipFill>
        <p:spPr>
          <a:xfrm>
            <a:off x="2664286" y="4190542"/>
            <a:ext cx="11376000" cy="2582660"/>
          </a:xfrm>
          <a:prstGeom prst="rect">
            <a:avLst/>
          </a:prstGeom>
        </p:spPr>
      </p:pic>
      <p:pic>
        <p:nvPicPr>
          <p:cNvPr id="18" name="Grafik 17">
            <a:extLst>
              <a:ext uri="{FF2B5EF4-FFF2-40B4-BE49-F238E27FC236}">
                <a16:creationId xmlns:a16="http://schemas.microsoft.com/office/drawing/2014/main" id="{F5EDD23D-5246-5930-6B2D-3E16451BFB01}"/>
              </a:ext>
            </a:extLst>
          </p:cNvPr>
          <p:cNvPicPr>
            <a:picLocks noChangeAspect="1"/>
          </p:cNvPicPr>
          <p:nvPr/>
        </p:nvPicPr>
        <p:blipFill>
          <a:blip r:embed="rId5"/>
          <a:stretch>
            <a:fillRect/>
          </a:stretch>
        </p:blipFill>
        <p:spPr>
          <a:xfrm>
            <a:off x="2664286" y="3811658"/>
            <a:ext cx="3257550" cy="371475"/>
          </a:xfrm>
          <a:prstGeom prst="rect">
            <a:avLst/>
          </a:prstGeom>
        </p:spPr>
      </p:pic>
      <p:sp>
        <p:nvSpPr>
          <p:cNvPr id="21" name="Textfeld 20">
            <a:extLst>
              <a:ext uri="{FF2B5EF4-FFF2-40B4-BE49-F238E27FC236}">
                <a16:creationId xmlns:a16="http://schemas.microsoft.com/office/drawing/2014/main" id="{A055632D-6A1F-1B7C-569D-B8C547D1A111}"/>
              </a:ext>
            </a:extLst>
          </p:cNvPr>
          <p:cNvSpPr txBox="1"/>
          <p:nvPr/>
        </p:nvSpPr>
        <p:spPr>
          <a:xfrm>
            <a:off x="6261551" y="3795415"/>
            <a:ext cx="9360568" cy="369332"/>
          </a:xfrm>
          <a:prstGeom prst="rect">
            <a:avLst/>
          </a:prstGeom>
          <a:noFill/>
        </p:spPr>
        <p:txBody>
          <a:bodyPr wrap="square">
            <a:spAutoFit/>
          </a:bodyPr>
          <a:lstStyle/>
          <a:p>
            <a:r>
              <a:rPr lang="en-US" b="1" dirty="0">
                <a:solidFill>
                  <a:schemeClr val="bg1"/>
                </a:solidFill>
                <a:latin typeface="Eastman Grotesque" panose="020B0604020202020204" charset="0"/>
              </a:rPr>
              <a:t>BlackRock ESG Multi-Asset Fund, Class D2 EUR, ISIN: LU0473185139</a:t>
            </a:r>
          </a:p>
        </p:txBody>
      </p:sp>
      <p:pic>
        <p:nvPicPr>
          <p:cNvPr id="26" name="Grafik 25">
            <a:extLst>
              <a:ext uri="{FF2B5EF4-FFF2-40B4-BE49-F238E27FC236}">
                <a16:creationId xmlns:a16="http://schemas.microsoft.com/office/drawing/2014/main" id="{35E32EFD-C7FE-6B28-88E0-0D687A18F2B5}"/>
              </a:ext>
            </a:extLst>
          </p:cNvPr>
          <p:cNvPicPr>
            <a:picLocks noChangeAspect="1"/>
          </p:cNvPicPr>
          <p:nvPr/>
        </p:nvPicPr>
        <p:blipFill rotWithShape="1">
          <a:blip r:embed="rId6"/>
          <a:srcRect b="75455"/>
          <a:stretch/>
        </p:blipFill>
        <p:spPr>
          <a:xfrm>
            <a:off x="2617107" y="7249822"/>
            <a:ext cx="4200525" cy="526020"/>
          </a:xfrm>
          <a:prstGeom prst="rect">
            <a:avLst/>
          </a:prstGeom>
        </p:spPr>
      </p:pic>
      <p:pic>
        <p:nvPicPr>
          <p:cNvPr id="28" name="Grafik 27">
            <a:extLst>
              <a:ext uri="{FF2B5EF4-FFF2-40B4-BE49-F238E27FC236}">
                <a16:creationId xmlns:a16="http://schemas.microsoft.com/office/drawing/2014/main" id="{1C02E725-5A18-6BBC-6826-DE3F5A4144E0}"/>
              </a:ext>
            </a:extLst>
          </p:cNvPr>
          <p:cNvPicPr>
            <a:picLocks noChangeAspect="1"/>
          </p:cNvPicPr>
          <p:nvPr/>
        </p:nvPicPr>
        <p:blipFill>
          <a:blip r:embed="rId7"/>
          <a:stretch>
            <a:fillRect/>
          </a:stretch>
        </p:blipFill>
        <p:spPr>
          <a:xfrm>
            <a:off x="2617103" y="6867028"/>
            <a:ext cx="1188000" cy="396000"/>
          </a:xfrm>
          <a:prstGeom prst="rect">
            <a:avLst/>
          </a:prstGeom>
        </p:spPr>
      </p:pic>
      <p:grpSp>
        <p:nvGrpSpPr>
          <p:cNvPr id="55" name="Gruppieren 54">
            <a:extLst>
              <a:ext uri="{FF2B5EF4-FFF2-40B4-BE49-F238E27FC236}">
                <a16:creationId xmlns:a16="http://schemas.microsoft.com/office/drawing/2014/main" id="{50D30758-3E80-E65B-166A-41F641860FEB}"/>
              </a:ext>
            </a:extLst>
          </p:cNvPr>
          <p:cNvGrpSpPr/>
          <p:nvPr/>
        </p:nvGrpSpPr>
        <p:grpSpPr>
          <a:xfrm>
            <a:off x="2624460" y="8124631"/>
            <a:ext cx="4095750" cy="1057275"/>
            <a:chOff x="11575143" y="6946559"/>
            <a:chExt cx="4095750" cy="1057275"/>
          </a:xfrm>
        </p:grpSpPr>
        <p:pic>
          <p:nvPicPr>
            <p:cNvPr id="32" name="Grafik 31">
              <a:extLst>
                <a:ext uri="{FF2B5EF4-FFF2-40B4-BE49-F238E27FC236}">
                  <a16:creationId xmlns:a16="http://schemas.microsoft.com/office/drawing/2014/main" id="{3D9E9490-308B-522D-E9E8-B5C4459FE582}"/>
                </a:ext>
              </a:extLst>
            </p:cNvPr>
            <p:cNvPicPr>
              <a:picLocks noChangeAspect="1"/>
            </p:cNvPicPr>
            <p:nvPr/>
          </p:nvPicPr>
          <p:blipFill>
            <a:blip r:embed="rId8"/>
            <a:stretch>
              <a:fillRect/>
            </a:stretch>
          </p:blipFill>
          <p:spPr>
            <a:xfrm>
              <a:off x="11575143" y="6946559"/>
              <a:ext cx="4095750" cy="1057275"/>
            </a:xfrm>
            <a:prstGeom prst="rect">
              <a:avLst/>
            </a:prstGeom>
          </p:spPr>
        </p:pic>
        <mc:AlternateContent xmlns:mc="http://schemas.openxmlformats.org/markup-compatibility/2006" xmlns:p14="http://schemas.microsoft.com/office/powerpoint/2010/main">
          <mc:Choice Requires="p14">
            <p:contentPart p14:bwMode="auto" r:id="rId9">
              <p14:nvContentPartPr>
                <p14:cNvPr id="42" name="Freihand 41">
                  <a:extLst>
                    <a:ext uri="{FF2B5EF4-FFF2-40B4-BE49-F238E27FC236}">
                      <a16:creationId xmlns:a16="http://schemas.microsoft.com/office/drawing/2014/main" id="{3EF83C05-3827-F9FB-D568-22AEB5E6CD27}"/>
                    </a:ext>
                  </a:extLst>
                </p14:cNvPr>
                <p14:cNvContentPartPr/>
                <p14:nvPr/>
              </p14:nvContentPartPr>
              <p14:xfrm>
                <a:off x="14870691" y="7206423"/>
                <a:ext cx="304920" cy="360"/>
              </p14:xfrm>
            </p:contentPart>
          </mc:Choice>
          <mc:Fallback xmlns="">
            <p:pic>
              <p:nvPicPr>
                <p:cNvPr id="42" name="Freihand 41">
                  <a:extLst>
                    <a:ext uri="{FF2B5EF4-FFF2-40B4-BE49-F238E27FC236}">
                      <a16:creationId xmlns:a16="http://schemas.microsoft.com/office/drawing/2014/main" id="{3EF83C05-3827-F9FB-D568-22AEB5E6CD27}"/>
                    </a:ext>
                  </a:extLst>
                </p:cNvPr>
                <p:cNvPicPr/>
                <p:nvPr/>
              </p:nvPicPr>
              <p:blipFill>
                <a:blip r:embed="rId10"/>
                <a:stretch>
                  <a:fillRect/>
                </a:stretch>
              </p:blipFill>
              <p:spPr>
                <a:xfrm>
                  <a:off x="14816691" y="7098423"/>
                  <a:ext cx="4125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Freihand 42">
                  <a:extLst>
                    <a:ext uri="{FF2B5EF4-FFF2-40B4-BE49-F238E27FC236}">
                      <a16:creationId xmlns:a16="http://schemas.microsoft.com/office/drawing/2014/main" id="{E9CD82F6-F18D-510C-97AB-8B092FA9E7BC}"/>
                    </a:ext>
                  </a:extLst>
                </p14:cNvPr>
                <p14:cNvContentPartPr/>
                <p14:nvPr/>
              </p14:nvContentPartPr>
              <p14:xfrm>
                <a:off x="11646171" y="7374543"/>
                <a:ext cx="3369240" cy="61920"/>
              </p14:xfrm>
            </p:contentPart>
          </mc:Choice>
          <mc:Fallback xmlns="">
            <p:pic>
              <p:nvPicPr>
                <p:cNvPr id="43" name="Freihand 42">
                  <a:extLst>
                    <a:ext uri="{FF2B5EF4-FFF2-40B4-BE49-F238E27FC236}">
                      <a16:creationId xmlns:a16="http://schemas.microsoft.com/office/drawing/2014/main" id="{E9CD82F6-F18D-510C-97AB-8B092FA9E7BC}"/>
                    </a:ext>
                  </a:extLst>
                </p:cNvPr>
                <p:cNvPicPr/>
                <p:nvPr/>
              </p:nvPicPr>
              <p:blipFill>
                <a:blip r:embed="rId12"/>
                <a:stretch>
                  <a:fillRect/>
                </a:stretch>
              </p:blipFill>
              <p:spPr>
                <a:xfrm>
                  <a:off x="11592171" y="7266543"/>
                  <a:ext cx="3476880" cy="277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3">
            <p14:nvContentPartPr>
              <p14:cNvPr id="44" name="Freihand 43">
                <a:extLst>
                  <a:ext uri="{FF2B5EF4-FFF2-40B4-BE49-F238E27FC236}">
                    <a16:creationId xmlns:a16="http://schemas.microsoft.com/office/drawing/2014/main" id="{0C8D53D2-6C18-8DEB-CE2F-4BD8C7BCE33A}"/>
                  </a:ext>
                </a:extLst>
              </p14:cNvPr>
              <p14:cNvContentPartPr/>
              <p14:nvPr/>
            </p14:nvContentPartPr>
            <p14:xfrm>
              <a:off x="13583331" y="8359503"/>
              <a:ext cx="965880" cy="51120"/>
            </p14:xfrm>
          </p:contentPart>
        </mc:Choice>
        <mc:Fallback xmlns="">
          <p:pic>
            <p:nvPicPr>
              <p:cNvPr id="44" name="Freihand 43">
                <a:extLst>
                  <a:ext uri="{FF2B5EF4-FFF2-40B4-BE49-F238E27FC236}">
                    <a16:creationId xmlns:a16="http://schemas.microsoft.com/office/drawing/2014/main" id="{0C8D53D2-6C18-8DEB-CE2F-4BD8C7BCE33A}"/>
                  </a:ext>
                </a:extLst>
              </p:cNvPr>
              <p:cNvPicPr/>
              <p:nvPr/>
            </p:nvPicPr>
            <p:blipFill>
              <a:blip r:embed="rId14"/>
              <a:stretch>
                <a:fillRect/>
              </a:stretch>
            </p:blipFill>
            <p:spPr>
              <a:xfrm>
                <a:off x="13529331" y="8251863"/>
                <a:ext cx="1073520" cy="266760"/>
              </a:xfrm>
              <a:prstGeom prst="rect">
                <a:avLst/>
              </a:prstGeom>
            </p:spPr>
          </p:pic>
        </mc:Fallback>
      </mc:AlternateContent>
      <p:grpSp>
        <p:nvGrpSpPr>
          <p:cNvPr id="56" name="Gruppieren 55">
            <a:extLst>
              <a:ext uri="{FF2B5EF4-FFF2-40B4-BE49-F238E27FC236}">
                <a16:creationId xmlns:a16="http://schemas.microsoft.com/office/drawing/2014/main" id="{697A7235-FC61-30D0-916C-5A905CBFD113}"/>
              </a:ext>
            </a:extLst>
          </p:cNvPr>
          <p:cNvGrpSpPr/>
          <p:nvPr/>
        </p:nvGrpSpPr>
        <p:grpSpPr>
          <a:xfrm>
            <a:off x="7136720" y="7056668"/>
            <a:ext cx="4076700" cy="2552700"/>
            <a:chOff x="7136720" y="7056668"/>
            <a:chExt cx="4076700" cy="2552700"/>
          </a:xfrm>
        </p:grpSpPr>
        <p:pic>
          <p:nvPicPr>
            <p:cNvPr id="30" name="Grafik 29">
              <a:extLst>
                <a:ext uri="{FF2B5EF4-FFF2-40B4-BE49-F238E27FC236}">
                  <a16:creationId xmlns:a16="http://schemas.microsoft.com/office/drawing/2014/main" id="{E8C148CD-F806-957A-B425-4563CC3210A9}"/>
                </a:ext>
              </a:extLst>
            </p:cNvPr>
            <p:cNvPicPr>
              <a:picLocks noChangeAspect="1"/>
            </p:cNvPicPr>
            <p:nvPr/>
          </p:nvPicPr>
          <p:blipFill>
            <a:blip r:embed="rId15"/>
            <a:stretch>
              <a:fillRect/>
            </a:stretch>
          </p:blipFill>
          <p:spPr>
            <a:xfrm>
              <a:off x="7136720" y="7056668"/>
              <a:ext cx="4076700" cy="2552700"/>
            </a:xfrm>
            <a:prstGeom prst="rect">
              <a:avLst/>
            </a:prstGeom>
          </p:spPr>
        </p:pic>
        <mc:AlternateContent xmlns:mc="http://schemas.openxmlformats.org/markup-compatibility/2006" xmlns:p14="http://schemas.microsoft.com/office/powerpoint/2010/main">
          <mc:Choice Requires="p14">
            <p:contentPart p14:bwMode="auto" r:id="rId16">
              <p14:nvContentPartPr>
                <p14:cNvPr id="47" name="Freihand 46">
                  <a:extLst>
                    <a:ext uri="{FF2B5EF4-FFF2-40B4-BE49-F238E27FC236}">
                      <a16:creationId xmlns:a16="http://schemas.microsoft.com/office/drawing/2014/main" id="{3B930E5C-9A6B-5EB3-CC30-9CF7F8429E1B}"/>
                    </a:ext>
                  </a:extLst>
                </p14:cNvPr>
                <p14:cNvContentPartPr/>
                <p14:nvPr/>
              </p14:nvContentPartPr>
              <p14:xfrm>
                <a:off x="9083331" y="8582703"/>
                <a:ext cx="1588320" cy="92160"/>
              </p14:xfrm>
            </p:contentPart>
          </mc:Choice>
          <mc:Fallback xmlns="">
            <p:pic>
              <p:nvPicPr>
                <p:cNvPr id="47" name="Freihand 46">
                  <a:extLst>
                    <a:ext uri="{FF2B5EF4-FFF2-40B4-BE49-F238E27FC236}">
                      <a16:creationId xmlns:a16="http://schemas.microsoft.com/office/drawing/2014/main" id="{3B930E5C-9A6B-5EB3-CC30-9CF7F8429E1B}"/>
                    </a:ext>
                  </a:extLst>
                </p:cNvPr>
                <p:cNvPicPr/>
                <p:nvPr/>
              </p:nvPicPr>
              <p:blipFill>
                <a:blip r:embed="rId17"/>
                <a:stretch>
                  <a:fillRect/>
                </a:stretch>
              </p:blipFill>
              <p:spPr>
                <a:xfrm>
                  <a:off x="9029331" y="8474703"/>
                  <a:ext cx="169596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8" name="Freihand 47">
                  <a:extLst>
                    <a:ext uri="{FF2B5EF4-FFF2-40B4-BE49-F238E27FC236}">
                      <a16:creationId xmlns:a16="http://schemas.microsoft.com/office/drawing/2014/main" id="{FEF7D525-7E38-64B4-4DEB-06CD91C6B58F}"/>
                    </a:ext>
                  </a:extLst>
                </p14:cNvPr>
                <p14:cNvContentPartPr/>
                <p14:nvPr/>
              </p14:nvContentPartPr>
              <p14:xfrm>
                <a:off x="7170651" y="8828943"/>
                <a:ext cx="2246400" cy="27360"/>
              </p14:xfrm>
            </p:contentPart>
          </mc:Choice>
          <mc:Fallback xmlns="">
            <p:pic>
              <p:nvPicPr>
                <p:cNvPr id="48" name="Freihand 47">
                  <a:extLst>
                    <a:ext uri="{FF2B5EF4-FFF2-40B4-BE49-F238E27FC236}">
                      <a16:creationId xmlns:a16="http://schemas.microsoft.com/office/drawing/2014/main" id="{FEF7D525-7E38-64B4-4DEB-06CD91C6B58F}"/>
                    </a:ext>
                  </a:extLst>
                </p:cNvPr>
                <p:cNvPicPr/>
                <p:nvPr/>
              </p:nvPicPr>
              <p:blipFill>
                <a:blip r:embed="rId19"/>
                <a:stretch>
                  <a:fillRect/>
                </a:stretch>
              </p:blipFill>
              <p:spPr>
                <a:xfrm>
                  <a:off x="7116651" y="8720943"/>
                  <a:ext cx="235404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9" name="Freihand 48">
                  <a:extLst>
                    <a:ext uri="{FF2B5EF4-FFF2-40B4-BE49-F238E27FC236}">
                      <a16:creationId xmlns:a16="http://schemas.microsoft.com/office/drawing/2014/main" id="{3FA424B1-D6B2-8068-7CB1-4BD2D0E247B5}"/>
                    </a:ext>
                  </a:extLst>
                </p14:cNvPr>
                <p14:cNvContentPartPr/>
                <p14:nvPr/>
              </p14:nvContentPartPr>
              <p14:xfrm>
                <a:off x="7182531" y="9406743"/>
                <a:ext cx="1022400" cy="26640"/>
              </p14:xfrm>
            </p:contentPart>
          </mc:Choice>
          <mc:Fallback xmlns="">
            <p:pic>
              <p:nvPicPr>
                <p:cNvPr id="49" name="Freihand 48">
                  <a:extLst>
                    <a:ext uri="{FF2B5EF4-FFF2-40B4-BE49-F238E27FC236}">
                      <a16:creationId xmlns:a16="http://schemas.microsoft.com/office/drawing/2014/main" id="{3FA424B1-D6B2-8068-7CB1-4BD2D0E247B5}"/>
                    </a:ext>
                  </a:extLst>
                </p:cNvPr>
                <p:cNvPicPr/>
                <p:nvPr/>
              </p:nvPicPr>
              <p:blipFill>
                <a:blip r:embed="rId21"/>
                <a:stretch>
                  <a:fillRect/>
                </a:stretch>
              </p:blipFill>
              <p:spPr>
                <a:xfrm>
                  <a:off x="7128531" y="9299103"/>
                  <a:ext cx="1130040" cy="242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
            <p14:nvContentPartPr>
              <p14:cNvPr id="51" name="Freihand 50">
                <a:extLst>
                  <a:ext uri="{FF2B5EF4-FFF2-40B4-BE49-F238E27FC236}">
                    <a16:creationId xmlns:a16="http://schemas.microsoft.com/office/drawing/2014/main" id="{C0B39AC1-1B14-54C5-ABD8-FDCE9428CD7D}"/>
                  </a:ext>
                </a:extLst>
              </p14:cNvPr>
              <p14:cNvContentPartPr/>
              <p14:nvPr/>
            </p14:nvContentPartPr>
            <p14:xfrm>
              <a:off x="6749451" y="6243783"/>
              <a:ext cx="2248560" cy="36720"/>
            </p14:xfrm>
          </p:contentPart>
        </mc:Choice>
        <mc:Fallback xmlns="">
          <p:pic>
            <p:nvPicPr>
              <p:cNvPr id="51" name="Freihand 50">
                <a:extLst>
                  <a:ext uri="{FF2B5EF4-FFF2-40B4-BE49-F238E27FC236}">
                    <a16:creationId xmlns:a16="http://schemas.microsoft.com/office/drawing/2014/main" id="{C0B39AC1-1B14-54C5-ABD8-FDCE9428CD7D}"/>
                  </a:ext>
                </a:extLst>
              </p:cNvPr>
              <p:cNvPicPr/>
              <p:nvPr/>
            </p:nvPicPr>
            <p:blipFill>
              <a:blip r:embed="rId23"/>
              <a:stretch>
                <a:fillRect/>
              </a:stretch>
            </p:blipFill>
            <p:spPr>
              <a:xfrm>
                <a:off x="6695811" y="6135783"/>
                <a:ext cx="2356200" cy="252360"/>
              </a:xfrm>
              <a:prstGeom prst="rect">
                <a:avLst/>
              </a:prstGeom>
            </p:spPr>
          </p:pic>
        </mc:Fallback>
      </mc:AlternateContent>
      <p:pic>
        <p:nvPicPr>
          <p:cNvPr id="53" name="Grafik 52">
            <a:extLst>
              <a:ext uri="{FF2B5EF4-FFF2-40B4-BE49-F238E27FC236}">
                <a16:creationId xmlns:a16="http://schemas.microsoft.com/office/drawing/2014/main" id="{AC503D80-0849-F2BB-C397-DAC7BE6331CD}"/>
              </a:ext>
            </a:extLst>
          </p:cNvPr>
          <p:cNvPicPr>
            <a:picLocks noChangeAspect="1"/>
          </p:cNvPicPr>
          <p:nvPr/>
        </p:nvPicPr>
        <p:blipFill rotWithShape="1">
          <a:blip r:embed="rId24"/>
          <a:srcRect b="14963"/>
          <a:stretch/>
        </p:blipFill>
        <p:spPr>
          <a:xfrm>
            <a:off x="11532508" y="6904047"/>
            <a:ext cx="4257675" cy="2705321"/>
          </a:xfrm>
          <a:prstGeom prst="rect">
            <a:avLst/>
          </a:prstGeom>
        </p:spPr>
      </p:pic>
      <p:pic>
        <p:nvPicPr>
          <p:cNvPr id="54" name="Grafik 53">
            <a:extLst>
              <a:ext uri="{FF2B5EF4-FFF2-40B4-BE49-F238E27FC236}">
                <a16:creationId xmlns:a16="http://schemas.microsoft.com/office/drawing/2014/main" id="{592668ED-A16F-26AC-98C9-D874E7D499D7}"/>
              </a:ext>
            </a:extLst>
          </p:cNvPr>
          <p:cNvPicPr>
            <a:picLocks noChangeAspect="1"/>
          </p:cNvPicPr>
          <p:nvPr/>
        </p:nvPicPr>
        <p:blipFill rotWithShape="1">
          <a:blip r:embed="rId25"/>
          <a:srcRect t="92138"/>
          <a:stretch/>
        </p:blipFill>
        <p:spPr>
          <a:xfrm>
            <a:off x="2617106" y="7758993"/>
            <a:ext cx="4200525" cy="168485"/>
          </a:xfrm>
          <a:prstGeom prst="rect">
            <a:avLst/>
          </a:prstGeom>
        </p:spPr>
      </p:pic>
      <mc:AlternateContent xmlns:mc="http://schemas.openxmlformats.org/markup-compatibility/2006" xmlns:p14="http://schemas.microsoft.com/office/powerpoint/2010/main">
        <mc:Choice Requires="p14">
          <p:contentPart p14:bwMode="auto" r:id="rId26">
            <p14:nvContentPartPr>
              <p14:cNvPr id="57" name="Freihand 56">
                <a:extLst>
                  <a:ext uri="{FF2B5EF4-FFF2-40B4-BE49-F238E27FC236}">
                    <a16:creationId xmlns:a16="http://schemas.microsoft.com/office/drawing/2014/main" id="{99FE84BC-6C99-C8D2-B8F8-ED1266172408}"/>
                  </a:ext>
                </a:extLst>
              </p14:cNvPr>
              <p14:cNvContentPartPr/>
              <p14:nvPr/>
            </p14:nvContentPartPr>
            <p14:xfrm>
              <a:off x="12798531" y="7254663"/>
              <a:ext cx="1679400" cy="109800"/>
            </p14:xfrm>
          </p:contentPart>
        </mc:Choice>
        <mc:Fallback xmlns="">
          <p:pic>
            <p:nvPicPr>
              <p:cNvPr id="57" name="Freihand 56">
                <a:extLst>
                  <a:ext uri="{FF2B5EF4-FFF2-40B4-BE49-F238E27FC236}">
                    <a16:creationId xmlns:a16="http://schemas.microsoft.com/office/drawing/2014/main" id="{99FE84BC-6C99-C8D2-B8F8-ED1266172408}"/>
                  </a:ext>
                </a:extLst>
              </p:cNvPr>
              <p:cNvPicPr/>
              <p:nvPr/>
            </p:nvPicPr>
            <p:blipFill>
              <a:blip r:embed="rId27"/>
              <a:stretch>
                <a:fillRect/>
              </a:stretch>
            </p:blipFill>
            <p:spPr>
              <a:xfrm>
                <a:off x="12744531" y="7146663"/>
                <a:ext cx="1787040" cy="325440"/>
              </a:xfrm>
              <a:prstGeom prst="rect">
                <a:avLst/>
              </a:prstGeom>
            </p:spPr>
          </p:pic>
        </mc:Fallback>
      </mc:AlternateContent>
      <p:pic>
        <p:nvPicPr>
          <p:cNvPr id="15" name="Picture 2" descr="Der Green Deal - LOBBE">
            <a:extLst>
              <a:ext uri="{FF2B5EF4-FFF2-40B4-BE49-F238E27FC236}">
                <a16:creationId xmlns:a16="http://schemas.microsoft.com/office/drawing/2014/main" id="{7B6C941C-8BC4-627F-F9A5-7E7369A0E546}"/>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1000550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highlight>
                  <a:srgbClr val="FFFF00"/>
                </a:highlight>
              </a:endParaRPr>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highlight>
                  <a:srgbClr val="FFFF00"/>
                </a:highlight>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12956238" cy="538609"/>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Wie sieht es mit dem Inhalt von Artikel 8 Fonds aus?</a:t>
            </a:r>
          </a:p>
        </p:txBody>
      </p:sp>
      <p:sp>
        <p:nvSpPr>
          <p:cNvPr id="21" name="Textfeld 20">
            <a:extLst>
              <a:ext uri="{FF2B5EF4-FFF2-40B4-BE49-F238E27FC236}">
                <a16:creationId xmlns:a16="http://schemas.microsoft.com/office/drawing/2014/main" id="{A055632D-6A1F-1B7C-569D-B8C547D1A111}"/>
              </a:ext>
            </a:extLst>
          </p:cNvPr>
          <p:cNvSpPr txBox="1"/>
          <p:nvPr/>
        </p:nvSpPr>
        <p:spPr>
          <a:xfrm>
            <a:off x="6261551" y="3795415"/>
            <a:ext cx="9360568" cy="369332"/>
          </a:xfrm>
          <a:prstGeom prst="rect">
            <a:avLst/>
          </a:prstGeom>
          <a:noFill/>
        </p:spPr>
        <p:txBody>
          <a:bodyPr wrap="square">
            <a:spAutoFit/>
          </a:bodyPr>
          <a:lstStyle/>
          <a:p>
            <a:r>
              <a:rPr lang="en-US" b="1" dirty="0">
                <a:solidFill>
                  <a:schemeClr val="bg1"/>
                </a:solidFill>
                <a:latin typeface="Eastman Grotesque" panose="020B0604020202020204" charset="0"/>
              </a:rPr>
              <a:t>BlackRock ESG Multi-Asset Fund, Class D2 EUR, ISIN: LU0473185139</a:t>
            </a:r>
          </a:p>
        </p:txBody>
      </p:sp>
      <p:pic>
        <p:nvPicPr>
          <p:cNvPr id="53" name="Grafik 52">
            <a:extLst>
              <a:ext uri="{FF2B5EF4-FFF2-40B4-BE49-F238E27FC236}">
                <a16:creationId xmlns:a16="http://schemas.microsoft.com/office/drawing/2014/main" id="{AC503D80-0849-F2BB-C397-DAC7BE6331CD}"/>
              </a:ext>
            </a:extLst>
          </p:cNvPr>
          <p:cNvPicPr>
            <a:picLocks noChangeAspect="1"/>
          </p:cNvPicPr>
          <p:nvPr/>
        </p:nvPicPr>
        <p:blipFill rotWithShape="1">
          <a:blip r:embed="rId4"/>
          <a:srcRect b="14963"/>
          <a:stretch/>
        </p:blipFill>
        <p:spPr>
          <a:xfrm>
            <a:off x="2775136" y="4810212"/>
            <a:ext cx="4257675" cy="2705321"/>
          </a:xfrm>
          <a:prstGeom prst="rect">
            <a:avLst/>
          </a:prstGeom>
        </p:spPr>
      </p:pic>
      <p:pic>
        <p:nvPicPr>
          <p:cNvPr id="17" name="Grafik 16">
            <a:extLst>
              <a:ext uri="{FF2B5EF4-FFF2-40B4-BE49-F238E27FC236}">
                <a16:creationId xmlns:a16="http://schemas.microsoft.com/office/drawing/2014/main" id="{3AC70CA7-D832-4D4C-639C-CDAFF672B455}"/>
              </a:ext>
            </a:extLst>
          </p:cNvPr>
          <p:cNvPicPr>
            <a:picLocks noChangeAspect="1"/>
          </p:cNvPicPr>
          <p:nvPr/>
        </p:nvPicPr>
        <p:blipFill>
          <a:blip r:embed="rId5"/>
          <a:stretch>
            <a:fillRect/>
          </a:stretch>
        </p:blipFill>
        <p:spPr>
          <a:xfrm>
            <a:off x="8083420" y="4503538"/>
            <a:ext cx="8085695" cy="1836000"/>
          </a:xfrm>
          <a:prstGeom prst="rect">
            <a:avLst/>
          </a:prstGeom>
        </p:spPr>
      </p:pic>
      <mc:AlternateContent xmlns:mc="http://schemas.openxmlformats.org/markup-compatibility/2006" xmlns:p14="http://schemas.microsoft.com/office/powerpoint/2010/main">
        <mc:Choice Requires="p14">
          <p:contentPart p14:bwMode="auto" r:id="rId6">
            <p14:nvContentPartPr>
              <p14:cNvPr id="15" name="Freihand 14">
                <a:extLst>
                  <a:ext uri="{FF2B5EF4-FFF2-40B4-BE49-F238E27FC236}">
                    <a16:creationId xmlns:a16="http://schemas.microsoft.com/office/drawing/2014/main" id="{883858D5-B8B3-56A6-6B11-4B77B6CAD714}"/>
                  </a:ext>
                </a:extLst>
              </p14:cNvPr>
              <p14:cNvContentPartPr/>
              <p14:nvPr/>
            </p14:nvContentPartPr>
            <p14:xfrm>
              <a:off x="4145453" y="5100480"/>
              <a:ext cx="1517040" cy="86040"/>
            </p14:xfrm>
          </p:contentPart>
        </mc:Choice>
        <mc:Fallback xmlns="">
          <p:pic>
            <p:nvPicPr>
              <p:cNvPr id="15" name="Freihand 14">
                <a:extLst>
                  <a:ext uri="{FF2B5EF4-FFF2-40B4-BE49-F238E27FC236}">
                    <a16:creationId xmlns:a16="http://schemas.microsoft.com/office/drawing/2014/main" id="{883858D5-B8B3-56A6-6B11-4B77B6CAD714}"/>
                  </a:ext>
                </a:extLst>
              </p:cNvPr>
              <p:cNvPicPr/>
              <p:nvPr/>
            </p:nvPicPr>
            <p:blipFill>
              <a:blip r:embed="rId7"/>
              <a:stretch>
                <a:fillRect/>
              </a:stretch>
            </p:blipFill>
            <p:spPr>
              <a:xfrm>
                <a:off x="4091813" y="4992480"/>
                <a:ext cx="162468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Freihand 15">
                <a:extLst>
                  <a:ext uri="{FF2B5EF4-FFF2-40B4-BE49-F238E27FC236}">
                    <a16:creationId xmlns:a16="http://schemas.microsoft.com/office/drawing/2014/main" id="{59A432A4-D669-154F-2EB8-AE51C7FFA47B}"/>
                  </a:ext>
                </a:extLst>
              </p14:cNvPr>
              <p14:cNvContentPartPr/>
              <p14:nvPr/>
            </p14:nvContentPartPr>
            <p14:xfrm>
              <a:off x="5897247" y="6455903"/>
              <a:ext cx="898920" cy="49320"/>
            </p14:xfrm>
          </p:contentPart>
        </mc:Choice>
        <mc:Fallback xmlns="">
          <p:pic>
            <p:nvPicPr>
              <p:cNvPr id="16" name="Freihand 15">
                <a:extLst>
                  <a:ext uri="{FF2B5EF4-FFF2-40B4-BE49-F238E27FC236}">
                    <a16:creationId xmlns:a16="http://schemas.microsoft.com/office/drawing/2014/main" id="{59A432A4-D669-154F-2EB8-AE51C7FFA47B}"/>
                  </a:ext>
                </a:extLst>
              </p:cNvPr>
              <p:cNvPicPr/>
              <p:nvPr/>
            </p:nvPicPr>
            <p:blipFill>
              <a:blip r:embed="rId9"/>
              <a:stretch>
                <a:fillRect/>
              </a:stretch>
            </p:blipFill>
            <p:spPr>
              <a:xfrm>
                <a:off x="5843247" y="6348263"/>
                <a:ext cx="10065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Freihand 18">
                <a:extLst>
                  <a:ext uri="{FF2B5EF4-FFF2-40B4-BE49-F238E27FC236}">
                    <a16:creationId xmlns:a16="http://schemas.microsoft.com/office/drawing/2014/main" id="{9B108A5E-ED20-2D1E-44DE-887DF5D624CB}"/>
                  </a:ext>
                </a:extLst>
              </p14:cNvPr>
              <p14:cNvContentPartPr/>
              <p14:nvPr/>
            </p14:nvContentPartPr>
            <p14:xfrm>
              <a:off x="4613934" y="6870042"/>
              <a:ext cx="942480" cy="78840"/>
            </p14:xfrm>
          </p:contentPart>
        </mc:Choice>
        <mc:Fallback xmlns="">
          <p:pic>
            <p:nvPicPr>
              <p:cNvPr id="19" name="Freihand 18">
                <a:extLst>
                  <a:ext uri="{FF2B5EF4-FFF2-40B4-BE49-F238E27FC236}">
                    <a16:creationId xmlns:a16="http://schemas.microsoft.com/office/drawing/2014/main" id="{9B108A5E-ED20-2D1E-44DE-887DF5D624CB}"/>
                  </a:ext>
                </a:extLst>
              </p:cNvPr>
              <p:cNvPicPr/>
              <p:nvPr/>
            </p:nvPicPr>
            <p:blipFill>
              <a:blip r:embed="rId11"/>
              <a:stretch>
                <a:fillRect/>
              </a:stretch>
            </p:blipFill>
            <p:spPr>
              <a:xfrm>
                <a:off x="4560294" y="6762042"/>
                <a:ext cx="1050120" cy="294480"/>
              </a:xfrm>
              <a:prstGeom prst="rect">
                <a:avLst/>
              </a:prstGeom>
            </p:spPr>
          </p:pic>
        </mc:Fallback>
      </mc:AlternateContent>
      <p:sp>
        <p:nvSpPr>
          <p:cNvPr id="22" name="Textfeld 21">
            <a:extLst>
              <a:ext uri="{FF2B5EF4-FFF2-40B4-BE49-F238E27FC236}">
                <a16:creationId xmlns:a16="http://schemas.microsoft.com/office/drawing/2014/main" id="{FADEC8F6-1924-4055-1A1B-363AF5549F94}"/>
              </a:ext>
            </a:extLst>
          </p:cNvPr>
          <p:cNvSpPr txBox="1"/>
          <p:nvPr/>
        </p:nvSpPr>
        <p:spPr>
          <a:xfrm>
            <a:off x="7524783" y="6834694"/>
            <a:ext cx="5105400" cy="523220"/>
          </a:xfrm>
          <a:prstGeom prst="rect">
            <a:avLst/>
          </a:prstGeom>
          <a:noFill/>
        </p:spPr>
        <p:txBody>
          <a:bodyPr wrap="square" rtlCol="0">
            <a:spAutoFit/>
          </a:bodyPr>
          <a:lstStyle/>
          <a:p>
            <a:r>
              <a:rPr lang="de-DE" sz="2800" dirty="0">
                <a:solidFill>
                  <a:schemeClr val="bg1"/>
                </a:solidFill>
                <a:latin typeface="Eastman Grotesque" panose="020B0604020202020204" charset="0"/>
              </a:rPr>
              <a:t>Ausschlussprinzip!</a:t>
            </a:r>
          </a:p>
        </p:txBody>
      </p:sp>
      <p:pic>
        <p:nvPicPr>
          <p:cNvPr id="26" name="Grafik 25">
            <a:extLst>
              <a:ext uri="{FF2B5EF4-FFF2-40B4-BE49-F238E27FC236}">
                <a16:creationId xmlns:a16="http://schemas.microsoft.com/office/drawing/2014/main" id="{D4BCF13D-BB32-4A9C-4073-2B40BE4EDBE1}"/>
              </a:ext>
            </a:extLst>
          </p:cNvPr>
          <p:cNvPicPr>
            <a:picLocks noChangeAspect="1"/>
          </p:cNvPicPr>
          <p:nvPr/>
        </p:nvPicPr>
        <p:blipFill>
          <a:blip r:embed="rId12"/>
          <a:stretch>
            <a:fillRect/>
          </a:stretch>
        </p:blipFill>
        <p:spPr>
          <a:xfrm>
            <a:off x="2775136" y="7808448"/>
            <a:ext cx="7302347" cy="936000"/>
          </a:xfrm>
          <a:prstGeom prst="rect">
            <a:avLst/>
          </a:prstGeom>
        </p:spPr>
      </p:pic>
      <p:pic>
        <p:nvPicPr>
          <p:cNvPr id="18" name="Picture 2" descr="Der Green Deal - LOBBE">
            <a:extLst>
              <a:ext uri="{FF2B5EF4-FFF2-40B4-BE49-F238E27FC236}">
                <a16:creationId xmlns:a16="http://schemas.microsoft.com/office/drawing/2014/main" id="{60278CA3-E4DD-D583-33F9-F57CA63CA85B}"/>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904927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12956238" cy="538609"/>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Transparenz Artikel 9 Fonds: Praxisbeispiel</a:t>
            </a:r>
          </a:p>
        </p:txBody>
      </p:sp>
      <p:pic>
        <p:nvPicPr>
          <p:cNvPr id="29" name="Grafik 28">
            <a:extLst>
              <a:ext uri="{FF2B5EF4-FFF2-40B4-BE49-F238E27FC236}">
                <a16:creationId xmlns:a16="http://schemas.microsoft.com/office/drawing/2014/main" id="{F8D76EFC-2BDD-6652-488D-C8A1E49EDAE5}"/>
              </a:ext>
            </a:extLst>
          </p:cNvPr>
          <p:cNvPicPr>
            <a:picLocks noChangeAspect="1"/>
          </p:cNvPicPr>
          <p:nvPr/>
        </p:nvPicPr>
        <p:blipFill>
          <a:blip r:embed="rId4"/>
          <a:stretch>
            <a:fillRect/>
          </a:stretch>
        </p:blipFill>
        <p:spPr>
          <a:xfrm>
            <a:off x="2772595" y="3818079"/>
            <a:ext cx="2514600" cy="323850"/>
          </a:xfrm>
          <a:prstGeom prst="rect">
            <a:avLst/>
          </a:prstGeom>
        </p:spPr>
      </p:pic>
      <p:sp>
        <p:nvSpPr>
          <p:cNvPr id="31" name="Textfeld 30">
            <a:extLst>
              <a:ext uri="{FF2B5EF4-FFF2-40B4-BE49-F238E27FC236}">
                <a16:creationId xmlns:a16="http://schemas.microsoft.com/office/drawing/2014/main" id="{9BD69568-32D4-F40A-0AE3-947A90EC9225}"/>
              </a:ext>
            </a:extLst>
          </p:cNvPr>
          <p:cNvSpPr txBox="1"/>
          <p:nvPr/>
        </p:nvSpPr>
        <p:spPr>
          <a:xfrm>
            <a:off x="5407898" y="3766780"/>
            <a:ext cx="9360568" cy="369332"/>
          </a:xfrm>
          <a:prstGeom prst="rect">
            <a:avLst/>
          </a:prstGeom>
          <a:noFill/>
        </p:spPr>
        <p:txBody>
          <a:bodyPr wrap="square">
            <a:spAutoFit/>
          </a:bodyPr>
          <a:lstStyle/>
          <a:p>
            <a:r>
              <a:rPr lang="en-US" b="1" i="0" dirty="0">
                <a:solidFill>
                  <a:schemeClr val="bg1"/>
                </a:solidFill>
                <a:effectLst/>
                <a:latin typeface="Univers" panose="020B0503020202020204" pitchFamily="34" charset="0"/>
              </a:rPr>
              <a:t>Templeton Global Climate Change Fund </a:t>
            </a:r>
            <a:r>
              <a:rPr lang="en-US" b="1" i="0" dirty="0" err="1">
                <a:solidFill>
                  <a:schemeClr val="bg1"/>
                </a:solidFill>
                <a:effectLst/>
                <a:latin typeface="Univers" panose="020B0503020202020204" pitchFamily="34" charset="0"/>
              </a:rPr>
              <a:t>Klasse</a:t>
            </a:r>
            <a:r>
              <a:rPr lang="en-US" b="1" i="0" dirty="0">
                <a:solidFill>
                  <a:schemeClr val="bg1"/>
                </a:solidFill>
                <a:effectLst/>
                <a:latin typeface="Univers" panose="020B0503020202020204" pitchFamily="34" charset="0"/>
              </a:rPr>
              <a:t> A (</a:t>
            </a:r>
            <a:r>
              <a:rPr lang="en-US" b="1" i="0" dirty="0" err="1">
                <a:solidFill>
                  <a:schemeClr val="bg1"/>
                </a:solidFill>
                <a:effectLst/>
                <a:latin typeface="Univers" panose="020B0503020202020204" pitchFamily="34" charset="0"/>
              </a:rPr>
              <a:t>Ydis</a:t>
            </a:r>
            <a:r>
              <a:rPr lang="en-US" b="1" i="0" dirty="0">
                <a:solidFill>
                  <a:schemeClr val="bg1"/>
                </a:solidFill>
                <a:effectLst/>
                <a:latin typeface="Univers" panose="020B0503020202020204" pitchFamily="34" charset="0"/>
              </a:rPr>
              <a:t>) EUR • ISIN LU0029873410 </a:t>
            </a:r>
          </a:p>
        </p:txBody>
      </p:sp>
      <p:pic>
        <p:nvPicPr>
          <p:cNvPr id="16" name="Grafik 15">
            <a:extLst>
              <a:ext uri="{FF2B5EF4-FFF2-40B4-BE49-F238E27FC236}">
                <a16:creationId xmlns:a16="http://schemas.microsoft.com/office/drawing/2014/main" id="{4D43B1AC-BEA2-C27E-B99F-DCFD987F537C}"/>
              </a:ext>
            </a:extLst>
          </p:cNvPr>
          <p:cNvPicPr>
            <a:picLocks noChangeAspect="1"/>
          </p:cNvPicPr>
          <p:nvPr/>
        </p:nvPicPr>
        <p:blipFill>
          <a:blip r:embed="rId5"/>
          <a:stretch>
            <a:fillRect/>
          </a:stretch>
        </p:blipFill>
        <p:spPr>
          <a:xfrm>
            <a:off x="2772595" y="4130099"/>
            <a:ext cx="7318350" cy="5004000"/>
          </a:xfrm>
          <a:prstGeom prst="rect">
            <a:avLst/>
          </a:prstGeom>
        </p:spPr>
      </p:pic>
      <mc:AlternateContent xmlns:mc="http://schemas.openxmlformats.org/markup-compatibility/2006" xmlns:p14="http://schemas.microsoft.com/office/powerpoint/2010/main">
        <mc:Choice Requires="p14">
          <p:contentPart p14:bwMode="auto" r:id="rId6">
            <p14:nvContentPartPr>
              <p14:cNvPr id="15" name="Freihand 14">
                <a:extLst>
                  <a:ext uri="{FF2B5EF4-FFF2-40B4-BE49-F238E27FC236}">
                    <a16:creationId xmlns:a16="http://schemas.microsoft.com/office/drawing/2014/main" id="{0B728674-21A5-4B89-A849-5AF4E0A5D5FA}"/>
                  </a:ext>
                </a:extLst>
              </p14:cNvPr>
              <p14:cNvContentPartPr/>
              <p14:nvPr/>
            </p14:nvContentPartPr>
            <p14:xfrm>
              <a:off x="3064587" y="6916253"/>
              <a:ext cx="1569240" cy="132120"/>
            </p14:xfrm>
          </p:contentPart>
        </mc:Choice>
        <mc:Fallback xmlns="">
          <p:pic>
            <p:nvPicPr>
              <p:cNvPr id="15" name="Freihand 14">
                <a:extLst>
                  <a:ext uri="{FF2B5EF4-FFF2-40B4-BE49-F238E27FC236}">
                    <a16:creationId xmlns:a16="http://schemas.microsoft.com/office/drawing/2014/main" id="{0B728674-21A5-4B89-A849-5AF4E0A5D5FA}"/>
                  </a:ext>
                </a:extLst>
              </p:cNvPr>
              <p:cNvPicPr/>
              <p:nvPr/>
            </p:nvPicPr>
            <p:blipFill>
              <a:blip r:embed="rId7"/>
              <a:stretch>
                <a:fillRect/>
              </a:stretch>
            </p:blipFill>
            <p:spPr>
              <a:xfrm>
                <a:off x="3010947" y="6808613"/>
                <a:ext cx="167688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Freihand 20">
                <a:extLst>
                  <a:ext uri="{FF2B5EF4-FFF2-40B4-BE49-F238E27FC236}">
                    <a16:creationId xmlns:a16="http://schemas.microsoft.com/office/drawing/2014/main" id="{E1CAFEB1-0304-EDF4-D4F8-660CF1A55B61}"/>
                  </a:ext>
                </a:extLst>
              </p14:cNvPr>
              <p14:cNvContentPartPr/>
              <p14:nvPr/>
            </p14:nvContentPartPr>
            <p14:xfrm>
              <a:off x="3199947" y="8016053"/>
              <a:ext cx="2641680" cy="47160"/>
            </p14:xfrm>
          </p:contentPart>
        </mc:Choice>
        <mc:Fallback xmlns="">
          <p:pic>
            <p:nvPicPr>
              <p:cNvPr id="21" name="Freihand 20">
                <a:extLst>
                  <a:ext uri="{FF2B5EF4-FFF2-40B4-BE49-F238E27FC236}">
                    <a16:creationId xmlns:a16="http://schemas.microsoft.com/office/drawing/2014/main" id="{E1CAFEB1-0304-EDF4-D4F8-660CF1A55B61}"/>
                  </a:ext>
                </a:extLst>
              </p:cNvPr>
              <p:cNvPicPr/>
              <p:nvPr/>
            </p:nvPicPr>
            <p:blipFill>
              <a:blip r:embed="rId9"/>
              <a:stretch>
                <a:fillRect/>
              </a:stretch>
            </p:blipFill>
            <p:spPr>
              <a:xfrm>
                <a:off x="3146307" y="7908053"/>
                <a:ext cx="274932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Freihand 21">
                <a:extLst>
                  <a:ext uri="{FF2B5EF4-FFF2-40B4-BE49-F238E27FC236}">
                    <a16:creationId xmlns:a16="http://schemas.microsoft.com/office/drawing/2014/main" id="{1451B71A-EE50-AB62-F6D4-72354B98AB2F}"/>
                  </a:ext>
                </a:extLst>
              </p14:cNvPr>
              <p14:cNvContentPartPr/>
              <p14:nvPr/>
            </p14:nvContentPartPr>
            <p14:xfrm>
              <a:off x="3030747" y="8711933"/>
              <a:ext cx="2242800" cy="93960"/>
            </p14:xfrm>
          </p:contentPart>
        </mc:Choice>
        <mc:Fallback xmlns="">
          <p:pic>
            <p:nvPicPr>
              <p:cNvPr id="22" name="Freihand 21">
                <a:extLst>
                  <a:ext uri="{FF2B5EF4-FFF2-40B4-BE49-F238E27FC236}">
                    <a16:creationId xmlns:a16="http://schemas.microsoft.com/office/drawing/2014/main" id="{1451B71A-EE50-AB62-F6D4-72354B98AB2F}"/>
                  </a:ext>
                </a:extLst>
              </p:cNvPr>
              <p:cNvPicPr/>
              <p:nvPr/>
            </p:nvPicPr>
            <p:blipFill>
              <a:blip r:embed="rId11"/>
              <a:stretch>
                <a:fillRect/>
              </a:stretch>
            </p:blipFill>
            <p:spPr>
              <a:xfrm>
                <a:off x="2977107" y="8604293"/>
                <a:ext cx="2350440" cy="309600"/>
              </a:xfrm>
              <a:prstGeom prst="rect">
                <a:avLst/>
              </a:prstGeom>
            </p:spPr>
          </p:pic>
        </mc:Fallback>
      </mc:AlternateContent>
      <p:pic>
        <p:nvPicPr>
          <p:cNvPr id="17" name="Picture 2" descr="Der Green Deal - LOBBE">
            <a:extLst>
              <a:ext uri="{FF2B5EF4-FFF2-40B4-BE49-F238E27FC236}">
                <a16:creationId xmlns:a16="http://schemas.microsoft.com/office/drawing/2014/main" id="{EC079858-AA0C-218F-8066-F1FBCDCFF705}"/>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2023512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12956238" cy="538609"/>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Wie sieht es mit dem Inhalt von Artikel 9 Fonds aus?</a:t>
            </a:r>
          </a:p>
        </p:txBody>
      </p:sp>
      <p:pic>
        <p:nvPicPr>
          <p:cNvPr id="29" name="Grafik 28">
            <a:extLst>
              <a:ext uri="{FF2B5EF4-FFF2-40B4-BE49-F238E27FC236}">
                <a16:creationId xmlns:a16="http://schemas.microsoft.com/office/drawing/2014/main" id="{F8D76EFC-2BDD-6652-488D-C8A1E49EDAE5}"/>
              </a:ext>
            </a:extLst>
          </p:cNvPr>
          <p:cNvPicPr>
            <a:picLocks noChangeAspect="1"/>
          </p:cNvPicPr>
          <p:nvPr/>
        </p:nvPicPr>
        <p:blipFill>
          <a:blip r:embed="rId4"/>
          <a:stretch>
            <a:fillRect/>
          </a:stretch>
        </p:blipFill>
        <p:spPr>
          <a:xfrm>
            <a:off x="2772595" y="3818079"/>
            <a:ext cx="2514600" cy="323850"/>
          </a:xfrm>
          <a:prstGeom prst="rect">
            <a:avLst/>
          </a:prstGeom>
        </p:spPr>
      </p:pic>
      <p:sp>
        <p:nvSpPr>
          <p:cNvPr id="31" name="Textfeld 30">
            <a:extLst>
              <a:ext uri="{FF2B5EF4-FFF2-40B4-BE49-F238E27FC236}">
                <a16:creationId xmlns:a16="http://schemas.microsoft.com/office/drawing/2014/main" id="{9BD69568-32D4-F40A-0AE3-947A90EC9225}"/>
              </a:ext>
            </a:extLst>
          </p:cNvPr>
          <p:cNvSpPr txBox="1"/>
          <p:nvPr/>
        </p:nvSpPr>
        <p:spPr>
          <a:xfrm>
            <a:off x="5407898" y="3766780"/>
            <a:ext cx="9360568" cy="369332"/>
          </a:xfrm>
          <a:prstGeom prst="rect">
            <a:avLst/>
          </a:prstGeom>
          <a:noFill/>
        </p:spPr>
        <p:txBody>
          <a:bodyPr wrap="square">
            <a:spAutoFit/>
          </a:bodyPr>
          <a:lstStyle/>
          <a:p>
            <a:r>
              <a:rPr lang="en-US" b="1" i="0" dirty="0">
                <a:solidFill>
                  <a:schemeClr val="bg1"/>
                </a:solidFill>
                <a:effectLst/>
                <a:latin typeface="Univers" panose="020B0503020202020204" pitchFamily="34" charset="0"/>
              </a:rPr>
              <a:t>Templeton Global Climate Change Fund </a:t>
            </a:r>
            <a:r>
              <a:rPr lang="en-US" b="1" i="0" dirty="0" err="1">
                <a:solidFill>
                  <a:schemeClr val="bg1"/>
                </a:solidFill>
                <a:effectLst/>
                <a:latin typeface="Univers" panose="020B0503020202020204" pitchFamily="34" charset="0"/>
              </a:rPr>
              <a:t>Klasse</a:t>
            </a:r>
            <a:r>
              <a:rPr lang="en-US" b="1" i="0" dirty="0">
                <a:solidFill>
                  <a:schemeClr val="bg1"/>
                </a:solidFill>
                <a:effectLst/>
                <a:latin typeface="Univers" panose="020B0503020202020204" pitchFamily="34" charset="0"/>
              </a:rPr>
              <a:t> A (</a:t>
            </a:r>
            <a:r>
              <a:rPr lang="en-US" b="1" i="0" dirty="0" err="1">
                <a:solidFill>
                  <a:schemeClr val="bg1"/>
                </a:solidFill>
                <a:effectLst/>
                <a:latin typeface="Univers" panose="020B0503020202020204" pitchFamily="34" charset="0"/>
              </a:rPr>
              <a:t>Ydis</a:t>
            </a:r>
            <a:r>
              <a:rPr lang="en-US" b="1" i="0" dirty="0">
                <a:solidFill>
                  <a:schemeClr val="bg1"/>
                </a:solidFill>
                <a:effectLst/>
                <a:latin typeface="Univers" panose="020B0503020202020204" pitchFamily="34" charset="0"/>
              </a:rPr>
              <a:t>) EUR • ISIN LU0029873410 </a:t>
            </a:r>
          </a:p>
        </p:txBody>
      </p:sp>
      <p:pic>
        <p:nvPicPr>
          <p:cNvPr id="16" name="Grafik 15">
            <a:extLst>
              <a:ext uri="{FF2B5EF4-FFF2-40B4-BE49-F238E27FC236}">
                <a16:creationId xmlns:a16="http://schemas.microsoft.com/office/drawing/2014/main" id="{4D43B1AC-BEA2-C27E-B99F-DCFD987F537C}"/>
              </a:ext>
            </a:extLst>
          </p:cNvPr>
          <p:cNvPicPr>
            <a:picLocks noChangeAspect="1"/>
          </p:cNvPicPr>
          <p:nvPr/>
        </p:nvPicPr>
        <p:blipFill>
          <a:blip r:embed="rId5"/>
          <a:stretch>
            <a:fillRect/>
          </a:stretch>
        </p:blipFill>
        <p:spPr>
          <a:xfrm>
            <a:off x="2772595" y="4130099"/>
            <a:ext cx="7318350" cy="5004000"/>
          </a:xfrm>
          <a:prstGeom prst="rect">
            <a:avLst/>
          </a:prstGeom>
        </p:spPr>
      </p:pic>
      <p:pic>
        <p:nvPicPr>
          <p:cNvPr id="15" name="Picture 2" descr="Der Green Deal - LOBBE">
            <a:extLst>
              <a:ext uri="{FF2B5EF4-FFF2-40B4-BE49-F238E27FC236}">
                <a16:creationId xmlns:a16="http://schemas.microsoft.com/office/drawing/2014/main" id="{F6FD0A5D-3C8A-6AD7-D523-2A733DB13E5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pic>
        <p:nvPicPr>
          <p:cNvPr id="19" name="Grafik 18">
            <a:extLst>
              <a:ext uri="{FF2B5EF4-FFF2-40B4-BE49-F238E27FC236}">
                <a16:creationId xmlns:a16="http://schemas.microsoft.com/office/drawing/2014/main" id="{E9776B14-0000-FD2E-CBCD-5F33454B7F31}"/>
              </a:ext>
            </a:extLst>
          </p:cNvPr>
          <p:cNvPicPr>
            <a:picLocks noChangeAspect="1"/>
          </p:cNvPicPr>
          <p:nvPr/>
        </p:nvPicPr>
        <p:blipFill>
          <a:blip r:embed="rId7"/>
          <a:stretch>
            <a:fillRect/>
          </a:stretch>
        </p:blipFill>
        <p:spPr>
          <a:xfrm>
            <a:off x="11287123" y="5555575"/>
            <a:ext cx="6192000" cy="1579606"/>
          </a:xfrm>
          <a:prstGeom prst="rect">
            <a:avLst/>
          </a:prstGeom>
        </p:spPr>
      </p:pic>
    </p:spTree>
    <p:extLst>
      <p:ext uri="{BB962C8B-B14F-4D97-AF65-F5344CB8AC3E}">
        <p14:creationId xmlns:p14="http://schemas.microsoft.com/office/powerpoint/2010/main" val="378594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12956238" cy="4812536"/>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Wo finde ich “grüne” Geldanlagen? Unter anderem hier:</a:t>
            </a:r>
          </a:p>
          <a:p>
            <a:pPr>
              <a:lnSpc>
                <a:spcPts val="4165"/>
              </a:lnSpc>
            </a:pPr>
            <a:endParaRPr lang="pt-BR" sz="2800" b="1" dirty="0">
              <a:solidFill>
                <a:srgbClr val="FFFFFF"/>
              </a:solidFill>
              <a:latin typeface="Eastman Grotesque"/>
            </a:endParaRPr>
          </a:p>
          <a:p>
            <a:pPr>
              <a:lnSpc>
                <a:spcPts val="4165"/>
              </a:lnSpc>
            </a:pPr>
            <a:r>
              <a:rPr lang="de-DE" sz="2800" b="1" dirty="0">
                <a:solidFill>
                  <a:srgbClr val="FFFFFF"/>
                </a:solidFill>
                <a:latin typeface="Eastman Grotesque"/>
              </a:rPr>
              <a:t>Nachhaltige Banken: </a:t>
            </a:r>
          </a:p>
          <a:p>
            <a:pPr>
              <a:lnSpc>
                <a:spcPts val="4165"/>
              </a:lnSpc>
            </a:pPr>
            <a:r>
              <a:rPr lang="de-DE" sz="2800" dirty="0">
                <a:solidFill>
                  <a:schemeClr val="accent5">
                    <a:lumMod val="40000"/>
                    <a:lumOff val="60000"/>
                  </a:schemeClr>
                </a:solidFill>
                <a:latin typeface="Eastman Grotesque"/>
                <a:hlinkClick r:id="rId4">
                  <a:extLst>
                    <a:ext uri="{A12FA001-AC4F-418D-AE19-62706E023703}">
                      <ahyp:hlinkClr xmlns:ahyp="http://schemas.microsoft.com/office/drawing/2018/hyperlinkcolor" val="tx"/>
                    </a:ext>
                  </a:extLst>
                </a:hlinkClick>
              </a:rPr>
              <a:t>https://www.fairfinanceguide.de/</a:t>
            </a:r>
            <a:r>
              <a:rPr lang="de-DE" sz="2800" dirty="0">
                <a:solidFill>
                  <a:schemeClr val="accent5">
                    <a:lumMod val="40000"/>
                    <a:lumOff val="60000"/>
                  </a:schemeClr>
                </a:solidFill>
                <a:latin typeface="Eastman Grotesque"/>
              </a:rPr>
              <a:t> </a:t>
            </a:r>
          </a:p>
          <a:p>
            <a:pPr>
              <a:lnSpc>
                <a:spcPts val="4165"/>
              </a:lnSpc>
            </a:pPr>
            <a:endParaRPr lang="pt-BR" sz="2800" b="1" dirty="0">
              <a:solidFill>
                <a:srgbClr val="FFFFFF"/>
              </a:solidFill>
              <a:latin typeface="Eastman Grotesque"/>
            </a:endParaRPr>
          </a:p>
          <a:p>
            <a:pPr>
              <a:lnSpc>
                <a:spcPts val="4165"/>
              </a:lnSpc>
            </a:pPr>
            <a:r>
              <a:rPr lang="pt-BR" sz="2800" b="1" dirty="0">
                <a:solidFill>
                  <a:srgbClr val="FFFFFF"/>
                </a:solidFill>
                <a:latin typeface="Eastman Grotesque"/>
              </a:rPr>
              <a:t>Fonds, ETFs, Anleihen:</a:t>
            </a:r>
          </a:p>
          <a:p>
            <a:pPr>
              <a:lnSpc>
                <a:spcPts val="4165"/>
              </a:lnSpc>
            </a:pPr>
            <a:r>
              <a:rPr lang="pt-BR" sz="2800" dirty="0">
                <a:solidFill>
                  <a:schemeClr val="accent5">
                    <a:lumMod val="40000"/>
                    <a:lumOff val="60000"/>
                  </a:schemeClr>
                </a:solidFill>
                <a:latin typeface="Eastman Grotesque"/>
                <a:hlinkClick r:id="rId5">
                  <a:extLst>
                    <a:ext uri="{A12FA001-AC4F-418D-AE19-62706E023703}">
                      <ahyp:hlinkClr xmlns:ahyp="http://schemas.microsoft.com/office/drawing/2018/hyperlinkcolor" val="tx"/>
                    </a:ext>
                  </a:extLst>
                </a:hlinkClick>
              </a:rPr>
              <a:t>https://</a:t>
            </a:r>
            <a:r>
              <a:rPr lang="de-DE" sz="2800" dirty="0">
                <a:solidFill>
                  <a:schemeClr val="accent5">
                    <a:lumMod val="40000"/>
                    <a:lumOff val="60000"/>
                  </a:schemeClr>
                </a:solidFill>
                <a:latin typeface="Eastman Grotesque"/>
                <a:hlinkClick r:id="rId5">
                  <a:extLst>
                    <a:ext uri="{A12FA001-AC4F-418D-AE19-62706E023703}">
                      <ahyp:hlinkClr xmlns:ahyp="http://schemas.microsoft.com/office/drawing/2018/hyperlinkcolor" val="tx"/>
                    </a:ext>
                  </a:extLst>
                </a:hlinkClick>
              </a:rPr>
              <a:t>www.morningstar.de/</a:t>
            </a:r>
            <a:r>
              <a:rPr lang="de-DE" sz="2800" dirty="0">
                <a:solidFill>
                  <a:schemeClr val="accent5">
                    <a:lumMod val="40000"/>
                    <a:lumOff val="60000"/>
                  </a:schemeClr>
                </a:solidFill>
                <a:latin typeface="Eastman Grotesque"/>
              </a:rPr>
              <a:t> </a:t>
            </a:r>
          </a:p>
          <a:p>
            <a:pPr>
              <a:lnSpc>
                <a:spcPts val="4165"/>
              </a:lnSpc>
            </a:pPr>
            <a:r>
              <a:rPr lang="de-DE" sz="2800" dirty="0">
                <a:solidFill>
                  <a:schemeClr val="accent5">
                    <a:lumMod val="40000"/>
                    <a:lumOff val="60000"/>
                  </a:schemeClr>
                </a:solidFill>
                <a:latin typeface="Eastman Grotesque"/>
                <a:hlinkClick r:id="rId6">
                  <a:extLst>
                    <a:ext uri="{A12FA001-AC4F-418D-AE19-62706E023703}">
                      <ahyp:hlinkClr xmlns:ahyp="http://schemas.microsoft.com/office/drawing/2018/hyperlinkcolor" val="tx"/>
                    </a:ext>
                  </a:extLst>
                </a:hlinkClick>
              </a:rPr>
              <a:t>https://www.forum-ng.org/de/fng-nachhaltigkeitsprofile</a:t>
            </a:r>
            <a:r>
              <a:rPr lang="de-DE" sz="2800" dirty="0">
                <a:solidFill>
                  <a:schemeClr val="accent5">
                    <a:lumMod val="40000"/>
                    <a:lumOff val="60000"/>
                  </a:schemeClr>
                </a:solidFill>
                <a:latin typeface="Eastman Grotesque"/>
              </a:rPr>
              <a:t> </a:t>
            </a:r>
          </a:p>
          <a:p>
            <a:pPr>
              <a:lnSpc>
                <a:spcPts val="4165"/>
              </a:lnSpc>
            </a:pPr>
            <a:r>
              <a:rPr lang="de-DE" sz="2800" dirty="0">
                <a:solidFill>
                  <a:schemeClr val="accent5">
                    <a:lumMod val="40000"/>
                    <a:lumOff val="60000"/>
                  </a:schemeClr>
                </a:solidFill>
                <a:latin typeface="Eastman Grotesque"/>
                <a:hlinkClick r:id="rId7">
                  <a:extLst>
                    <a:ext uri="{A12FA001-AC4F-418D-AE19-62706E023703}">
                      <ahyp:hlinkClr xmlns:ahyp="http://schemas.microsoft.com/office/drawing/2018/hyperlinkcolor" val="tx"/>
                    </a:ext>
                  </a:extLst>
                </a:hlinkClick>
              </a:rPr>
              <a:t>www.gettex.de</a:t>
            </a:r>
            <a:r>
              <a:rPr lang="de-DE" sz="2800" dirty="0">
                <a:solidFill>
                  <a:schemeClr val="accent5">
                    <a:lumMod val="40000"/>
                    <a:lumOff val="60000"/>
                  </a:schemeClr>
                </a:solidFill>
                <a:latin typeface="Eastman Grotesque"/>
              </a:rPr>
              <a:t> </a:t>
            </a:r>
          </a:p>
        </p:txBody>
      </p:sp>
    </p:spTree>
    <p:extLst>
      <p:ext uri="{BB962C8B-B14F-4D97-AF65-F5344CB8AC3E}">
        <p14:creationId xmlns:p14="http://schemas.microsoft.com/office/powerpoint/2010/main" val="3948075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321078" y="6826373"/>
            <a:ext cx="12838548" cy="1320291"/>
            <a:chOff x="0" y="0"/>
            <a:chExt cx="3381346" cy="347731"/>
          </a:xfrm>
        </p:grpSpPr>
        <p:sp>
          <p:nvSpPr>
            <p:cNvPr id="10" name="Freeform 10"/>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3" name="Group 13"/>
          <p:cNvGrpSpPr/>
          <p:nvPr/>
        </p:nvGrpSpPr>
        <p:grpSpPr>
          <a:xfrm>
            <a:off x="4263733" y="4906006"/>
            <a:ext cx="12838548" cy="1320291"/>
            <a:chOff x="0" y="0"/>
            <a:chExt cx="3381346" cy="347731"/>
          </a:xfrm>
        </p:grpSpPr>
        <p:sp>
          <p:nvSpPr>
            <p:cNvPr id="14" name="Freeform 14"/>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321078" y="2985640"/>
            <a:ext cx="12838548" cy="1320291"/>
            <a:chOff x="0" y="0"/>
            <a:chExt cx="3381346" cy="347731"/>
          </a:xfrm>
        </p:grpSpPr>
        <p:sp>
          <p:nvSpPr>
            <p:cNvPr id="17" name="Freeform 17"/>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en-BE"/>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677542" y="2712826"/>
            <a:ext cx="1609355" cy="1865919"/>
          </a:xfrm>
          <a:custGeom>
            <a:avLst/>
            <a:gdLst/>
            <a:ahLst/>
            <a:cxnLst/>
            <a:rect l="l" t="t" r="r" b="b"/>
            <a:pathLst>
              <a:path w="1609355" h="1865919">
                <a:moveTo>
                  <a:pt x="0" y="0"/>
                </a:moveTo>
                <a:lnTo>
                  <a:pt x="1609356" y="0"/>
                </a:lnTo>
                <a:lnTo>
                  <a:pt x="1609356" y="1865919"/>
                </a:lnTo>
                <a:lnTo>
                  <a:pt x="0" y="18659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20" name="Freeform 20"/>
          <p:cNvSpPr/>
          <p:nvPr/>
        </p:nvSpPr>
        <p:spPr>
          <a:xfrm>
            <a:off x="1677542" y="6826373"/>
            <a:ext cx="1492410" cy="1492410"/>
          </a:xfrm>
          <a:custGeom>
            <a:avLst/>
            <a:gdLst/>
            <a:ahLst/>
            <a:cxnLst/>
            <a:rect l="l" t="t" r="r" b="b"/>
            <a:pathLst>
              <a:path w="1492410" h="1492410">
                <a:moveTo>
                  <a:pt x="0" y="0"/>
                </a:moveTo>
                <a:lnTo>
                  <a:pt x="1492410" y="0"/>
                </a:lnTo>
                <a:lnTo>
                  <a:pt x="1492410" y="1492409"/>
                </a:lnTo>
                <a:lnTo>
                  <a:pt x="0" y="14924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21" name="Freeform 21"/>
          <p:cNvSpPr/>
          <p:nvPr/>
        </p:nvSpPr>
        <p:spPr>
          <a:xfrm>
            <a:off x="1656581" y="4906006"/>
            <a:ext cx="1534331" cy="1520906"/>
          </a:xfrm>
          <a:custGeom>
            <a:avLst/>
            <a:gdLst/>
            <a:ahLst/>
            <a:cxnLst/>
            <a:rect l="l" t="t" r="r" b="b"/>
            <a:pathLst>
              <a:path w="1534331" h="1520906">
                <a:moveTo>
                  <a:pt x="0" y="0"/>
                </a:moveTo>
                <a:lnTo>
                  <a:pt x="1534332" y="0"/>
                </a:lnTo>
                <a:lnTo>
                  <a:pt x="1534332" y="1520906"/>
                </a:lnTo>
                <a:lnTo>
                  <a:pt x="0" y="15209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sp>
        <p:nvSpPr>
          <p:cNvPr id="23" name="TextBox 23"/>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Lernziele</a:t>
            </a:r>
            <a:endParaRPr lang="en-US" sz="6000" dirty="0">
              <a:solidFill>
                <a:srgbClr val="FFFFFF"/>
              </a:solidFill>
              <a:latin typeface="Eastman Grotesque Bold"/>
            </a:endParaRPr>
          </a:p>
        </p:txBody>
      </p:sp>
      <p:sp>
        <p:nvSpPr>
          <p:cNvPr id="24" name="TextBox 24"/>
          <p:cNvSpPr txBox="1"/>
          <p:nvPr/>
        </p:nvSpPr>
        <p:spPr>
          <a:xfrm>
            <a:off x="4475623" y="3302571"/>
            <a:ext cx="13159974" cy="1003361"/>
          </a:xfrm>
          <a:prstGeom prst="rect">
            <a:avLst/>
          </a:prstGeom>
        </p:spPr>
        <p:txBody>
          <a:bodyPr lIns="0" tIns="0" rIns="0" bIns="0" rtlCol="0" anchor="t">
            <a:spAutoFit/>
          </a:bodyPr>
          <a:lstStyle/>
          <a:p>
            <a:pPr algn="just">
              <a:lnSpc>
                <a:spcPts val="4262"/>
              </a:lnSpc>
            </a:pPr>
            <a:r>
              <a:rPr lang="en-US" sz="3044">
                <a:solidFill>
                  <a:srgbClr val="FFFFFF"/>
                </a:solidFill>
                <a:latin typeface="Eastman Grotesque Bold"/>
              </a:rPr>
              <a:t>Erfahren Sie mehr über nachhaltige, grüne und Klimafinanzierung</a:t>
            </a:r>
          </a:p>
          <a:p>
            <a:pPr algn="just">
              <a:lnSpc>
                <a:spcPts val="3780"/>
              </a:lnSpc>
            </a:pPr>
            <a:endParaRPr lang="en-US" sz="3044">
              <a:solidFill>
                <a:srgbClr val="FFFFFF"/>
              </a:solidFill>
              <a:latin typeface="Eastman Grotesque Bold"/>
            </a:endParaRPr>
          </a:p>
        </p:txBody>
      </p:sp>
      <p:sp>
        <p:nvSpPr>
          <p:cNvPr id="25" name="TextBox 25"/>
          <p:cNvSpPr txBox="1"/>
          <p:nvPr/>
        </p:nvSpPr>
        <p:spPr>
          <a:xfrm>
            <a:off x="4475623" y="5034255"/>
            <a:ext cx="12529459" cy="1576778"/>
          </a:xfrm>
          <a:prstGeom prst="rect">
            <a:avLst/>
          </a:prstGeom>
        </p:spPr>
        <p:txBody>
          <a:bodyPr lIns="0" tIns="0" rIns="0" bIns="0" rtlCol="0" anchor="t">
            <a:spAutoFit/>
          </a:bodyPr>
          <a:lstStyle/>
          <a:p>
            <a:pPr algn="just">
              <a:lnSpc>
                <a:spcPts val="4262"/>
              </a:lnSpc>
            </a:pPr>
            <a:r>
              <a:rPr lang="en-US" sz="3044" dirty="0" err="1">
                <a:solidFill>
                  <a:srgbClr val="FFFFFF"/>
                </a:solidFill>
                <a:latin typeface="Eastman Grotesque Bold"/>
              </a:rPr>
              <a:t>Erfahren</a:t>
            </a:r>
            <a:r>
              <a:rPr lang="en-US" sz="3044" dirty="0">
                <a:solidFill>
                  <a:srgbClr val="FFFFFF"/>
                </a:solidFill>
                <a:latin typeface="Eastman Grotesque Bold"/>
              </a:rPr>
              <a:t> Sie </a:t>
            </a:r>
            <a:r>
              <a:rPr lang="en-US" sz="3044" dirty="0" err="1">
                <a:solidFill>
                  <a:srgbClr val="FFFFFF"/>
                </a:solidFill>
                <a:latin typeface="Eastman Grotesque Bold"/>
              </a:rPr>
              <a:t>mehr</a:t>
            </a:r>
            <a:r>
              <a:rPr lang="en-US" sz="3044" dirty="0">
                <a:solidFill>
                  <a:srgbClr val="FFFFFF"/>
                </a:solidFill>
                <a:latin typeface="Eastman Grotesque Bold"/>
              </a:rPr>
              <a:t> </a:t>
            </a:r>
            <a:r>
              <a:rPr lang="en-US" sz="3044" dirty="0" err="1">
                <a:solidFill>
                  <a:srgbClr val="FFFFFF"/>
                </a:solidFill>
                <a:latin typeface="Eastman Grotesque Bold"/>
              </a:rPr>
              <a:t>über</a:t>
            </a:r>
            <a:r>
              <a:rPr lang="en-US" sz="3044" dirty="0">
                <a:solidFill>
                  <a:srgbClr val="FFFFFF"/>
                </a:solidFill>
                <a:latin typeface="Eastman Grotesque Bold"/>
              </a:rPr>
              <a:t> Standards, </a:t>
            </a:r>
            <a:r>
              <a:rPr lang="en-US" sz="3044" dirty="0" err="1">
                <a:solidFill>
                  <a:srgbClr val="FFFFFF"/>
                </a:solidFill>
                <a:latin typeface="Eastman Grotesque Bold"/>
              </a:rPr>
              <a:t>nützliche</a:t>
            </a:r>
            <a:r>
              <a:rPr lang="en-US" sz="3044" dirty="0">
                <a:solidFill>
                  <a:srgbClr val="FFFFFF"/>
                </a:solidFill>
                <a:latin typeface="Eastman Grotesque Bold"/>
              </a:rPr>
              <a:t> Tools und </a:t>
            </a:r>
            <a:r>
              <a:rPr lang="en-US" sz="3044" dirty="0" err="1">
                <a:solidFill>
                  <a:srgbClr val="FFFFFF"/>
                </a:solidFill>
                <a:latin typeface="Eastman Grotesque Bold"/>
              </a:rPr>
              <a:t>Anlagestrategien</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
        <p:nvSpPr>
          <p:cNvPr id="26" name="TextBox 26"/>
          <p:cNvSpPr txBox="1"/>
          <p:nvPr/>
        </p:nvSpPr>
        <p:spPr>
          <a:xfrm>
            <a:off x="4475623" y="7143303"/>
            <a:ext cx="12220369" cy="1025345"/>
          </a:xfrm>
          <a:prstGeom prst="rect">
            <a:avLst/>
          </a:prstGeom>
        </p:spPr>
        <p:txBody>
          <a:bodyPr lIns="0" tIns="0" rIns="0" bIns="0" rtlCol="0" anchor="t">
            <a:spAutoFit/>
          </a:bodyPr>
          <a:lstStyle/>
          <a:p>
            <a:pPr algn="just">
              <a:lnSpc>
                <a:spcPts val="4262"/>
              </a:lnSpc>
            </a:pPr>
            <a:r>
              <a:rPr lang="en-US" sz="3044" dirty="0" err="1">
                <a:solidFill>
                  <a:srgbClr val="FFFFFF"/>
                </a:solidFill>
                <a:latin typeface="Eastman Grotesque Bold"/>
              </a:rPr>
              <a:t>Weitere</a:t>
            </a:r>
            <a:r>
              <a:rPr lang="en-US" sz="3044" dirty="0">
                <a:solidFill>
                  <a:srgbClr val="FFFFFF"/>
                </a:solidFill>
                <a:latin typeface="Eastman Grotesque Bold"/>
              </a:rPr>
              <a:t> </a:t>
            </a:r>
            <a:r>
              <a:rPr lang="en-US" sz="3044" dirty="0" err="1">
                <a:solidFill>
                  <a:srgbClr val="FFFFFF"/>
                </a:solidFill>
                <a:latin typeface="Eastman Grotesque Bold"/>
              </a:rPr>
              <a:t>Aspekte</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
        <p:nvSpPr>
          <p:cNvPr id="27" name="TextBox 13">
            <a:extLst>
              <a:ext uri="{FF2B5EF4-FFF2-40B4-BE49-F238E27FC236}">
                <a16:creationId xmlns:a16="http://schemas.microsoft.com/office/drawing/2014/main" id="{B88AD175-B60B-7A44-0FA6-D941AB92BA4A}"/>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4852519" cy="3770263"/>
          </a:xfrm>
          <a:prstGeom prst="rect">
            <a:avLst/>
          </a:prstGeom>
        </p:spPr>
        <p:txBody>
          <a:bodyPr wrap="square" lIns="0" tIns="0" rIns="0" bIns="0" rtlCol="0" anchor="t">
            <a:spAutoFit/>
          </a:bodyPr>
          <a:lstStyle/>
          <a:p>
            <a:pPr>
              <a:lnSpc>
                <a:spcPts val="4165"/>
              </a:lnSpc>
            </a:pPr>
            <a:r>
              <a:rPr lang="pt-BR" sz="3600" b="1" dirty="0">
                <a:solidFill>
                  <a:srgbClr val="FFFFFF"/>
                </a:solidFill>
                <a:latin typeface="Eastman Grotesque"/>
              </a:rPr>
              <a:t>Wo finde ich Informationen zu Artikel 9 Fonds?</a:t>
            </a:r>
          </a:p>
          <a:p>
            <a:pPr>
              <a:lnSpc>
                <a:spcPts val="4165"/>
              </a:lnSpc>
            </a:pPr>
            <a:r>
              <a:rPr lang="pt-BR" sz="3600" b="1" dirty="0">
                <a:solidFill>
                  <a:srgbClr val="FFFFFF"/>
                </a:solidFill>
                <a:latin typeface="Eastman Grotesque"/>
              </a:rPr>
              <a:t>Unter anderem hier:</a:t>
            </a:r>
          </a:p>
          <a:p>
            <a:pPr>
              <a:lnSpc>
                <a:spcPts val="4165"/>
              </a:lnSpc>
            </a:pPr>
            <a:r>
              <a:rPr lang="pt-BR" sz="2800" dirty="0">
                <a:solidFill>
                  <a:srgbClr val="FFFFFF"/>
                </a:solidFill>
                <a:latin typeface="Eastman Grotesque"/>
              </a:rPr>
              <a:t>Bsp.: </a:t>
            </a:r>
            <a:r>
              <a:rPr lang="de-DE" sz="2800" dirty="0">
                <a:solidFill>
                  <a:schemeClr val="accent5">
                    <a:lumMod val="40000"/>
                    <a:lumOff val="60000"/>
                  </a:schemeClr>
                </a:solidFill>
                <a:latin typeface="Eastman Grotesque"/>
                <a:hlinkClick r:id="rId4">
                  <a:extLst>
                    <a:ext uri="{A12FA001-AC4F-418D-AE19-62706E023703}">
                      <ahyp:hlinkClr xmlns:ahyp="http://schemas.microsoft.com/office/drawing/2018/hyperlinkcolor" val="tx"/>
                    </a:ext>
                  </a:extLst>
                </a:hlinkClick>
              </a:rPr>
              <a:t>www.morningstar.de</a:t>
            </a:r>
            <a:r>
              <a:rPr lang="de-DE" sz="2800" dirty="0">
                <a:solidFill>
                  <a:schemeClr val="accent5">
                    <a:lumMod val="40000"/>
                    <a:lumOff val="60000"/>
                  </a:schemeClr>
                </a:solidFill>
                <a:latin typeface="Eastman Grotesque"/>
              </a:rPr>
              <a:t> </a:t>
            </a:r>
          </a:p>
          <a:p>
            <a:pPr>
              <a:lnSpc>
                <a:spcPts val="4165"/>
              </a:lnSpc>
            </a:pPr>
            <a:endParaRPr lang="de-DE" sz="2800" dirty="0">
              <a:solidFill>
                <a:srgbClr val="FFFFFF"/>
              </a:solidFill>
              <a:latin typeface="Eastman Grotesque"/>
            </a:endParaRPr>
          </a:p>
          <a:p>
            <a:pPr>
              <a:lnSpc>
                <a:spcPts val="4165"/>
              </a:lnSpc>
            </a:pPr>
            <a:endParaRPr lang="pt-BR" sz="3600" b="1" dirty="0">
              <a:solidFill>
                <a:srgbClr val="FFFFFF"/>
              </a:solidFill>
              <a:latin typeface="Eastman Grotesque"/>
            </a:endParaRPr>
          </a:p>
        </p:txBody>
      </p:sp>
      <p:pic>
        <p:nvPicPr>
          <p:cNvPr id="16" name="Grafik 15">
            <a:extLst>
              <a:ext uri="{FF2B5EF4-FFF2-40B4-BE49-F238E27FC236}">
                <a16:creationId xmlns:a16="http://schemas.microsoft.com/office/drawing/2014/main" id="{C55AD02F-049F-3E84-A8B9-6A3982ED35B2}"/>
              </a:ext>
            </a:extLst>
          </p:cNvPr>
          <p:cNvPicPr>
            <a:picLocks noChangeAspect="1"/>
          </p:cNvPicPr>
          <p:nvPr/>
        </p:nvPicPr>
        <p:blipFill rotWithShape="1">
          <a:blip r:embed="rId5"/>
          <a:srcRect t="2054" b="338"/>
          <a:stretch/>
        </p:blipFill>
        <p:spPr>
          <a:xfrm>
            <a:off x="7518400" y="2923816"/>
            <a:ext cx="10287000" cy="5141364"/>
          </a:xfrm>
          <a:prstGeom prst="rect">
            <a:avLst/>
          </a:prstGeom>
        </p:spPr>
      </p:pic>
      <p:sp>
        <p:nvSpPr>
          <p:cNvPr id="17" name="Ellipse 16">
            <a:extLst>
              <a:ext uri="{FF2B5EF4-FFF2-40B4-BE49-F238E27FC236}">
                <a16:creationId xmlns:a16="http://schemas.microsoft.com/office/drawing/2014/main" id="{36F4D4AC-12A1-756F-B42D-139F272EFF6F}"/>
              </a:ext>
            </a:extLst>
          </p:cNvPr>
          <p:cNvSpPr/>
          <p:nvPr/>
        </p:nvSpPr>
        <p:spPr>
          <a:xfrm>
            <a:off x="7698024" y="6566246"/>
            <a:ext cx="1295400" cy="26079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43201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4852519" cy="3770263"/>
          </a:xfrm>
          <a:prstGeom prst="rect">
            <a:avLst/>
          </a:prstGeom>
        </p:spPr>
        <p:txBody>
          <a:bodyPr wrap="square" lIns="0" tIns="0" rIns="0" bIns="0" rtlCol="0" anchor="t">
            <a:spAutoFit/>
          </a:bodyPr>
          <a:lstStyle/>
          <a:p>
            <a:pPr>
              <a:lnSpc>
                <a:spcPts val="4165"/>
              </a:lnSpc>
            </a:pPr>
            <a:r>
              <a:rPr lang="pt-BR" sz="3600" b="1" dirty="0">
                <a:solidFill>
                  <a:srgbClr val="FFFFFF"/>
                </a:solidFill>
                <a:latin typeface="Eastman Grotesque"/>
              </a:rPr>
              <a:t>Wo finde ich Informationen zu Artikel 9 Fonds?</a:t>
            </a:r>
          </a:p>
          <a:p>
            <a:pPr>
              <a:lnSpc>
                <a:spcPts val="4165"/>
              </a:lnSpc>
            </a:pPr>
            <a:r>
              <a:rPr lang="pt-BR" sz="3600" b="1" dirty="0">
                <a:solidFill>
                  <a:srgbClr val="FFFFFF"/>
                </a:solidFill>
                <a:latin typeface="Eastman Grotesque"/>
              </a:rPr>
              <a:t>Unter anderem hier:</a:t>
            </a:r>
          </a:p>
          <a:p>
            <a:pPr>
              <a:lnSpc>
                <a:spcPts val="4165"/>
              </a:lnSpc>
            </a:pPr>
            <a:r>
              <a:rPr lang="pt-BR" sz="2800" dirty="0">
                <a:solidFill>
                  <a:srgbClr val="FFFFFF"/>
                </a:solidFill>
                <a:latin typeface="Eastman Grotesque"/>
              </a:rPr>
              <a:t>Bsp.: </a:t>
            </a:r>
            <a:r>
              <a:rPr lang="de-DE" sz="2800" dirty="0">
                <a:solidFill>
                  <a:schemeClr val="accent5">
                    <a:lumMod val="40000"/>
                    <a:lumOff val="60000"/>
                  </a:schemeClr>
                </a:solidFill>
                <a:latin typeface="Eastman Grotesque"/>
                <a:hlinkClick r:id="rId4">
                  <a:extLst>
                    <a:ext uri="{A12FA001-AC4F-418D-AE19-62706E023703}">
                      <ahyp:hlinkClr xmlns:ahyp="http://schemas.microsoft.com/office/drawing/2018/hyperlinkcolor" val="tx"/>
                    </a:ext>
                  </a:extLst>
                </a:hlinkClick>
              </a:rPr>
              <a:t>www.morningstar.de</a:t>
            </a:r>
            <a:r>
              <a:rPr lang="de-DE" sz="2800" dirty="0">
                <a:solidFill>
                  <a:schemeClr val="accent5">
                    <a:lumMod val="40000"/>
                    <a:lumOff val="60000"/>
                  </a:schemeClr>
                </a:solidFill>
                <a:latin typeface="Eastman Grotesque"/>
              </a:rPr>
              <a:t> </a:t>
            </a:r>
          </a:p>
          <a:p>
            <a:pPr>
              <a:lnSpc>
                <a:spcPts val="4165"/>
              </a:lnSpc>
            </a:pPr>
            <a:endParaRPr lang="de-DE" sz="2800" dirty="0">
              <a:solidFill>
                <a:srgbClr val="FFFFFF"/>
              </a:solidFill>
              <a:latin typeface="Eastman Grotesque"/>
            </a:endParaRPr>
          </a:p>
          <a:p>
            <a:pPr>
              <a:lnSpc>
                <a:spcPts val="4165"/>
              </a:lnSpc>
            </a:pPr>
            <a:endParaRPr lang="pt-BR" sz="3600" b="1" dirty="0">
              <a:solidFill>
                <a:srgbClr val="FFFFFF"/>
              </a:solidFill>
              <a:latin typeface="Eastman Grotesque"/>
            </a:endParaRPr>
          </a:p>
        </p:txBody>
      </p:sp>
      <p:pic>
        <p:nvPicPr>
          <p:cNvPr id="18" name="Grafik 17">
            <a:extLst>
              <a:ext uri="{FF2B5EF4-FFF2-40B4-BE49-F238E27FC236}">
                <a16:creationId xmlns:a16="http://schemas.microsoft.com/office/drawing/2014/main" id="{79806819-7F4D-458F-D309-D5EDA09B872D}"/>
              </a:ext>
            </a:extLst>
          </p:cNvPr>
          <p:cNvPicPr>
            <a:picLocks noChangeAspect="1"/>
          </p:cNvPicPr>
          <p:nvPr/>
        </p:nvPicPr>
        <p:blipFill>
          <a:blip r:embed="rId5"/>
          <a:stretch>
            <a:fillRect/>
          </a:stretch>
        </p:blipFill>
        <p:spPr>
          <a:xfrm>
            <a:off x="7168032" y="3495145"/>
            <a:ext cx="8975948" cy="4536000"/>
          </a:xfrm>
          <a:prstGeom prst="rect">
            <a:avLst/>
          </a:prstGeom>
        </p:spPr>
      </p:pic>
      <p:sp>
        <p:nvSpPr>
          <p:cNvPr id="17" name="Ellipse 16">
            <a:extLst>
              <a:ext uri="{FF2B5EF4-FFF2-40B4-BE49-F238E27FC236}">
                <a16:creationId xmlns:a16="http://schemas.microsoft.com/office/drawing/2014/main" id="{36F4D4AC-12A1-756F-B42D-139F272EFF6F}"/>
              </a:ext>
            </a:extLst>
          </p:cNvPr>
          <p:cNvSpPr/>
          <p:nvPr/>
        </p:nvSpPr>
        <p:spPr>
          <a:xfrm>
            <a:off x="7002852" y="5995018"/>
            <a:ext cx="1295400" cy="26079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2A74AB53-8C52-0868-6A88-23A9285C6F9C}"/>
              </a:ext>
            </a:extLst>
          </p:cNvPr>
          <p:cNvSpPr/>
          <p:nvPr/>
        </p:nvSpPr>
        <p:spPr>
          <a:xfrm>
            <a:off x="7116303" y="5603831"/>
            <a:ext cx="1295400" cy="260791"/>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12413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0" name="Group 12">
            <a:extLst>
              <a:ext uri="{FF2B5EF4-FFF2-40B4-BE49-F238E27FC236}">
                <a16:creationId xmlns:a16="http://schemas.microsoft.com/office/drawing/2014/main" id="{66349187-439A-B4A8-EFD0-60CF8EFEF2CF}"/>
              </a:ext>
            </a:extLst>
          </p:cNvPr>
          <p:cNvGrpSpPr/>
          <p:nvPr/>
        </p:nvGrpSpPr>
        <p:grpSpPr>
          <a:xfrm>
            <a:off x="1879715" y="2778288"/>
            <a:ext cx="14528569" cy="5969714"/>
            <a:chOff x="0" y="0"/>
            <a:chExt cx="3826454" cy="1572270"/>
          </a:xfrm>
        </p:grpSpPr>
        <p:sp>
          <p:nvSpPr>
            <p:cNvPr id="11" name="Freeform 13">
              <a:extLst>
                <a:ext uri="{FF2B5EF4-FFF2-40B4-BE49-F238E27FC236}">
                  <a16:creationId xmlns:a16="http://schemas.microsoft.com/office/drawing/2014/main" id="{83F1FACA-FBBB-6CDE-776B-640C60A04FF9}"/>
                </a:ext>
              </a:extLst>
            </p:cNvPr>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2" name="TextBox 14">
              <a:extLst>
                <a:ext uri="{FF2B5EF4-FFF2-40B4-BE49-F238E27FC236}">
                  <a16:creationId xmlns:a16="http://schemas.microsoft.com/office/drawing/2014/main" id="{D11B6488-BBD0-ED6F-080D-E7671D9658D1}"/>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TextBox 15">
            <a:extLst>
              <a:ext uri="{FF2B5EF4-FFF2-40B4-BE49-F238E27FC236}">
                <a16:creationId xmlns:a16="http://schemas.microsoft.com/office/drawing/2014/main" id="{B8BC5DD1-46D4-5659-15C4-1CAC5E4A0B42}"/>
              </a:ext>
            </a:extLst>
          </p:cNvPr>
          <p:cNvSpPr txBox="1"/>
          <p:nvPr/>
        </p:nvSpPr>
        <p:spPr>
          <a:xfrm>
            <a:off x="2665881" y="3211406"/>
            <a:ext cx="11754657" cy="2693045"/>
          </a:xfrm>
          <a:prstGeom prst="rect">
            <a:avLst/>
          </a:prstGeom>
        </p:spPr>
        <p:txBody>
          <a:bodyPr wrap="square" lIns="0" tIns="0" rIns="0" bIns="0" rtlCol="0" anchor="t">
            <a:spAutoFit/>
          </a:bodyPr>
          <a:lstStyle/>
          <a:p>
            <a:pPr>
              <a:lnSpc>
                <a:spcPts val="4165"/>
              </a:lnSpc>
            </a:pPr>
            <a:r>
              <a:rPr lang="pt-BR" sz="3600" b="1" dirty="0">
                <a:solidFill>
                  <a:srgbClr val="FFFFFF"/>
                </a:solidFill>
                <a:latin typeface="Eastman Grotesque"/>
              </a:rPr>
              <a:t>Wo finde ich Informationen zu Artikel 9 Fonds?</a:t>
            </a:r>
          </a:p>
          <a:p>
            <a:pPr>
              <a:lnSpc>
                <a:spcPts val="4165"/>
              </a:lnSpc>
            </a:pPr>
            <a:r>
              <a:rPr lang="pt-BR" sz="3600" b="1" dirty="0">
                <a:solidFill>
                  <a:srgbClr val="FFFFFF"/>
                </a:solidFill>
                <a:latin typeface="Eastman Grotesque"/>
              </a:rPr>
              <a:t>Unter anderem hier:</a:t>
            </a:r>
          </a:p>
          <a:p>
            <a:pPr>
              <a:lnSpc>
                <a:spcPts val="4165"/>
              </a:lnSpc>
            </a:pPr>
            <a:r>
              <a:rPr lang="pt-BR" sz="2800" dirty="0">
                <a:solidFill>
                  <a:srgbClr val="FFFFFF"/>
                </a:solidFill>
                <a:latin typeface="Eastman Grotesque"/>
              </a:rPr>
              <a:t>Bsp.: </a:t>
            </a:r>
            <a:r>
              <a:rPr lang="de-DE" sz="2800" dirty="0">
                <a:solidFill>
                  <a:schemeClr val="accent5">
                    <a:lumMod val="40000"/>
                    <a:lumOff val="60000"/>
                  </a:schemeClr>
                </a:solidFill>
                <a:latin typeface="Eastman Grotesque"/>
                <a:hlinkClick r:id="rId4">
                  <a:extLst>
                    <a:ext uri="{A12FA001-AC4F-418D-AE19-62706E023703}">
                      <ahyp:hlinkClr xmlns:ahyp="http://schemas.microsoft.com/office/drawing/2018/hyperlinkcolor" val="tx"/>
                    </a:ext>
                  </a:extLst>
                </a:hlinkClick>
              </a:rPr>
              <a:t>www.gettex.de</a:t>
            </a:r>
            <a:r>
              <a:rPr lang="de-DE" sz="2800" dirty="0">
                <a:solidFill>
                  <a:schemeClr val="accent5">
                    <a:lumMod val="40000"/>
                    <a:lumOff val="60000"/>
                  </a:schemeClr>
                </a:solidFill>
                <a:latin typeface="Eastman Grotesque"/>
              </a:rPr>
              <a:t>  </a:t>
            </a:r>
          </a:p>
          <a:p>
            <a:pPr>
              <a:lnSpc>
                <a:spcPts val="4165"/>
              </a:lnSpc>
            </a:pPr>
            <a:endParaRPr lang="de-DE" sz="2800" dirty="0">
              <a:solidFill>
                <a:srgbClr val="FFFFFF"/>
              </a:solidFill>
              <a:latin typeface="Eastman Grotesque"/>
            </a:endParaRPr>
          </a:p>
          <a:p>
            <a:pPr>
              <a:lnSpc>
                <a:spcPts val="4165"/>
              </a:lnSpc>
            </a:pPr>
            <a:endParaRPr lang="pt-BR" sz="3600" b="1" dirty="0">
              <a:solidFill>
                <a:srgbClr val="FFFFFF"/>
              </a:solidFill>
              <a:latin typeface="Eastman Grotesque"/>
            </a:endParaRPr>
          </a:p>
        </p:txBody>
      </p:sp>
      <p:pic>
        <p:nvPicPr>
          <p:cNvPr id="18" name="Grafik 17">
            <a:extLst>
              <a:ext uri="{FF2B5EF4-FFF2-40B4-BE49-F238E27FC236}">
                <a16:creationId xmlns:a16="http://schemas.microsoft.com/office/drawing/2014/main" id="{00D7A3EB-FB7B-1576-33A8-02D5AD9E083F}"/>
              </a:ext>
            </a:extLst>
          </p:cNvPr>
          <p:cNvPicPr>
            <a:picLocks noChangeAspect="1"/>
          </p:cNvPicPr>
          <p:nvPr/>
        </p:nvPicPr>
        <p:blipFill>
          <a:blip r:embed="rId5"/>
          <a:stretch>
            <a:fillRect/>
          </a:stretch>
        </p:blipFill>
        <p:spPr>
          <a:xfrm>
            <a:off x="2479396" y="4815692"/>
            <a:ext cx="13620750" cy="4419600"/>
          </a:xfrm>
          <a:prstGeom prst="rect">
            <a:avLst/>
          </a:prstGeom>
        </p:spPr>
      </p:pic>
      <p:sp>
        <p:nvSpPr>
          <p:cNvPr id="17" name="Ellipse 16">
            <a:extLst>
              <a:ext uri="{FF2B5EF4-FFF2-40B4-BE49-F238E27FC236}">
                <a16:creationId xmlns:a16="http://schemas.microsoft.com/office/drawing/2014/main" id="{36F4D4AC-12A1-756F-B42D-139F272EFF6F}"/>
              </a:ext>
            </a:extLst>
          </p:cNvPr>
          <p:cNvSpPr/>
          <p:nvPr/>
        </p:nvSpPr>
        <p:spPr>
          <a:xfrm>
            <a:off x="7219010" y="7506051"/>
            <a:ext cx="1745107" cy="491796"/>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23605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3">
            <a:extLst>
              <a:ext uri="{FF2B5EF4-FFF2-40B4-BE49-F238E27FC236}">
                <a16:creationId xmlns:a16="http://schemas.microsoft.com/office/drawing/2014/main" id="{383F9056-EB47-F4B2-846F-CA4653E995E3}"/>
              </a:ext>
            </a:extLst>
          </p:cNvPr>
          <p:cNvSpPr txBox="1"/>
          <p:nvPr/>
        </p:nvSpPr>
        <p:spPr>
          <a:xfrm rot="16200000">
            <a:off x="14840828" y="7088145"/>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a:t>
            </a:r>
            <a:r>
              <a:rPr lang="de-DE" sz="2000" dirty="0" err="1">
                <a:latin typeface="Eastman Grotesque"/>
              </a:rPr>
              <a:t>Invest</a:t>
            </a:r>
            <a:r>
              <a:rPr lang="de-DE" sz="2000" dirty="0">
                <a:latin typeface="Eastman Grotesque"/>
              </a:rPr>
              <a: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
        <p:nvSpPr>
          <p:cNvPr id="8" name="TextBox 14">
            <a:extLst>
              <a:ext uri="{FF2B5EF4-FFF2-40B4-BE49-F238E27FC236}">
                <a16:creationId xmlns:a16="http://schemas.microsoft.com/office/drawing/2014/main" id="{458D9849-4E63-8F3B-83BD-596C3C94C2C4}"/>
              </a:ext>
            </a:extLst>
          </p:cNvPr>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err="1">
                <a:solidFill>
                  <a:srgbClr val="002640"/>
                </a:solidFill>
                <a:latin typeface="Eastman Grotesque Bold"/>
              </a:rPr>
              <a:t>Zusammenfassung</a:t>
            </a:r>
            <a:endParaRPr lang="en-US" sz="6000" dirty="0">
              <a:solidFill>
                <a:srgbClr val="002640"/>
              </a:solidFill>
              <a:latin typeface="Eastman Grotesque Bold"/>
            </a:endParaRPr>
          </a:p>
        </p:txBody>
      </p:sp>
      <p:sp>
        <p:nvSpPr>
          <p:cNvPr id="9" name="AutoShape 9">
            <a:extLst>
              <a:ext uri="{FF2B5EF4-FFF2-40B4-BE49-F238E27FC236}">
                <a16:creationId xmlns:a16="http://schemas.microsoft.com/office/drawing/2014/main" id="{89B32DB2-9D20-FB8F-D061-D17913B13EE9}"/>
              </a:ext>
            </a:extLst>
          </p:cNvPr>
          <p:cNvSpPr/>
          <p:nvPr/>
        </p:nvSpPr>
        <p:spPr>
          <a:xfrm flipV="1">
            <a:off x="5735841" y="2221820"/>
            <a:ext cx="6816319" cy="0"/>
          </a:xfrm>
          <a:prstGeom prst="line">
            <a:avLst/>
          </a:prstGeom>
          <a:ln w="171450" cap="flat">
            <a:solidFill>
              <a:srgbClr val="002640"/>
            </a:solidFill>
            <a:prstDash val="solid"/>
            <a:headEnd type="none" w="sm" len="sm"/>
            <a:tailEnd type="none" w="sm" len="sm"/>
          </a:ln>
        </p:spPr>
        <p:txBody>
          <a:bodyPr/>
          <a:lstStyle/>
          <a:p>
            <a:endParaRPr lang="en-BE"/>
          </a:p>
        </p:txBody>
      </p:sp>
      <p:pic>
        <p:nvPicPr>
          <p:cNvPr id="11" name="Grafik 10">
            <a:extLst>
              <a:ext uri="{FF2B5EF4-FFF2-40B4-BE49-F238E27FC236}">
                <a16:creationId xmlns:a16="http://schemas.microsoft.com/office/drawing/2014/main" id="{0778BE20-751F-3376-9A25-93E12EC7749E}"/>
              </a:ext>
            </a:extLst>
          </p:cNvPr>
          <p:cNvPicPr>
            <a:picLocks noChangeAspect="1"/>
          </p:cNvPicPr>
          <p:nvPr/>
        </p:nvPicPr>
        <p:blipFill>
          <a:blip r:embed="rId3"/>
          <a:stretch>
            <a:fillRect/>
          </a:stretch>
        </p:blipFill>
        <p:spPr>
          <a:xfrm>
            <a:off x="2491417" y="2367348"/>
            <a:ext cx="13305166" cy="7416000"/>
          </a:xfrm>
          <a:prstGeom prst="rect">
            <a:avLst/>
          </a:prstGeom>
        </p:spPr>
      </p:pic>
    </p:spTree>
    <p:extLst>
      <p:ext uri="{BB962C8B-B14F-4D97-AF65-F5344CB8AC3E}">
        <p14:creationId xmlns:p14="http://schemas.microsoft.com/office/powerpoint/2010/main" val="37396300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4" name="Freeform 4"/>
          <p:cNvSpPr/>
          <p:nvPr/>
        </p:nvSpPr>
        <p:spPr>
          <a:xfrm>
            <a:off x="0" y="-1031639"/>
            <a:ext cx="18287996" cy="10395820"/>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144661"/>
            <a:ext cx="3086100" cy="3230761"/>
          </a:xfrm>
          <a:prstGeom prst="rect">
            <a:avLst/>
          </a:prstGeom>
        </p:spPr>
        <p:txBody>
          <a:bodyPr lIns="50800" tIns="50800" rIns="50800" bIns="50800" rtlCol="0" anchor="ctr"/>
          <a:lstStyle/>
          <a:p>
            <a:pPr algn="ctr">
              <a:lnSpc>
                <a:spcPts val="2659"/>
              </a:lnSpc>
              <a:spcBef>
                <a:spcPct val="0"/>
              </a:spcBef>
            </a:pPr>
            <a:endParaRPr/>
          </a:p>
        </p:txBody>
      </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0" name="Group 10"/>
          <p:cNvGrpSpPr/>
          <p:nvPr/>
        </p:nvGrpSpPr>
        <p:grpSpPr>
          <a:xfrm>
            <a:off x="4661168" y="2873581"/>
            <a:ext cx="9328890" cy="888528"/>
            <a:chOff x="0" y="0"/>
            <a:chExt cx="2456992" cy="234016"/>
          </a:xfrm>
        </p:grpSpPr>
        <p:sp>
          <p:nvSpPr>
            <p:cNvPr id="11" name="Freeform 11"/>
            <p:cNvSpPr/>
            <p:nvPr/>
          </p:nvSpPr>
          <p:spPr>
            <a:xfrm>
              <a:off x="0" y="0"/>
              <a:ext cx="2456992" cy="234016"/>
            </a:xfrm>
            <a:custGeom>
              <a:avLst/>
              <a:gdLst/>
              <a:ahLst/>
              <a:cxnLst/>
              <a:rect l="l" t="t" r="r" b="b"/>
              <a:pathLst>
                <a:path w="2456992" h="234016">
                  <a:moveTo>
                    <a:pt x="42324" y="0"/>
                  </a:moveTo>
                  <a:lnTo>
                    <a:pt x="2414668" y="0"/>
                  </a:lnTo>
                  <a:cubicBezTo>
                    <a:pt x="2438042" y="0"/>
                    <a:pt x="2456992" y="18949"/>
                    <a:pt x="2456992" y="42324"/>
                  </a:cubicBezTo>
                  <a:lnTo>
                    <a:pt x="2456992" y="191691"/>
                  </a:lnTo>
                  <a:cubicBezTo>
                    <a:pt x="2456992" y="202916"/>
                    <a:pt x="2452532" y="213682"/>
                    <a:pt x="2444595" y="221619"/>
                  </a:cubicBezTo>
                  <a:cubicBezTo>
                    <a:pt x="2436658" y="229556"/>
                    <a:pt x="2425893" y="234016"/>
                    <a:pt x="2414668" y="234016"/>
                  </a:cubicBezTo>
                  <a:lnTo>
                    <a:pt x="42324" y="234016"/>
                  </a:lnTo>
                  <a:cubicBezTo>
                    <a:pt x="18949" y="234016"/>
                    <a:pt x="0" y="215066"/>
                    <a:pt x="0" y="191691"/>
                  </a:cubicBezTo>
                  <a:lnTo>
                    <a:pt x="0" y="42324"/>
                  </a:lnTo>
                  <a:cubicBezTo>
                    <a:pt x="0" y="18949"/>
                    <a:pt x="18949" y="0"/>
                    <a:pt x="42324" y="0"/>
                  </a:cubicBezTo>
                  <a:close/>
                </a:path>
              </a:pathLst>
            </a:custGeom>
            <a:solidFill>
              <a:srgbClr val="000000">
                <a:alpha val="35686"/>
              </a:srgbClr>
            </a:solidFill>
          </p:spPr>
          <p:txBody>
            <a:bodyPr/>
            <a:lstStyle/>
            <a:p>
              <a:endParaRPr lang="en-BE"/>
            </a:p>
          </p:txBody>
        </p:sp>
        <p:sp>
          <p:nvSpPr>
            <p:cNvPr id="12" name="TextBox 12"/>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grpSp>
        <p:nvGrpSpPr>
          <p:cNvPr id="16" name="Group 16"/>
          <p:cNvGrpSpPr/>
          <p:nvPr/>
        </p:nvGrpSpPr>
        <p:grpSpPr>
          <a:xfrm>
            <a:off x="4661168" y="3945588"/>
            <a:ext cx="9328890" cy="888528"/>
            <a:chOff x="0" y="0"/>
            <a:chExt cx="2456992" cy="234016"/>
          </a:xfrm>
        </p:grpSpPr>
        <p:sp>
          <p:nvSpPr>
            <p:cNvPr id="17" name="Freeform 17"/>
            <p:cNvSpPr/>
            <p:nvPr/>
          </p:nvSpPr>
          <p:spPr>
            <a:xfrm>
              <a:off x="0" y="0"/>
              <a:ext cx="2456992" cy="234016"/>
            </a:xfrm>
            <a:custGeom>
              <a:avLst/>
              <a:gdLst/>
              <a:ahLst/>
              <a:cxnLst/>
              <a:rect l="l" t="t" r="r" b="b"/>
              <a:pathLst>
                <a:path w="2456992" h="234016">
                  <a:moveTo>
                    <a:pt x="42324" y="0"/>
                  </a:moveTo>
                  <a:lnTo>
                    <a:pt x="2414668" y="0"/>
                  </a:lnTo>
                  <a:cubicBezTo>
                    <a:pt x="2438042" y="0"/>
                    <a:pt x="2456992" y="18949"/>
                    <a:pt x="2456992" y="42324"/>
                  </a:cubicBezTo>
                  <a:lnTo>
                    <a:pt x="2456992" y="191691"/>
                  </a:lnTo>
                  <a:cubicBezTo>
                    <a:pt x="2456992" y="202916"/>
                    <a:pt x="2452532" y="213682"/>
                    <a:pt x="2444595" y="221619"/>
                  </a:cubicBezTo>
                  <a:cubicBezTo>
                    <a:pt x="2436658" y="229556"/>
                    <a:pt x="2425893" y="234016"/>
                    <a:pt x="2414668" y="234016"/>
                  </a:cubicBezTo>
                  <a:lnTo>
                    <a:pt x="42324" y="234016"/>
                  </a:lnTo>
                  <a:cubicBezTo>
                    <a:pt x="18949" y="234016"/>
                    <a:pt x="0" y="215066"/>
                    <a:pt x="0" y="191691"/>
                  </a:cubicBezTo>
                  <a:lnTo>
                    <a:pt x="0" y="42324"/>
                  </a:lnTo>
                  <a:cubicBezTo>
                    <a:pt x="0" y="18949"/>
                    <a:pt x="18949" y="0"/>
                    <a:pt x="42324" y="0"/>
                  </a:cubicBezTo>
                  <a:close/>
                </a:path>
              </a:pathLst>
            </a:custGeom>
            <a:solidFill>
              <a:srgbClr val="000000">
                <a:alpha val="35686"/>
              </a:srgbClr>
            </a:solidFill>
          </p:spPr>
          <p:txBody>
            <a:bodyPr/>
            <a:lstStyle/>
            <a:p>
              <a:endParaRPr lang="en-BE"/>
            </a:p>
          </p:txBody>
        </p:sp>
        <p:sp>
          <p:nvSpPr>
            <p:cNvPr id="18" name="TextBox 18"/>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grpSp>
        <p:nvGrpSpPr>
          <p:cNvPr id="19" name="Group 19"/>
          <p:cNvGrpSpPr/>
          <p:nvPr/>
        </p:nvGrpSpPr>
        <p:grpSpPr>
          <a:xfrm>
            <a:off x="4661168" y="4996041"/>
            <a:ext cx="9328890" cy="888528"/>
            <a:chOff x="0" y="0"/>
            <a:chExt cx="2456992" cy="234016"/>
          </a:xfrm>
        </p:grpSpPr>
        <p:sp>
          <p:nvSpPr>
            <p:cNvPr id="20" name="Freeform 20"/>
            <p:cNvSpPr/>
            <p:nvPr/>
          </p:nvSpPr>
          <p:spPr>
            <a:xfrm>
              <a:off x="0" y="0"/>
              <a:ext cx="2456992" cy="234016"/>
            </a:xfrm>
            <a:custGeom>
              <a:avLst/>
              <a:gdLst/>
              <a:ahLst/>
              <a:cxnLst/>
              <a:rect l="l" t="t" r="r" b="b"/>
              <a:pathLst>
                <a:path w="2456992" h="234016">
                  <a:moveTo>
                    <a:pt x="42324" y="0"/>
                  </a:moveTo>
                  <a:lnTo>
                    <a:pt x="2414668" y="0"/>
                  </a:lnTo>
                  <a:cubicBezTo>
                    <a:pt x="2438042" y="0"/>
                    <a:pt x="2456992" y="18949"/>
                    <a:pt x="2456992" y="42324"/>
                  </a:cubicBezTo>
                  <a:lnTo>
                    <a:pt x="2456992" y="191691"/>
                  </a:lnTo>
                  <a:cubicBezTo>
                    <a:pt x="2456992" y="202916"/>
                    <a:pt x="2452532" y="213682"/>
                    <a:pt x="2444595" y="221619"/>
                  </a:cubicBezTo>
                  <a:cubicBezTo>
                    <a:pt x="2436658" y="229556"/>
                    <a:pt x="2425893" y="234016"/>
                    <a:pt x="2414668" y="234016"/>
                  </a:cubicBezTo>
                  <a:lnTo>
                    <a:pt x="42324" y="234016"/>
                  </a:lnTo>
                  <a:cubicBezTo>
                    <a:pt x="18949" y="234016"/>
                    <a:pt x="0" y="215066"/>
                    <a:pt x="0" y="191691"/>
                  </a:cubicBezTo>
                  <a:lnTo>
                    <a:pt x="0" y="42324"/>
                  </a:lnTo>
                  <a:cubicBezTo>
                    <a:pt x="0" y="18949"/>
                    <a:pt x="18949" y="0"/>
                    <a:pt x="42324" y="0"/>
                  </a:cubicBezTo>
                  <a:close/>
                </a:path>
              </a:pathLst>
            </a:custGeom>
            <a:solidFill>
              <a:srgbClr val="000000">
                <a:alpha val="35686"/>
              </a:srgbClr>
            </a:solidFill>
          </p:spPr>
          <p:txBody>
            <a:bodyPr/>
            <a:lstStyle/>
            <a:p>
              <a:endParaRPr lang="en-BE"/>
            </a:p>
          </p:txBody>
        </p:sp>
        <p:sp>
          <p:nvSpPr>
            <p:cNvPr id="21" name="TextBox 21"/>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grpSp>
        <p:nvGrpSpPr>
          <p:cNvPr id="22" name="Group 22"/>
          <p:cNvGrpSpPr/>
          <p:nvPr/>
        </p:nvGrpSpPr>
        <p:grpSpPr>
          <a:xfrm>
            <a:off x="4661168" y="7096947"/>
            <a:ext cx="9328890" cy="888528"/>
            <a:chOff x="0" y="0"/>
            <a:chExt cx="2456992" cy="234016"/>
          </a:xfrm>
        </p:grpSpPr>
        <p:sp>
          <p:nvSpPr>
            <p:cNvPr id="23" name="Freeform 23"/>
            <p:cNvSpPr/>
            <p:nvPr/>
          </p:nvSpPr>
          <p:spPr>
            <a:xfrm>
              <a:off x="0" y="0"/>
              <a:ext cx="2456992" cy="234016"/>
            </a:xfrm>
            <a:custGeom>
              <a:avLst/>
              <a:gdLst/>
              <a:ahLst/>
              <a:cxnLst/>
              <a:rect l="l" t="t" r="r" b="b"/>
              <a:pathLst>
                <a:path w="2456992" h="234016">
                  <a:moveTo>
                    <a:pt x="42324" y="0"/>
                  </a:moveTo>
                  <a:lnTo>
                    <a:pt x="2414668" y="0"/>
                  </a:lnTo>
                  <a:cubicBezTo>
                    <a:pt x="2438042" y="0"/>
                    <a:pt x="2456992" y="18949"/>
                    <a:pt x="2456992" y="42324"/>
                  </a:cubicBezTo>
                  <a:lnTo>
                    <a:pt x="2456992" y="191691"/>
                  </a:lnTo>
                  <a:cubicBezTo>
                    <a:pt x="2456992" y="202916"/>
                    <a:pt x="2452532" y="213682"/>
                    <a:pt x="2444595" y="221619"/>
                  </a:cubicBezTo>
                  <a:cubicBezTo>
                    <a:pt x="2436658" y="229556"/>
                    <a:pt x="2425893" y="234016"/>
                    <a:pt x="2414668" y="234016"/>
                  </a:cubicBezTo>
                  <a:lnTo>
                    <a:pt x="42324" y="234016"/>
                  </a:lnTo>
                  <a:cubicBezTo>
                    <a:pt x="18949" y="234016"/>
                    <a:pt x="0" y="215066"/>
                    <a:pt x="0" y="191691"/>
                  </a:cubicBezTo>
                  <a:lnTo>
                    <a:pt x="0" y="42324"/>
                  </a:lnTo>
                  <a:cubicBezTo>
                    <a:pt x="0" y="18949"/>
                    <a:pt x="18949" y="0"/>
                    <a:pt x="42324" y="0"/>
                  </a:cubicBezTo>
                  <a:close/>
                </a:path>
              </a:pathLst>
            </a:custGeom>
            <a:solidFill>
              <a:srgbClr val="000000">
                <a:alpha val="35686"/>
              </a:srgbClr>
            </a:solidFill>
          </p:spPr>
          <p:txBody>
            <a:bodyPr/>
            <a:lstStyle/>
            <a:p>
              <a:endParaRPr lang="en-BE"/>
            </a:p>
          </p:txBody>
        </p:sp>
        <p:sp>
          <p:nvSpPr>
            <p:cNvPr id="24" name="TextBox 24"/>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grpSp>
        <p:nvGrpSpPr>
          <p:cNvPr id="25" name="Group 25"/>
          <p:cNvGrpSpPr/>
          <p:nvPr/>
        </p:nvGrpSpPr>
        <p:grpSpPr>
          <a:xfrm>
            <a:off x="4661168" y="6046494"/>
            <a:ext cx="9328890" cy="888528"/>
            <a:chOff x="0" y="0"/>
            <a:chExt cx="2456992" cy="234016"/>
          </a:xfrm>
        </p:grpSpPr>
        <p:sp>
          <p:nvSpPr>
            <p:cNvPr id="26" name="Freeform 26"/>
            <p:cNvSpPr/>
            <p:nvPr/>
          </p:nvSpPr>
          <p:spPr>
            <a:xfrm>
              <a:off x="0" y="0"/>
              <a:ext cx="2456992" cy="234016"/>
            </a:xfrm>
            <a:custGeom>
              <a:avLst/>
              <a:gdLst/>
              <a:ahLst/>
              <a:cxnLst/>
              <a:rect l="l" t="t" r="r" b="b"/>
              <a:pathLst>
                <a:path w="2456992" h="234016">
                  <a:moveTo>
                    <a:pt x="42324" y="0"/>
                  </a:moveTo>
                  <a:lnTo>
                    <a:pt x="2414668" y="0"/>
                  </a:lnTo>
                  <a:cubicBezTo>
                    <a:pt x="2438042" y="0"/>
                    <a:pt x="2456992" y="18949"/>
                    <a:pt x="2456992" y="42324"/>
                  </a:cubicBezTo>
                  <a:lnTo>
                    <a:pt x="2456992" y="191691"/>
                  </a:lnTo>
                  <a:cubicBezTo>
                    <a:pt x="2456992" y="202916"/>
                    <a:pt x="2452532" y="213682"/>
                    <a:pt x="2444595" y="221619"/>
                  </a:cubicBezTo>
                  <a:cubicBezTo>
                    <a:pt x="2436658" y="229556"/>
                    <a:pt x="2425893" y="234016"/>
                    <a:pt x="2414668" y="234016"/>
                  </a:cubicBezTo>
                  <a:lnTo>
                    <a:pt x="42324" y="234016"/>
                  </a:lnTo>
                  <a:cubicBezTo>
                    <a:pt x="18949" y="234016"/>
                    <a:pt x="0" y="215066"/>
                    <a:pt x="0" y="191691"/>
                  </a:cubicBezTo>
                  <a:lnTo>
                    <a:pt x="0" y="42324"/>
                  </a:lnTo>
                  <a:cubicBezTo>
                    <a:pt x="0" y="18949"/>
                    <a:pt x="18949" y="0"/>
                    <a:pt x="42324" y="0"/>
                  </a:cubicBezTo>
                  <a:close/>
                </a:path>
              </a:pathLst>
            </a:custGeom>
            <a:solidFill>
              <a:srgbClr val="000000">
                <a:alpha val="35686"/>
              </a:srgbClr>
            </a:solidFill>
          </p:spPr>
          <p:txBody>
            <a:bodyPr/>
            <a:lstStyle/>
            <a:p>
              <a:endParaRPr lang="en-BE"/>
            </a:p>
          </p:txBody>
        </p:sp>
        <p:sp>
          <p:nvSpPr>
            <p:cNvPr id="27" name="TextBox 27"/>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sp>
        <p:nvSpPr>
          <p:cNvPr id="28" name="Freeform 28"/>
          <p:cNvSpPr/>
          <p:nvPr/>
        </p:nvSpPr>
        <p:spPr>
          <a:xfrm>
            <a:off x="4974756" y="2937779"/>
            <a:ext cx="761084" cy="760133"/>
          </a:xfrm>
          <a:custGeom>
            <a:avLst/>
            <a:gdLst/>
            <a:ahLst/>
            <a:cxnLst/>
            <a:rect l="l" t="t" r="r" b="b"/>
            <a:pathLst>
              <a:path w="761084" h="760133">
                <a:moveTo>
                  <a:pt x="0" y="0"/>
                </a:moveTo>
                <a:lnTo>
                  <a:pt x="761085" y="0"/>
                </a:lnTo>
                <a:lnTo>
                  <a:pt x="761085" y="760133"/>
                </a:lnTo>
                <a:lnTo>
                  <a:pt x="0" y="7601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30" name="Freeform 30"/>
          <p:cNvSpPr/>
          <p:nvPr/>
        </p:nvSpPr>
        <p:spPr>
          <a:xfrm>
            <a:off x="4939893" y="4029387"/>
            <a:ext cx="720930" cy="720930"/>
          </a:xfrm>
          <a:custGeom>
            <a:avLst/>
            <a:gdLst/>
            <a:ahLst/>
            <a:cxnLst/>
            <a:rect l="l" t="t" r="r" b="b"/>
            <a:pathLst>
              <a:path w="720930" h="720930">
                <a:moveTo>
                  <a:pt x="0" y="0"/>
                </a:moveTo>
                <a:lnTo>
                  <a:pt x="720929" y="0"/>
                </a:lnTo>
                <a:lnTo>
                  <a:pt x="720929" y="720930"/>
                </a:lnTo>
                <a:lnTo>
                  <a:pt x="0" y="7209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31" name="Freeform 31"/>
          <p:cNvSpPr/>
          <p:nvPr/>
        </p:nvSpPr>
        <p:spPr>
          <a:xfrm>
            <a:off x="4982433" y="5081766"/>
            <a:ext cx="704422" cy="704422"/>
          </a:xfrm>
          <a:custGeom>
            <a:avLst/>
            <a:gdLst/>
            <a:ahLst/>
            <a:cxnLst/>
            <a:rect l="l" t="t" r="r" b="b"/>
            <a:pathLst>
              <a:path w="704422" h="704422">
                <a:moveTo>
                  <a:pt x="0" y="0"/>
                </a:moveTo>
                <a:lnTo>
                  <a:pt x="704422" y="0"/>
                </a:lnTo>
                <a:lnTo>
                  <a:pt x="704422" y="704422"/>
                </a:lnTo>
                <a:lnTo>
                  <a:pt x="0" y="7044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sp>
        <p:nvSpPr>
          <p:cNvPr id="32" name="Freeform 32"/>
          <p:cNvSpPr/>
          <p:nvPr/>
        </p:nvSpPr>
        <p:spPr>
          <a:xfrm>
            <a:off x="4953311" y="7129514"/>
            <a:ext cx="728956" cy="728956"/>
          </a:xfrm>
          <a:custGeom>
            <a:avLst/>
            <a:gdLst/>
            <a:ahLst/>
            <a:cxnLst/>
            <a:rect l="l" t="t" r="r" b="b"/>
            <a:pathLst>
              <a:path w="728956" h="728956">
                <a:moveTo>
                  <a:pt x="0" y="0"/>
                </a:moveTo>
                <a:lnTo>
                  <a:pt x="728956" y="0"/>
                </a:lnTo>
                <a:lnTo>
                  <a:pt x="728956" y="728956"/>
                </a:lnTo>
                <a:lnTo>
                  <a:pt x="0" y="7289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BE"/>
          </a:p>
        </p:txBody>
      </p:sp>
      <p:sp>
        <p:nvSpPr>
          <p:cNvPr id="33" name="Freeform 33"/>
          <p:cNvSpPr/>
          <p:nvPr/>
        </p:nvSpPr>
        <p:spPr>
          <a:xfrm>
            <a:off x="5040244" y="6150598"/>
            <a:ext cx="534126" cy="728956"/>
          </a:xfrm>
          <a:custGeom>
            <a:avLst/>
            <a:gdLst/>
            <a:ahLst/>
            <a:cxnLst/>
            <a:rect l="l" t="t" r="r" b="b"/>
            <a:pathLst>
              <a:path w="534126" h="728956">
                <a:moveTo>
                  <a:pt x="0" y="0"/>
                </a:moveTo>
                <a:lnTo>
                  <a:pt x="534126" y="0"/>
                </a:lnTo>
                <a:lnTo>
                  <a:pt x="534126" y="728956"/>
                </a:lnTo>
                <a:lnTo>
                  <a:pt x="0" y="7289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BE"/>
          </a:p>
        </p:txBody>
      </p:sp>
      <p:sp>
        <p:nvSpPr>
          <p:cNvPr id="35" name="TextBox 35"/>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Anlagestrategien</a:t>
            </a:r>
            <a:endParaRPr lang="en-US" sz="6000" dirty="0">
              <a:solidFill>
                <a:srgbClr val="FFFFFF"/>
              </a:solidFill>
              <a:latin typeface="Eastman Grotesque Bold"/>
            </a:endParaRPr>
          </a:p>
        </p:txBody>
      </p:sp>
      <p:sp>
        <p:nvSpPr>
          <p:cNvPr id="36" name="TextBox 36"/>
          <p:cNvSpPr txBox="1"/>
          <p:nvPr/>
        </p:nvSpPr>
        <p:spPr>
          <a:xfrm>
            <a:off x="6554257" y="5162740"/>
            <a:ext cx="7004581" cy="493682"/>
          </a:xfrm>
          <a:prstGeom prst="rect">
            <a:avLst/>
          </a:prstGeom>
        </p:spPr>
        <p:txBody>
          <a:bodyPr wrap="square" lIns="0" tIns="0" rIns="0" bIns="0" rtlCol="0" anchor="t">
            <a:spAutoFit/>
          </a:bodyPr>
          <a:lstStyle/>
          <a:p>
            <a:pPr algn="ctr">
              <a:lnSpc>
                <a:spcPts val="4044"/>
              </a:lnSpc>
            </a:pPr>
            <a:r>
              <a:rPr lang="en-US" sz="2889" dirty="0">
                <a:solidFill>
                  <a:srgbClr val="FFFFFF"/>
                </a:solidFill>
                <a:latin typeface="Canva Sans"/>
              </a:rPr>
              <a:t>Best-in-class / positives Screening</a:t>
            </a:r>
          </a:p>
        </p:txBody>
      </p:sp>
      <p:sp>
        <p:nvSpPr>
          <p:cNvPr id="37" name="TextBox 37"/>
          <p:cNvSpPr txBox="1"/>
          <p:nvPr/>
        </p:nvSpPr>
        <p:spPr>
          <a:xfrm>
            <a:off x="6368231" y="6215342"/>
            <a:ext cx="6966769" cy="493682"/>
          </a:xfrm>
          <a:prstGeom prst="rect">
            <a:avLst/>
          </a:prstGeom>
        </p:spPr>
        <p:txBody>
          <a:bodyPr wrap="square" lIns="0" tIns="0" rIns="0" bIns="0" rtlCol="0" anchor="t">
            <a:spAutoFit/>
          </a:bodyPr>
          <a:lstStyle/>
          <a:p>
            <a:pPr algn="ctr">
              <a:lnSpc>
                <a:spcPts val="4044"/>
              </a:lnSpc>
            </a:pPr>
            <a:r>
              <a:rPr lang="en-US" sz="2889" dirty="0" err="1">
                <a:solidFill>
                  <a:srgbClr val="FFFFFF"/>
                </a:solidFill>
                <a:latin typeface="Canva Sans"/>
              </a:rPr>
              <a:t>Thematische</a:t>
            </a:r>
            <a:r>
              <a:rPr lang="en-US" sz="2889" dirty="0">
                <a:solidFill>
                  <a:srgbClr val="FFFFFF"/>
                </a:solidFill>
                <a:latin typeface="Canva Sans"/>
              </a:rPr>
              <a:t> </a:t>
            </a:r>
            <a:r>
              <a:rPr lang="en-US" sz="2889" dirty="0" err="1">
                <a:solidFill>
                  <a:srgbClr val="FFFFFF"/>
                </a:solidFill>
                <a:latin typeface="Canva Sans"/>
              </a:rPr>
              <a:t>Investitionen</a:t>
            </a:r>
            <a:endParaRPr lang="en-US" sz="2889" dirty="0">
              <a:solidFill>
                <a:srgbClr val="FFFFFF"/>
              </a:solidFill>
              <a:latin typeface="Canva Sans"/>
            </a:endParaRPr>
          </a:p>
        </p:txBody>
      </p:sp>
      <p:sp>
        <p:nvSpPr>
          <p:cNvPr id="38" name="TextBox 38"/>
          <p:cNvSpPr txBox="1"/>
          <p:nvPr/>
        </p:nvSpPr>
        <p:spPr>
          <a:xfrm>
            <a:off x="6134317" y="7265795"/>
            <a:ext cx="7738189" cy="480388"/>
          </a:xfrm>
          <a:prstGeom prst="rect">
            <a:avLst/>
          </a:prstGeom>
        </p:spPr>
        <p:txBody>
          <a:bodyPr wrap="square" lIns="0" tIns="0" rIns="0" bIns="0" rtlCol="0" anchor="t">
            <a:spAutoFit/>
          </a:bodyPr>
          <a:lstStyle/>
          <a:p>
            <a:pPr algn="ctr">
              <a:lnSpc>
                <a:spcPts val="4044"/>
              </a:lnSpc>
            </a:pPr>
            <a:r>
              <a:rPr lang="en-US" sz="2889" dirty="0" err="1">
                <a:solidFill>
                  <a:srgbClr val="FFFFFF"/>
                </a:solidFill>
                <a:latin typeface="Canva Sans"/>
              </a:rPr>
              <a:t>Wirkungsorientierte</a:t>
            </a:r>
            <a:r>
              <a:rPr lang="en-US" sz="2889" dirty="0">
                <a:solidFill>
                  <a:srgbClr val="FFFFFF"/>
                </a:solidFill>
                <a:latin typeface="Canva Sans"/>
              </a:rPr>
              <a:t> </a:t>
            </a:r>
            <a:r>
              <a:rPr lang="en-US" sz="2889" dirty="0" err="1">
                <a:solidFill>
                  <a:srgbClr val="FFFFFF"/>
                </a:solidFill>
                <a:latin typeface="Canva Sans"/>
              </a:rPr>
              <a:t>Investitionen</a:t>
            </a:r>
            <a:r>
              <a:rPr lang="en-US" sz="2889" dirty="0">
                <a:solidFill>
                  <a:srgbClr val="FFFFFF"/>
                </a:solidFill>
                <a:latin typeface="Canva Sans"/>
              </a:rPr>
              <a:t> (Impact)</a:t>
            </a:r>
          </a:p>
        </p:txBody>
      </p:sp>
      <p:sp>
        <p:nvSpPr>
          <p:cNvPr id="39" name="TextBox 39"/>
          <p:cNvSpPr txBox="1"/>
          <p:nvPr/>
        </p:nvSpPr>
        <p:spPr>
          <a:xfrm>
            <a:off x="6368232" y="4140383"/>
            <a:ext cx="6732854" cy="493682"/>
          </a:xfrm>
          <a:prstGeom prst="rect">
            <a:avLst/>
          </a:prstGeom>
        </p:spPr>
        <p:txBody>
          <a:bodyPr wrap="square" lIns="0" tIns="0" rIns="0" bIns="0" rtlCol="0" anchor="t">
            <a:spAutoFit/>
          </a:bodyPr>
          <a:lstStyle/>
          <a:p>
            <a:pPr algn="ctr">
              <a:lnSpc>
                <a:spcPts val="4044"/>
              </a:lnSpc>
            </a:pPr>
            <a:r>
              <a:rPr lang="en-US" sz="2889" dirty="0" err="1">
                <a:solidFill>
                  <a:srgbClr val="FFFFFF"/>
                </a:solidFill>
                <a:latin typeface="Canva Sans"/>
              </a:rPr>
              <a:t>Ausschluss</a:t>
            </a:r>
            <a:r>
              <a:rPr lang="en-US" sz="2889" dirty="0">
                <a:solidFill>
                  <a:srgbClr val="FFFFFF"/>
                </a:solidFill>
                <a:latin typeface="Canva Sans"/>
              </a:rPr>
              <a:t> / negatives Screening</a:t>
            </a:r>
          </a:p>
        </p:txBody>
      </p:sp>
      <p:sp>
        <p:nvSpPr>
          <p:cNvPr id="41" name="TextBox 41"/>
          <p:cNvSpPr txBox="1"/>
          <p:nvPr/>
        </p:nvSpPr>
        <p:spPr>
          <a:xfrm>
            <a:off x="7940880" y="3042429"/>
            <a:ext cx="2853982" cy="493682"/>
          </a:xfrm>
          <a:prstGeom prst="rect">
            <a:avLst/>
          </a:prstGeom>
        </p:spPr>
        <p:txBody>
          <a:bodyPr wrap="square" lIns="0" tIns="0" rIns="0" bIns="0" rtlCol="0" anchor="t">
            <a:spAutoFit/>
          </a:bodyPr>
          <a:lstStyle/>
          <a:p>
            <a:pPr algn="ctr">
              <a:lnSpc>
                <a:spcPts val="4044"/>
              </a:lnSpc>
            </a:pPr>
            <a:r>
              <a:rPr lang="en-US" sz="2889">
                <a:solidFill>
                  <a:srgbClr val="FFFFFF"/>
                </a:solidFill>
                <a:latin typeface="Canva Sans"/>
              </a:rPr>
              <a:t>ESG-Integration</a:t>
            </a:r>
          </a:p>
        </p:txBody>
      </p:sp>
      <p:sp>
        <p:nvSpPr>
          <p:cNvPr id="42" name="TextBox 13">
            <a:extLst>
              <a:ext uri="{FF2B5EF4-FFF2-40B4-BE49-F238E27FC236}">
                <a16:creationId xmlns:a16="http://schemas.microsoft.com/office/drawing/2014/main" id="{6E5364D1-1506-F76D-51B3-7F7ACD3AA2AF}"/>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44" name="Gruppieren 43">
            <a:extLst>
              <a:ext uri="{FF2B5EF4-FFF2-40B4-BE49-F238E27FC236}">
                <a16:creationId xmlns:a16="http://schemas.microsoft.com/office/drawing/2014/main" id="{3990E69E-9A7B-2B66-ACFB-6541622F339D}"/>
              </a:ext>
            </a:extLst>
          </p:cNvPr>
          <p:cNvGrpSpPr/>
          <p:nvPr/>
        </p:nvGrpSpPr>
        <p:grpSpPr>
          <a:xfrm rot="16200000">
            <a:off x="11792567" y="5252881"/>
            <a:ext cx="7969454" cy="3339251"/>
            <a:chOff x="2754799" y="3644931"/>
            <a:chExt cx="7969454" cy="3339251"/>
          </a:xfrm>
        </p:grpSpPr>
        <p:grpSp>
          <p:nvGrpSpPr>
            <p:cNvPr id="43" name="Gruppieren 42">
              <a:extLst>
                <a:ext uri="{FF2B5EF4-FFF2-40B4-BE49-F238E27FC236}">
                  <a16:creationId xmlns:a16="http://schemas.microsoft.com/office/drawing/2014/main" id="{F3265BC4-89B8-6288-2D19-8E645D8FCC0E}"/>
                </a:ext>
              </a:extLst>
            </p:cNvPr>
            <p:cNvGrpSpPr/>
            <p:nvPr/>
          </p:nvGrpSpPr>
          <p:grpSpPr>
            <a:xfrm>
              <a:off x="2754799" y="3644931"/>
              <a:ext cx="7969454" cy="3339251"/>
              <a:chOff x="4661168" y="3673618"/>
              <a:chExt cx="7969454" cy="3339251"/>
            </a:xfrm>
          </p:grpSpPr>
          <p:grpSp>
            <p:nvGrpSpPr>
              <p:cNvPr id="13" name="Group 13"/>
              <p:cNvGrpSpPr/>
              <p:nvPr/>
            </p:nvGrpSpPr>
            <p:grpSpPr>
              <a:xfrm>
                <a:off x="4661168" y="3673618"/>
                <a:ext cx="7969454" cy="3339251"/>
                <a:chOff x="0" y="-66675"/>
                <a:chExt cx="2098951" cy="879475"/>
              </a:xfrm>
            </p:grpSpPr>
            <p:sp>
              <p:nvSpPr>
                <p:cNvPr id="14" name="Freeform 14"/>
                <p:cNvSpPr/>
                <p:nvPr/>
              </p:nvSpPr>
              <p:spPr>
                <a:xfrm>
                  <a:off x="777830" y="-13037"/>
                  <a:ext cx="1321121" cy="234016"/>
                </a:xfrm>
                <a:custGeom>
                  <a:avLst/>
                  <a:gdLst/>
                  <a:ahLst/>
                  <a:cxnLst/>
                  <a:rect l="l" t="t" r="r" b="b"/>
                  <a:pathLst>
                    <a:path w="2456992" h="234016">
                      <a:moveTo>
                        <a:pt x="42324" y="0"/>
                      </a:moveTo>
                      <a:lnTo>
                        <a:pt x="2414668" y="0"/>
                      </a:lnTo>
                      <a:cubicBezTo>
                        <a:pt x="2438042" y="0"/>
                        <a:pt x="2456992" y="18949"/>
                        <a:pt x="2456992" y="42324"/>
                      </a:cubicBezTo>
                      <a:lnTo>
                        <a:pt x="2456992" y="191691"/>
                      </a:lnTo>
                      <a:cubicBezTo>
                        <a:pt x="2456992" y="202916"/>
                        <a:pt x="2452532" y="213682"/>
                        <a:pt x="2444595" y="221619"/>
                      </a:cubicBezTo>
                      <a:cubicBezTo>
                        <a:pt x="2436658" y="229556"/>
                        <a:pt x="2425893" y="234016"/>
                        <a:pt x="2414668" y="234016"/>
                      </a:cubicBezTo>
                      <a:lnTo>
                        <a:pt x="42324" y="234016"/>
                      </a:lnTo>
                      <a:cubicBezTo>
                        <a:pt x="18949" y="234016"/>
                        <a:pt x="0" y="215066"/>
                        <a:pt x="0" y="191691"/>
                      </a:cubicBezTo>
                      <a:lnTo>
                        <a:pt x="0" y="42324"/>
                      </a:lnTo>
                      <a:cubicBezTo>
                        <a:pt x="0" y="18949"/>
                        <a:pt x="18949" y="0"/>
                        <a:pt x="42324" y="0"/>
                      </a:cubicBezTo>
                      <a:close/>
                    </a:path>
                  </a:pathLst>
                </a:custGeom>
                <a:solidFill>
                  <a:srgbClr val="000000">
                    <a:alpha val="35686"/>
                  </a:srgbClr>
                </a:solidFill>
              </p:spPr>
              <p:txBody>
                <a:bodyPr/>
                <a:lstStyle/>
                <a:p>
                  <a:endParaRPr lang="en-BE"/>
                </a:p>
              </p:txBody>
            </p:sp>
            <p:sp>
              <p:nvSpPr>
                <p:cNvPr id="15" name="TextBox 15"/>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sp>
            <p:nvSpPr>
              <p:cNvPr id="40" name="TextBox 40"/>
              <p:cNvSpPr txBox="1"/>
              <p:nvPr/>
            </p:nvSpPr>
            <p:spPr>
              <a:xfrm>
                <a:off x="7871513" y="4081348"/>
                <a:ext cx="4426674" cy="480388"/>
              </a:xfrm>
              <a:prstGeom prst="rect">
                <a:avLst/>
              </a:prstGeom>
            </p:spPr>
            <p:txBody>
              <a:bodyPr wrap="square" lIns="0" tIns="0" rIns="0" bIns="0" rtlCol="0" anchor="t">
                <a:spAutoFit/>
              </a:bodyPr>
              <a:lstStyle/>
              <a:p>
                <a:pPr algn="ctr">
                  <a:lnSpc>
                    <a:spcPts val="4044"/>
                  </a:lnSpc>
                </a:pPr>
                <a:r>
                  <a:rPr lang="en-US" sz="2889" dirty="0">
                    <a:solidFill>
                      <a:srgbClr val="FFFFFF"/>
                    </a:solidFill>
                    <a:latin typeface="Canva Sans"/>
                  </a:rPr>
                  <a:t>Engagement</a:t>
                </a:r>
              </a:p>
            </p:txBody>
          </p:sp>
        </p:grpSp>
        <p:sp>
          <p:nvSpPr>
            <p:cNvPr id="29" name="Freeform 29"/>
            <p:cNvSpPr/>
            <p:nvPr/>
          </p:nvSpPr>
          <p:spPr>
            <a:xfrm>
              <a:off x="6021709" y="3932827"/>
              <a:ext cx="686066" cy="749799"/>
            </a:xfrm>
            <a:custGeom>
              <a:avLst/>
              <a:gdLst/>
              <a:ahLst/>
              <a:cxnLst/>
              <a:rect l="l" t="t" r="r" b="b"/>
              <a:pathLst>
                <a:path w="686066" h="749799">
                  <a:moveTo>
                    <a:pt x="0" y="0"/>
                  </a:moveTo>
                  <a:lnTo>
                    <a:pt x="686066" y="0"/>
                  </a:lnTo>
                  <a:lnTo>
                    <a:pt x="686066" y="749799"/>
                  </a:lnTo>
                  <a:lnTo>
                    <a:pt x="0" y="74979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BE"/>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de-DE" sz="6899" dirty="0">
                <a:solidFill>
                  <a:srgbClr val="FFFFFF"/>
                </a:solidFill>
                <a:latin typeface="Eastman Grotesque Bold"/>
              </a:rPr>
              <a:t>Wofür steht ESG?</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F6102BD1-0DE9-160F-4CEC-A9E46C9DE6DD}"/>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8" name="Grafik 17">
            <a:extLst>
              <a:ext uri="{FF2B5EF4-FFF2-40B4-BE49-F238E27FC236}">
                <a16:creationId xmlns:a16="http://schemas.microsoft.com/office/drawing/2014/main" id="{81D02966-6B17-8042-AD68-E86DF07EEFF2}"/>
              </a:ext>
            </a:extLst>
          </p:cNvPr>
          <p:cNvPicPr>
            <a:picLocks noChangeAspect="1"/>
          </p:cNvPicPr>
          <p:nvPr/>
        </p:nvPicPr>
        <p:blipFill>
          <a:blip r:embed="rId3"/>
          <a:stretch>
            <a:fillRect/>
          </a:stretch>
        </p:blipFill>
        <p:spPr>
          <a:xfrm>
            <a:off x="5529260" y="2749714"/>
            <a:ext cx="7229475" cy="6229350"/>
          </a:xfrm>
          <a:prstGeom prst="rect">
            <a:avLst/>
          </a:prstGeom>
        </p:spPr>
      </p:pic>
      <p:pic>
        <p:nvPicPr>
          <p:cNvPr id="9" name="Picture 2" descr="Der Green Deal - LOBBE">
            <a:extLst>
              <a:ext uri="{FF2B5EF4-FFF2-40B4-BE49-F238E27FC236}">
                <a16:creationId xmlns:a16="http://schemas.microsoft.com/office/drawing/2014/main" id="{F980B247-4FBC-7883-0BD9-66A341F745C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704" b="7811"/>
          <a:stretch/>
        </p:blipFill>
        <p:spPr bwMode="auto">
          <a:xfrm>
            <a:off x="411265" y="3053925"/>
            <a:ext cx="4679174" cy="1836000"/>
          </a:xfrm>
          <a:prstGeom prst="rect">
            <a:avLst/>
          </a:prstGeom>
          <a:solidFill>
            <a:srgbClr val="FFFFFF"/>
          </a:solidFill>
        </p:spPr>
      </p:pic>
      <p:sp>
        <p:nvSpPr>
          <p:cNvPr id="17" name="Textfeld 16">
            <a:extLst>
              <a:ext uri="{FF2B5EF4-FFF2-40B4-BE49-F238E27FC236}">
                <a16:creationId xmlns:a16="http://schemas.microsoft.com/office/drawing/2014/main" id="{4FB615E6-ABC0-B318-4396-455FDEB6F37D}"/>
              </a:ext>
            </a:extLst>
          </p:cNvPr>
          <p:cNvSpPr txBox="1"/>
          <p:nvPr/>
        </p:nvSpPr>
        <p:spPr>
          <a:xfrm>
            <a:off x="411265" y="5197910"/>
            <a:ext cx="4287253" cy="2015936"/>
          </a:xfrm>
          <a:prstGeom prst="rect">
            <a:avLst/>
          </a:prstGeom>
          <a:noFill/>
        </p:spPr>
        <p:txBody>
          <a:bodyPr wrap="square">
            <a:spAutoFit/>
          </a:bodyPr>
          <a:lstStyle/>
          <a:p>
            <a:pPr marL="342900" indent="-342900" algn="l" fontAlgn="base">
              <a:spcAft>
                <a:spcPts val="600"/>
              </a:spcAft>
              <a:buFont typeface="Arial" panose="020B0604020202020204" pitchFamily="34" charset="0"/>
              <a:buChar char="•"/>
            </a:pPr>
            <a:r>
              <a:rPr lang="de-DE" sz="2400" b="0" i="0" dirty="0">
                <a:solidFill>
                  <a:schemeClr val="bg1"/>
                </a:solidFill>
                <a:effectLst/>
                <a:latin typeface="Eastman Grotesque" panose="020B0604020202020204" charset="0"/>
              </a:rPr>
              <a:t>Bis 2030: Verringerung der Treibhausgase um 55% gegenüber 1990</a:t>
            </a:r>
          </a:p>
          <a:p>
            <a:pPr marL="342900" indent="-342900" algn="l" fontAlgn="base">
              <a:spcAft>
                <a:spcPts val="600"/>
              </a:spcAft>
              <a:buFont typeface="Arial" panose="020B0604020202020204" pitchFamily="34" charset="0"/>
              <a:buChar char="•"/>
            </a:pPr>
            <a:r>
              <a:rPr lang="de-DE" sz="2400" dirty="0">
                <a:solidFill>
                  <a:schemeClr val="bg1"/>
                </a:solidFill>
                <a:latin typeface="Eastman Grotesque" panose="020B0604020202020204" charset="0"/>
              </a:rPr>
              <a:t>Bis 2050: </a:t>
            </a:r>
            <a:r>
              <a:rPr lang="de-DE" sz="2400" b="0" i="0" dirty="0">
                <a:solidFill>
                  <a:schemeClr val="bg1"/>
                </a:solidFill>
                <a:effectLst/>
                <a:latin typeface="Eastman Grotesque" panose="020B0604020202020204" charset="0"/>
              </a:rPr>
              <a:t>Netto-Null-Emissionen</a:t>
            </a:r>
          </a:p>
        </p:txBody>
      </p:sp>
    </p:spTree>
    <p:extLst>
      <p:ext uri="{BB962C8B-B14F-4D97-AF65-F5344CB8AC3E}">
        <p14:creationId xmlns:p14="http://schemas.microsoft.com/office/powerpoint/2010/main" val="723327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Welche ESG-Anlagestrategien gibt es?</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1048492"/>
          </a:xfrm>
          <a:prstGeom prst="rect">
            <a:avLst/>
          </a:prstGeom>
        </p:spPr>
        <p:txBody>
          <a:bodyPr lIns="0" tIns="0" rIns="0" bIns="0" rtlCol="0" anchor="t">
            <a:spAutoFit/>
          </a:bodyPr>
          <a:lstStyle/>
          <a:p>
            <a:pPr>
              <a:lnSpc>
                <a:spcPts val="4165"/>
              </a:lnSpc>
            </a:pPr>
            <a:r>
              <a:rPr lang="pt-BR" sz="2975" dirty="0">
                <a:solidFill>
                  <a:srgbClr val="FFFFFF"/>
                </a:solidFill>
                <a:latin typeface="Eastman Grotesque"/>
              </a:rPr>
              <a:t>ESG-Integration: </a:t>
            </a:r>
            <a:r>
              <a:rPr lang="de-DE" sz="2975" dirty="0">
                <a:solidFill>
                  <a:srgbClr val="FFFFFF"/>
                </a:solidFill>
                <a:latin typeface="Eastman Grotesque"/>
              </a:rPr>
              <a:t>explizite Einbeziehung von ESG-Kriterien und -Risiken in die Wertpapieranalyse</a:t>
            </a:r>
          </a:p>
        </p:txBody>
      </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a:extLst>
              <a:ext uri="{FF2B5EF4-FFF2-40B4-BE49-F238E27FC236}">
                <a16:creationId xmlns:a16="http://schemas.microsoft.com/office/drawing/2014/main" id="{26E8592E-C8A6-5B47-A85C-F34B9878D5CB}"/>
              </a:ext>
            </a:extLst>
          </p:cNvPr>
          <p:cNvPicPr>
            <a:picLocks noChangeAspect="1"/>
          </p:cNvPicPr>
          <p:nvPr/>
        </p:nvPicPr>
        <p:blipFill>
          <a:blip r:embed="rId4"/>
          <a:stretch>
            <a:fillRect/>
          </a:stretch>
        </p:blipFill>
        <p:spPr>
          <a:xfrm>
            <a:off x="5157787" y="4772025"/>
            <a:ext cx="7972425" cy="742950"/>
          </a:xfrm>
          <a:prstGeom prst="rect">
            <a:avLst/>
          </a:prstGeom>
        </p:spPr>
      </p:pic>
      <p:pic>
        <p:nvPicPr>
          <p:cNvPr id="23" name="Grafik 22">
            <a:extLst>
              <a:ext uri="{FF2B5EF4-FFF2-40B4-BE49-F238E27FC236}">
                <a16:creationId xmlns:a16="http://schemas.microsoft.com/office/drawing/2014/main" id="{276B8119-4E78-1E5E-B9D4-D541647A780E}"/>
              </a:ext>
            </a:extLst>
          </p:cNvPr>
          <p:cNvPicPr>
            <a:picLocks noChangeAspect="1"/>
          </p:cNvPicPr>
          <p:nvPr/>
        </p:nvPicPr>
        <p:blipFill>
          <a:blip r:embed="rId5"/>
          <a:stretch>
            <a:fillRect/>
          </a:stretch>
        </p:blipFill>
        <p:spPr>
          <a:xfrm>
            <a:off x="939859" y="5800022"/>
            <a:ext cx="9115425" cy="1914525"/>
          </a:xfrm>
          <a:prstGeom prst="rect">
            <a:avLst/>
          </a:prstGeom>
        </p:spPr>
      </p:pic>
      <p:pic>
        <p:nvPicPr>
          <p:cNvPr id="20" name="Grafik 19">
            <a:extLst>
              <a:ext uri="{FF2B5EF4-FFF2-40B4-BE49-F238E27FC236}">
                <a16:creationId xmlns:a16="http://schemas.microsoft.com/office/drawing/2014/main" id="{957FBE17-92DC-A5E5-5E54-23B31DE01F8E}"/>
              </a:ext>
            </a:extLst>
          </p:cNvPr>
          <p:cNvPicPr>
            <a:picLocks noChangeAspect="1"/>
          </p:cNvPicPr>
          <p:nvPr/>
        </p:nvPicPr>
        <p:blipFill>
          <a:blip r:embed="rId6"/>
          <a:stretch>
            <a:fillRect/>
          </a:stretch>
        </p:blipFill>
        <p:spPr>
          <a:xfrm>
            <a:off x="8308915" y="7418280"/>
            <a:ext cx="9039225" cy="1714500"/>
          </a:xfrm>
          <a:prstGeom prst="rect">
            <a:avLst/>
          </a:prstGeom>
        </p:spPr>
      </p:pic>
    </p:spTree>
    <p:extLst>
      <p:ext uri="{BB962C8B-B14F-4D97-AF65-F5344CB8AC3E}">
        <p14:creationId xmlns:p14="http://schemas.microsoft.com/office/powerpoint/2010/main" val="37095007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Welche ESG-Anlagestrategien gibt es?</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5895973"/>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Ausschluss/negatives Screening: </a:t>
            </a:r>
          </a:p>
          <a:p>
            <a:pPr>
              <a:lnSpc>
                <a:spcPts val="4165"/>
              </a:lnSpc>
            </a:pPr>
            <a:endParaRPr lang="pt-BR" sz="2975" dirty="0">
              <a:solidFill>
                <a:srgbClr val="FFFFFF"/>
              </a:solidFill>
              <a:latin typeface="Eastman Grotesque"/>
            </a:endParaRPr>
          </a:p>
          <a:p>
            <a:pPr>
              <a:lnSpc>
                <a:spcPts val="4165"/>
              </a:lnSpc>
            </a:pPr>
            <a:r>
              <a:rPr lang="pt-BR" sz="2975" dirty="0">
                <a:solidFill>
                  <a:srgbClr val="FFFFFF"/>
                </a:solidFill>
                <a:latin typeface="Eastman Grotesque"/>
              </a:rPr>
              <a:t>keine Investition in Unternehmen mit Aktivitäten, die in Bezug auf Nachhaltigkeit als besonders problematisch eingestuft </a:t>
            </a:r>
            <a:br>
              <a:rPr lang="pt-BR" sz="2975" dirty="0">
                <a:solidFill>
                  <a:srgbClr val="FFFFFF"/>
                </a:solidFill>
                <a:latin typeface="Eastman Grotesque"/>
              </a:rPr>
            </a:br>
            <a:r>
              <a:rPr lang="pt-BR" sz="2975" dirty="0">
                <a:solidFill>
                  <a:srgbClr val="FFFFFF"/>
                </a:solidFill>
                <a:latin typeface="Eastman Grotesque"/>
              </a:rPr>
              <a:t>werden, z.B. Tabak, fossile Brennstoffe, Waffen, </a:t>
            </a:r>
            <a:br>
              <a:rPr lang="pt-BR" sz="2975" dirty="0">
                <a:solidFill>
                  <a:srgbClr val="FFFFFF"/>
                </a:solidFill>
                <a:latin typeface="Eastman Grotesque"/>
              </a:rPr>
            </a:br>
            <a:r>
              <a:rPr lang="pt-BR" sz="2975" dirty="0">
                <a:solidFill>
                  <a:srgbClr val="FFFFFF"/>
                </a:solidFill>
                <a:latin typeface="Eastman Grotesque"/>
              </a:rPr>
              <a:t>Glücksspiel aber auch Staatsanleihen aus </a:t>
            </a:r>
            <a:br>
              <a:rPr lang="pt-BR" sz="2975" dirty="0">
                <a:solidFill>
                  <a:srgbClr val="FFFFFF"/>
                </a:solidFill>
                <a:latin typeface="Eastman Grotesque"/>
              </a:rPr>
            </a:br>
            <a:r>
              <a:rPr lang="pt-BR" sz="2975" dirty="0">
                <a:solidFill>
                  <a:srgbClr val="FFFFFF"/>
                </a:solidFill>
                <a:latin typeface="Eastman Grotesque"/>
              </a:rPr>
              <a:t>nicht-demokratischen Ländern...</a:t>
            </a:r>
          </a:p>
          <a:p>
            <a:pPr>
              <a:lnSpc>
                <a:spcPts val="4165"/>
              </a:lnSpc>
            </a:pPr>
            <a:endParaRPr lang="pt-BR" sz="2975" dirty="0">
              <a:solidFill>
                <a:srgbClr val="FFFFFF"/>
              </a:solidFill>
              <a:latin typeface="Eastman Grotesque"/>
            </a:endParaRPr>
          </a:p>
          <a:p>
            <a:pPr>
              <a:lnSpc>
                <a:spcPts val="4165"/>
              </a:lnSpc>
            </a:pPr>
            <a:r>
              <a:rPr lang="pt-BR" sz="2975" dirty="0">
                <a:solidFill>
                  <a:srgbClr val="FFFFFF"/>
                </a:solidFill>
                <a:latin typeface="Eastman Grotesque"/>
              </a:rPr>
              <a:t>Problem: keine Unterstützung der Transformation!</a:t>
            </a:r>
          </a:p>
          <a:p>
            <a:pPr>
              <a:lnSpc>
                <a:spcPts val="4165"/>
              </a:lnSpc>
            </a:pPr>
            <a:endParaRPr lang="pt-BR" sz="2975" dirty="0">
              <a:solidFill>
                <a:srgbClr val="FFFFFF"/>
              </a:solidFill>
              <a:latin typeface="Eastman Grotesque"/>
            </a:endParaRPr>
          </a:p>
          <a:p>
            <a:pPr>
              <a:lnSpc>
                <a:spcPts val="4165"/>
              </a:lnSpc>
            </a:pPr>
            <a:endParaRPr lang="pt-BR" sz="2975" dirty="0">
              <a:solidFill>
                <a:srgbClr val="FFFFFF"/>
              </a:solidFill>
              <a:latin typeface="Eastman Grotesque"/>
            </a:endParaRPr>
          </a:p>
        </p:txBody>
      </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a:extLst>
              <a:ext uri="{FF2B5EF4-FFF2-40B4-BE49-F238E27FC236}">
                <a16:creationId xmlns:a16="http://schemas.microsoft.com/office/drawing/2014/main" id="{7C4278A5-80B9-4908-6DDB-70918C66FDD0}"/>
              </a:ext>
            </a:extLst>
          </p:cNvPr>
          <p:cNvPicPr>
            <a:picLocks noChangeAspect="1"/>
          </p:cNvPicPr>
          <p:nvPr/>
        </p:nvPicPr>
        <p:blipFill>
          <a:blip r:embed="rId4"/>
          <a:stretch>
            <a:fillRect/>
          </a:stretch>
        </p:blipFill>
        <p:spPr>
          <a:xfrm>
            <a:off x="11900905" y="5367691"/>
            <a:ext cx="5991095" cy="3960000"/>
          </a:xfrm>
          <a:prstGeom prst="rect">
            <a:avLst/>
          </a:prstGeom>
        </p:spPr>
      </p:pic>
    </p:spTree>
    <p:extLst>
      <p:ext uri="{BB962C8B-B14F-4D97-AF65-F5344CB8AC3E}">
        <p14:creationId xmlns:p14="http://schemas.microsoft.com/office/powerpoint/2010/main" val="1231132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Welche ESG-Anlagestrategien gibt es?</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3202928"/>
          </a:xfrm>
          <a:prstGeom prst="rect">
            <a:avLst/>
          </a:prstGeom>
        </p:spPr>
        <p:txBody>
          <a:bodyPr lIns="0" tIns="0" rIns="0" bIns="0" rtlCol="0" anchor="t">
            <a:spAutoFit/>
          </a:bodyPr>
          <a:lstStyle/>
          <a:p>
            <a:pPr>
              <a:lnSpc>
                <a:spcPts val="4165"/>
              </a:lnSpc>
            </a:pPr>
            <a:r>
              <a:rPr lang="pt-BR" sz="3600" b="1" dirty="0">
                <a:solidFill>
                  <a:srgbClr val="FFFFFF"/>
                </a:solidFill>
                <a:latin typeface="Eastman Grotesque"/>
              </a:rPr>
              <a:t>Best-in-class/positives Screening:</a:t>
            </a:r>
          </a:p>
          <a:p>
            <a:pPr>
              <a:lnSpc>
                <a:spcPts val="4165"/>
              </a:lnSpc>
            </a:pPr>
            <a:endParaRPr lang="pt-BR" sz="3600" b="1" dirty="0">
              <a:solidFill>
                <a:srgbClr val="FFFFFF"/>
              </a:solidFill>
              <a:latin typeface="Eastman Grotesque"/>
            </a:endParaRPr>
          </a:p>
          <a:p>
            <a:pPr>
              <a:lnSpc>
                <a:spcPts val="4165"/>
              </a:lnSpc>
            </a:pPr>
            <a:r>
              <a:rPr lang="de-DE" sz="2975" dirty="0">
                <a:solidFill>
                  <a:srgbClr val="FFFFFF"/>
                </a:solidFill>
                <a:latin typeface="Eastman Grotesque"/>
              </a:rPr>
              <a:t>Investieren in Unternehmen, deren ESG-Kompatibilität im Vergleich zur Konkurrenz in der gleichen Branche positiv aus- und auffällt</a:t>
            </a:r>
            <a:endParaRPr lang="pt-BR" sz="2975" dirty="0">
              <a:solidFill>
                <a:srgbClr val="FFFFFF"/>
              </a:solidFill>
              <a:latin typeface="Eastman Grotesque"/>
            </a:endParaRPr>
          </a:p>
          <a:p>
            <a:pPr>
              <a:lnSpc>
                <a:spcPts val="4165"/>
              </a:lnSpc>
            </a:pPr>
            <a:endParaRPr lang="pt-BR" sz="2975" dirty="0">
              <a:solidFill>
                <a:srgbClr val="FFFFFF"/>
              </a:solidFill>
              <a:latin typeface="Eastman Grotesque"/>
            </a:endParaRPr>
          </a:p>
          <a:p>
            <a:pPr>
              <a:lnSpc>
                <a:spcPts val="4165"/>
              </a:lnSpc>
            </a:pPr>
            <a:endParaRPr lang="pt-BR" sz="2975" dirty="0">
              <a:solidFill>
                <a:srgbClr val="FFFFFF"/>
              </a:solidFill>
              <a:latin typeface="Eastman Grotesque"/>
            </a:endParaRPr>
          </a:p>
        </p:txBody>
      </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a:extLst>
              <a:ext uri="{FF2B5EF4-FFF2-40B4-BE49-F238E27FC236}">
                <a16:creationId xmlns:a16="http://schemas.microsoft.com/office/drawing/2014/main" id="{C8B65756-043E-8A9B-5E1D-15B3761274DF}"/>
              </a:ext>
            </a:extLst>
          </p:cNvPr>
          <p:cNvPicPr>
            <a:picLocks noChangeAspect="1"/>
          </p:cNvPicPr>
          <p:nvPr/>
        </p:nvPicPr>
        <p:blipFill>
          <a:blip r:embed="rId4"/>
          <a:stretch>
            <a:fillRect/>
          </a:stretch>
        </p:blipFill>
        <p:spPr>
          <a:xfrm>
            <a:off x="8799310" y="6225193"/>
            <a:ext cx="7505700" cy="2505075"/>
          </a:xfrm>
          <a:prstGeom prst="rect">
            <a:avLst/>
          </a:prstGeom>
        </p:spPr>
      </p:pic>
    </p:spTree>
    <p:extLst>
      <p:ext uri="{BB962C8B-B14F-4D97-AF65-F5344CB8AC3E}">
        <p14:creationId xmlns:p14="http://schemas.microsoft.com/office/powerpoint/2010/main" val="1954055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7B8143E-C2CF-FB5C-C57C-904663241E92}"/>
              </a:ext>
            </a:extLst>
          </p:cNvPr>
          <p:cNvPicPr>
            <a:picLocks noChangeAspect="1"/>
          </p:cNvPicPr>
          <p:nvPr/>
        </p:nvPicPr>
        <p:blipFill>
          <a:blip r:embed="rId3"/>
          <a:stretch>
            <a:fillRect/>
          </a:stretch>
        </p:blipFill>
        <p:spPr>
          <a:xfrm>
            <a:off x="3989982" y="829378"/>
            <a:ext cx="10308035" cy="9457622"/>
          </a:xfrm>
          <a:prstGeom prst="rect">
            <a:avLst/>
          </a:prstGeom>
        </p:spPr>
      </p:pic>
      <p:sp>
        <p:nvSpPr>
          <p:cNvPr id="3" name="TextBox 13">
            <a:extLst>
              <a:ext uri="{FF2B5EF4-FFF2-40B4-BE49-F238E27FC236}">
                <a16:creationId xmlns:a16="http://schemas.microsoft.com/office/drawing/2014/main" id="{CE38D235-80B3-B5FB-33C3-A53F60CE2D5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a:t>
            </a:r>
            <a:r>
              <a:rPr lang="de-DE" sz="2000" dirty="0" err="1">
                <a:latin typeface="Eastman Grotesque"/>
              </a:rPr>
              <a:t>Invest</a:t>
            </a:r>
            <a:r>
              <a:rPr lang="de-DE" sz="2000" dirty="0">
                <a:latin typeface="Eastman Grotesque"/>
              </a:rPr>
              <a: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Tree>
    <p:extLst>
      <p:ext uri="{BB962C8B-B14F-4D97-AF65-F5344CB8AC3E}">
        <p14:creationId xmlns:p14="http://schemas.microsoft.com/office/powerpoint/2010/main" val="1866333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49EA564-B759-D382-3FFE-4A78396713CD}"/>
              </a:ext>
            </a:extLst>
          </p:cNvPr>
          <p:cNvPicPr>
            <a:picLocks noChangeAspect="1"/>
          </p:cNvPicPr>
          <p:nvPr/>
        </p:nvPicPr>
        <p:blipFill>
          <a:blip r:embed="rId3"/>
          <a:stretch>
            <a:fillRect/>
          </a:stretch>
        </p:blipFill>
        <p:spPr>
          <a:xfrm>
            <a:off x="3204000" y="2792804"/>
            <a:ext cx="11880000" cy="7279776"/>
          </a:xfrm>
          <a:prstGeom prst="rect">
            <a:avLst/>
          </a:prstGeom>
        </p:spPr>
      </p:pic>
      <p:sp>
        <p:nvSpPr>
          <p:cNvPr id="3" name="Textfeld 2">
            <a:extLst>
              <a:ext uri="{FF2B5EF4-FFF2-40B4-BE49-F238E27FC236}">
                <a16:creationId xmlns:a16="http://schemas.microsoft.com/office/drawing/2014/main" id="{A480D36A-DBCA-2E0E-9FDB-DBC0A33D83D7}"/>
              </a:ext>
            </a:extLst>
          </p:cNvPr>
          <p:cNvSpPr txBox="1"/>
          <p:nvPr/>
        </p:nvSpPr>
        <p:spPr>
          <a:xfrm>
            <a:off x="1295400" y="571500"/>
            <a:ext cx="15697200" cy="2123658"/>
          </a:xfrm>
          <a:prstGeom prst="rect">
            <a:avLst/>
          </a:prstGeom>
          <a:noFill/>
        </p:spPr>
        <p:txBody>
          <a:bodyPr wrap="square" rtlCol="0">
            <a:spAutoFit/>
          </a:bodyPr>
          <a:lstStyle/>
          <a:p>
            <a:pPr algn="ctr"/>
            <a:r>
              <a:rPr lang="de-DE" sz="6600" b="1" dirty="0">
                <a:solidFill>
                  <a:schemeClr val="tx2">
                    <a:lumMod val="75000"/>
                  </a:schemeClr>
                </a:solidFill>
              </a:rPr>
              <a:t>Das magische Viereck </a:t>
            </a:r>
          </a:p>
          <a:p>
            <a:pPr algn="ctr"/>
            <a:r>
              <a:rPr lang="de-DE" sz="6600" b="1" dirty="0">
                <a:solidFill>
                  <a:schemeClr val="tx2">
                    <a:lumMod val="75000"/>
                  </a:schemeClr>
                </a:solidFill>
              </a:rPr>
              <a:t>der Geldanlage </a:t>
            </a:r>
          </a:p>
        </p:txBody>
      </p:sp>
      <p:sp>
        <p:nvSpPr>
          <p:cNvPr id="2" name="TextBox 13">
            <a:extLst>
              <a:ext uri="{FF2B5EF4-FFF2-40B4-BE49-F238E27FC236}">
                <a16:creationId xmlns:a16="http://schemas.microsoft.com/office/drawing/2014/main" id="{23EB5541-A3D4-B662-70BF-4758145A192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lang="de-DE" dirty="0"/>
          </a:p>
          <a:p>
            <a:pPr algn="ctr">
              <a:lnSpc>
                <a:spcPts val="2800"/>
              </a:lnSpc>
            </a:pPr>
            <a:r>
              <a:rPr lang="de-DE" sz="2000" dirty="0">
                <a:latin typeface="Canva Sans"/>
              </a:rPr>
              <a:t>©</a:t>
            </a:r>
            <a:r>
              <a:rPr lang="de-DE" sz="2000" dirty="0">
                <a:latin typeface="Eastman Grotesque"/>
              </a:rPr>
              <a:t> Invest </a:t>
            </a:r>
            <a:r>
              <a:rPr lang="de-DE" sz="2000" dirty="0" err="1">
                <a:latin typeface="Eastman Grotesque"/>
              </a:rPr>
              <a:t>for</a:t>
            </a:r>
            <a:r>
              <a:rPr lang="de-DE" sz="2000" dirty="0">
                <a:latin typeface="Eastman Grotesque"/>
              </a:rPr>
              <a:t> Better Climate EU </a:t>
            </a:r>
            <a:r>
              <a:rPr lang="de-DE" sz="2000" dirty="0">
                <a:latin typeface="Canva Sans"/>
              </a:rPr>
              <a:t>2023</a:t>
            </a:r>
          </a:p>
          <a:p>
            <a:pPr algn="ctr">
              <a:lnSpc>
                <a:spcPts val="4759"/>
              </a:lnSpc>
            </a:pPr>
            <a:endParaRPr lang="de-DE" sz="2000" dirty="0">
              <a:latin typeface="Canva Sans"/>
            </a:endParaRPr>
          </a:p>
        </p:txBody>
      </p:sp>
      <p:pic>
        <p:nvPicPr>
          <p:cNvPr id="4" name="Picture 4" descr="Lessons learned… | Learning Development Study Blog">
            <a:extLst>
              <a:ext uri="{FF2B5EF4-FFF2-40B4-BE49-F238E27FC236}">
                <a16:creationId xmlns:a16="http://schemas.microsoft.com/office/drawing/2014/main" id="{C38788DF-B51E-9081-2411-15EB3E9AD9D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7" t="5010" r="3361" b="5819"/>
          <a:stretch/>
        </p:blipFill>
        <p:spPr bwMode="auto">
          <a:xfrm>
            <a:off x="14805212" y="107577"/>
            <a:ext cx="3361764" cy="222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313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Welche ESG-Anlagestrategien gibt es?</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6168514" cy="6109365"/>
          </a:xfrm>
          <a:prstGeom prst="rect">
            <a:avLst/>
          </a:prstGeom>
        </p:spPr>
        <p:txBody>
          <a:bodyPr wrap="square" lIns="0" tIns="0" rIns="0" bIns="0" rtlCol="0" anchor="t">
            <a:spAutoFit/>
          </a:bodyPr>
          <a:lstStyle/>
          <a:p>
            <a:pPr>
              <a:spcAft>
                <a:spcPts val="600"/>
              </a:spcAft>
            </a:pPr>
            <a:r>
              <a:rPr lang="pt-BR" sz="2800" dirty="0">
                <a:solidFill>
                  <a:srgbClr val="FFFFFF"/>
                </a:solidFill>
                <a:latin typeface="Eastman Grotesque"/>
              </a:rPr>
              <a:t>Thematische Investitionen: </a:t>
            </a:r>
            <a:r>
              <a:rPr lang="de-DE" sz="2800" dirty="0">
                <a:solidFill>
                  <a:srgbClr val="FFFFFF"/>
                </a:solidFill>
                <a:latin typeface="Eastman Grotesque"/>
              </a:rPr>
              <a:t> Investitionen werden anhand eines oder mehrerer Nachhaltigkeitsthemen ausgewählt, z.B. Kreislaufwirtschaft, Eindämmung des Klimawandels, Vermeidung von Umweltverschmutzung, Nachhaltigkeitslösungen oder beziehen sich auf eines oder mehrere der UN-Ziele für nachhaltige Entwicklung (SDGs).</a:t>
            </a:r>
          </a:p>
          <a:p>
            <a:r>
              <a:rPr lang="de-DE" sz="2800" dirty="0">
                <a:solidFill>
                  <a:srgbClr val="FFFFFF"/>
                </a:solidFill>
                <a:latin typeface="Eastman Grotesque"/>
              </a:rPr>
              <a:t>Alternativ kann nur eine ganz bestimmte Branche ausgeschlossen werden, z.B. Kohle oder Glücksspiel.</a:t>
            </a:r>
            <a:endParaRPr lang="pt-BR" sz="2800" dirty="0">
              <a:solidFill>
                <a:srgbClr val="FFFFFF"/>
              </a:solidFill>
              <a:latin typeface="Eastman Grotesque"/>
            </a:endParaRPr>
          </a:p>
        </p:txBody>
      </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a:extLst>
              <a:ext uri="{FF2B5EF4-FFF2-40B4-BE49-F238E27FC236}">
                <a16:creationId xmlns:a16="http://schemas.microsoft.com/office/drawing/2014/main" id="{4EFCD8E1-2C47-9128-C1BC-DD7CA1EE9A7C}"/>
              </a:ext>
            </a:extLst>
          </p:cNvPr>
          <p:cNvPicPr>
            <a:picLocks noChangeAspect="1"/>
          </p:cNvPicPr>
          <p:nvPr/>
        </p:nvPicPr>
        <p:blipFill>
          <a:blip r:embed="rId4"/>
          <a:stretch>
            <a:fillRect/>
          </a:stretch>
        </p:blipFill>
        <p:spPr>
          <a:xfrm>
            <a:off x="10185786" y="3387922"/>
            <a:ext cx="5603052" cy="5724000"/>
          </a:xfrm>
          <a:prstGeom prst="rect">
            <a:avLst/>
          </a:prstGeom>
        </p:spPr>
      </p:pic>
      <p:sp>
        <p:nvSpPr>
          <p:cNvPr id="20" name="Textfeld 19">
            <a:extLst>
              <a:ext uri="{FF2B5EF4-FFF2-40B4-BE49-F238E27FC236}">
                <a16:creationId xmlns:a16="http://schemas.microsoft.com/office/drawing/2014/main" id="{8892952C-51F0-F478-2F14-8918DD048ADF}"/>
              </a:ext>
            </a:extLst>
          </p:cNvPr>
          <p:cNvSpPr txBox="1"/>
          <p:nvPr/>
        </p:nvSpPr>
        <p:spPr>
          <a:xfrm>
            <a:off x="10307283" y="9156754"/>
            <a:ext cx="7974767" cy="369332"/>
          </a:xfrm>
          <a:prstGeom prst="rect">
            <a:avLst/>
          </a:prstGeom>
          <a:noFill/>
        </p:spPr>
        <p:txBody>
          <a:bodyPr wrap="square" rtlCol="0">
            <a:spAutoFit/>
          </a:bodyPr>
          <a:lstStyle/>
          <a:p>
            <a:r>
              <a:rPr lang="de-DE" dirty="0">
                <a:solidFill>
                  <a:schemeClr val="bg1"/>
                </a:solidFill>
                <a:latin typeface="Eastman Grotesque" panose="020B0604020202020204" charset="0"/>
              </a:rPr>
              <a:t>Bsp.: </a:t>
            </a:r>
            <a:r>
              <a:rPr lang="en-US" dirty="0" err="1">
                <a:solidFill>
                  <a:schemeClr val="bg1"/>
                </a:solidFill>
                <a:latin typeface="Eastman Grotesque" panose="020B0604020202020204" charset="0"/>
              </a:rPr>
              <a:t>Rize</a:t>
            </a:r>
            <a:r>
              <a:rPr lang="en-US" dirty="0">
                <a:solidFill>
                  <a:schemeClr val="bg1"/>
                </a:solidFill>
                <a:latin typeface="Eastman Grotesque" panose="020B0604020202020204" charset="0"/>
              </a:rPr>
              <a:t> Circular Economy Enablers UCITS ETF (CIRC), ISIN: IE000RMSPY39</a:t>
            </a:r>
            <a:r>
              <a:rPr lang="de-DE" dirty="0">
                <a:solidFill>
                  <a:schemeClr val="bg1"/>
                </a:solidFill>
                <a:latin typeface="Eastman Grotesque" panose="020B0604020202020204" charset="0"/>
              </a:rPr>
              <a:t> </a:t>
            </a:r>
          </a:p>
        </p:txBody>
      </p:sp>
    </p:spTree>
    <p:extLst>
      <p:ext uri="{BB962C8B-B14F-4D97-AF65-F5344CB8AC3E}">
        <p14:creationId xmlns:p14="http://schemas.microsoft.com/office/powerpoint/2010/main" val="1456481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993B486-2CB8-0B8B-6F62-56CDA28D717A}"/>
              </a:ext>
            </a:extLst>
          </p:cNvPr>
          <p:cNvSpPr txBox="1"/>
          <p:nvPr/>
        </p:nvSpPr>
        <p:spPr>
          <a:xfrm>
            <a:off x="2765501" y="559212"/>
            <a:ext cx="12756995" cy="938719"/>
          </a:xfrm>
          <a:prstGeom prst="rect">
            <a:avLst/>
          </a:prstGeom>
          <a:noFill/>
        </p:spPr>
        <p:txBody>
          <a:bodyPr wrap="square" rtlCol="0">
            <a:spAutoFit/>
          </a:bodyPr>
          <a:lstStyle/>
          <a:p>
            <a:pPr algn="ctr"/>
            <a:r>
              <a:rPr lang="de-DE" sz="5500" dirty="0">
                <a:solidFill>
                  <a:schemeClr val="tx2">
                    <a:lumMod val="50000"/>
                  </a:schemeClr>
                </a:solidFill>
              </a:rPr>
              <a:t>Impact </a:t>
            </a:r>
            <a:r>
              <a:rPr lang="de-DE" sz="5500" dirty="0" err="1">
                <a:solidFill>
                  <a:schemeClr val="tx2">
                    <a:lumMod val="50000"/>
                  </a:schemeClr>
                </a:solidFill>
              </a:rPr>
              <a:t>Investing</a:t>
            </a:r>
            <a:endParaRPr lang="de-DE" sz="5500" dirty="0">
              <a:solidFill>
                <a:schemeClr val="tx2">
                  <a:lumMod val="50000"/>
                </a:schemeClr>
              </a:solidFill>
            </a:endParaRPr>
          </a:p>
        </p:txBody>
      </p:sp>
      <p:pic>
        <p:nvPicPr>
          <p:cNvPr id="1026" name="Picture 2" descr="Impact Investing: Ökologisch &amp; sozial anlegen | Sparkasse.de">
            <a:extLst>
              <a:ext uri="{FF2B5EF4-FFF2-40B4-BE49-F238E27FC236}">
                <a16:creationId xmlns:a16="http://schemas.microsoft.com/office/drawing/2014/main" id="{7BB6EDF6-C998-714E-7FCB-1E3AE2225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1149" y="1565337"/>
            <a:ext cx="12285701" cy="87216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3">
            <a:extLst>
              <a:ext uri="{FF2B5EF4-FFF2-40B4-BE49-F238E27FC236}">
                <a16:creationId xmlns:a16="http://schemas.microsoft.com/office/drawing/2014/main" id="{85313ED7-4390-F269-51E7-028ED4750957}"/>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latin typeface="Canva Sans"/>
              </a:rPr>
              <a:t>©</a:t>
            </a:r>
            <a:r>
              <a:rPr lang="de-DE" sz="2000" dirty="0">
                <a:latin typeface="Eastman Grotesque"/>
              </a:rPr>
              <a:t> </a:t>
            </a:r>
            <a:r>
              <a:rPr lang="de-DE" sz="2000" dirty="0" err="1">
                <a:latin typeface="Eastman Grotesque"/>
              </a:rPr>
              <a:t>Invest</a:t>
            </a:r>
            <a:r>
              <a:rPr lang="de-DE" sz="2000" dirty="0">
                <a:latin typeface="Eastman Grotesque"/>
              </a:rPr>
              <a: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solidFill>
                <a:srgbClr val="FF0000"/>
              </a:solidFill>
              <a:latin typeface="Canva Sans"/>
            </a:endParaRPr>
          </a:p>
        </p:txBody>
      </p:sp>
    </p:spTree>
    <p:extLst>
      <p:ext uri="{BB962C8B-B14F-4D97-AF65-F5344CB8AC3E}">
        <p14:creationId xmlns:p14="http://schemas.microsoft.com/office/powerpoint/2010/main" val="830107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enn Wirkung auf Rendite trifft: Purpose &amp; Profit bei Impact Investments">
            <a:extLst>
              <a:ext uri="{FF2B5EF4-FFF2-40B4-BE49-F238E27FC236}">
                <a16:creationId xmlns:a16="http://schemas.microsoft.com/office/drawing/2014/main" id="{DBC91E21-7A87-5944-B6F0-3E54D16C29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8600" y="204537"/>
            <a:ext cx="3024000" cy="2139484"/>
          </a:xfrm>
          <a:prstGeom prst="rect">
            <a:avLst/>
          </a:prstGeom>
          <a:solidFill>
            <a:srgbClr val="FFFFFF"/>
          </a:solidFill>
        </p:spPr>
      </p:pic>
      <p:sp>
        <p:nvSpPr>
          <p:cNvPr id="3" name="TextBox 13">
            <a:extLst>
              <a:ext uri="{FF2B5EF4-FFF2-40B4-BE49-F238E27FC236}">
                <a16:creationId xmlns:a16="http://schemas.microsoft.com/office/drawing/2014/main" id="{555A74A3-1766-EF89-3058-88AAF06372C3}"/>
              </a:ext>
            </a:extLst>
          </p:cNvPr>
          <p:cNvSpPr txBox="1"/>
          <p:nvPr/>
        </p:nvSpPr>
        <p:spPr>
          <a:xfrm rot="16200000">
            <a:off x="15047955" y="7091608"/>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latin typeface="Canva Sans"/>
              </a:rPr>
              <a:t>©</a:t>
            </a:r>
            <a:r>
              <a:rPr lang="de-DE" sz="2000" dirty="0">
                <a:latin typeface="Eastman Grotesque"/>
              </a:rPr>
              <a:t> </a:t>
            </a:r>
            <a:r>
              <a:rPr lang="de-DE" sz="2000" dirty="0" err="1">
                <a:latin typeface="Eastman Grotesque"/>
              </a:rPr>
              <a:t>Invest</a:t>
            </a:r>
            <a:r>
              <a:rPr lang="de-DE" sz="2000" dirty="0">
                <a:latin typeface="Eastman Grotesque"/>
              </a:rPr>
              <a: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solidFill>
                <a:srgbClr val="FF0000"/>
              </a:solidFill>
              <a:latin typeface="Canva Sans"/>
            </a:endParaRPr>
          </a:p>
        </p:txBody>
      </p:sp>
      <p:sp>
        <p:nvSpPr>
          <p:cNvPr id="5" name="Textfeld 4">
            <a:extLst>
              <a:ext uri="{FF2B5EF4-FFF2-40B4-BE49-F238E27FC236}">
                <a16:creationId xmlns:a16="http://schemas.microsoft.com/office/drawing/2014/main" id="{3C44AF51-6DC9-DD16-0206-FDF9B7DD330A}"/>
              </a:ext>
            </a:extLst>
          </p:cNvPr>
          <p:cNvSpPr txBox="1"/>
          <p:nvPr/>
        </p:nvSpPr>
        <p:spPr>
          <a:xfrm>
            <a:off x="533400" y="2628900"/>
            <a:ext cx="16916400" cy="6309420"/>
          </a:xfrm>
          <a:prstGeom prst="rect">
            <a:avLst/>
          </a:prstGeom>
          <a:noFill/>
        </p:spPr>
        <p:txBody>
          <a:bodyPr wrap="square">
            <a:spAutoFit/>
          </a:bodyPr>
          <a:lstStyle/>
          <a:p>
            <a:pPr>
              <a:spcAft>
                <a:spcPts val="600"/>
              </a:spcAft>
            </a:pPr>
            <a:r>
              <a:rPr lang="de-DE" sz="2800" b="0" i="0" dirty="0">
                <a:solidFill>
                  <a:schemeClr val="accent1">
                    <a:lumMod val="50000"/>
                  </a:schemeClr>
                </a:solidFill>
                <a:effectLst/>
                <a:latin typeface="Eastman Grotesque" panose="020B0604020202020204" charset="0"/>
              </a:rPr>
              <a:t>Die SDGs werden oft für das sog. Impact </a:t>
            </a:r>
            <a:r>
              <a:rPr lang="de-DE" sz="2800" b="0" i="0" dirty="0" err="1">
                <a:solidFill>
                  <a:schemeClr val="accent1">
                    <a:lumMod val="50000"/>
                  </a:schemeClr>
                </a:solidFill>
                <a:effectLst/>
                <a:latin typeface="Eastman Grotesque" panose="020B0604020202020204" charset="0"/>
              </a:rPr>
              <a:t>Investing</a:t>
            </a:r>
            <a:r>
              <a:rPr lang="de-DE" sz="2800" b="0" i="0" dirty="0">
                <a:solidFill>
                  <a:schemeClr val="accent1">
                    <a:lumMod val="50000"/>
                  </a:schemeClr>
                </a:solidFill>
                <a:effectLst/>
                <a:latin typeface="Eastman Grotesque" panose="020B0604020202020204" charset="0"/>
              </a:rPr>
              <a:t> herangezogen: Neben einer positiven Rendite wird eine messbare ökologische oder soziale Wirkung erwartet. </a:t>
            </a:r>
          </a:p>
          <a:p>
            <a:pPr>
              <a:spcAft>
                <a:spcPts val="600"/>
              </a:spcAft>
            </a:pPr>
            <a:r>
              <a:rPr lang="de-DE" sz="2800" dirty="0">
                <a:solidFill>
                  <a:schemeClr val="accent1">
                    <a:lumMod val="50000"/>
                  </a:schemeClr>
                </a:solidFill>
                <a:latin typeface="Eastman Grotesque" panose="020B0604020202020204" charset="0"/>
              </a:rPr>
              <a:t>Für solche Investment gibt es einige Möglichkeiten: </a:t>
            </a:r>
          </a:p>
          <a:p>
            <a:pPr marL="457200" indent="-457200">
              <a:spcAft>
                <a:spcPts val="600"/>
              </a:spcAft>
              <a:buFontTx/>
              <a:buChar char="-"/>
            </a:pPr>
            <a:r>
              <a:rPr lang="de-DE" sz="2800" dirty="0">
                <a:solidFill>
                  <a:schemeClr val="accent1">
                    <a:lumMod val="50000"/>
                  </a:schemeClr>
                </a:solidFill>
                <a:latin typeface="Eastman Grotesque" panose="020B0604020202020204" charset="0"/>
              </a:rPr>
              <a:t>Crowdinvesting zur Finanzierung einzelner Projekte </a:t>
            </a:r>
          </a:p>
          <a:p>
            <a:pPr marL="457200" indent="-457200">
              <a:spcAft>
                <a:spcPts val="600"/>
              </a:spcAft>
              <a:buFontTx/>
              <a:buChar char="-"/>
            </a:pPr>
            <a:r>
              <a:rPr lang="de-DE" sz="2800" dirty="0">
                <a:solidFill>
                  <a:schemeClr val="accent1">
                    <a:lumMod val="50000"/>
                  </a:schemeClr>
                </a:solidFill>
                <a:latin typeface="Eastman Grotesque" panose="020B0604020202020204" charset="0"/>
              </a:rPr>
              <a:t>Investition über ETFs in Nachhaltigkeitsindizes </a:t>
            </a:r>
          </a:p>
          <a:p>
            <a:pPr marL="457200" indent="-457200">
              <a:spcAft>
                <a:spcPts val="600"/>
              </a:spcAft>
              <a:buFontTx/>
              <a:buChar char="-"/>
            </a:pPr>
            <a:r>
              <a:rPr lang="de-DE" sz="2800" dirty="0">
                <a:solidFill>
                  <a:schemeClr val="accent1">
                    <a:lumMod val="50000"/>
                  </a:schemeClr>
                </a:solidFill>
                <a:latin typeface="Eastman Grotesque" panose="020B0604020202020204" charset="0"/>
              </a:rPr>
              <a:t>Investition in Themenfonds mit unterschiedlichen Schwerpunkten, z.B. Nachhaltigkeitsfonds, Ethikfonds, oder Ökofonds</a:t>
            </a:r>
          </a:p>
          <a:p>
            <a:pPr marL="457200" indent="-457200">
              <a:spcAft>
                <a:spcPts val="600"/>
              </a:spcAft>
              <a:buFontTx/>
              <a:buChar char="-"/>
            </a:pPr>
            <a:r>
              <a:rPr lang="de-DE" sz="2800" dirty="0">
                <a:solidFill>
                  <a:schemeClr val="accent1">
                    <a:lumMod val="50000"/>
                  </a:schemeClr>
                </a:solidFill>
                <a:latin typeface="Eastman Grotesque" panose="020B0604020202020204" charset="0"/>
              </a:rPr>
              <a:t>Mikrofinanzfonds</a:t>
            </a:r>
          </a:p>
          <a:p>
            <a:pPr marL="457200" indent="-457200">
              <a:spcAft>
                <a:spcPts val="600"/>
              </a:spcAft>
              <a:buFontTx/>
              <a:buChar char="-"/>
            </a:pPr>
            <a:r>
              <a:rPr lang="de-DE" sz="2800" dirty="0">
                <a:solidFill>
                  <a:schemeClr val="accent1">
                    <a:lumMod val="50000"/>
                  </a:schemeClr>
                </a:solidFill>
                <a:latin typeface="Eastman Grotesque" panose="020B0604020202020204" charset="0"/>
              </a:rPr>
              <a:t>Grüne Anleihen</a:t>
            </a:r>
          </a:p>
          <a:p>
            <a:pPr marL="457200" indent="-457200">
              <a:spcAft>
                <a:spcPts val="600"/>
              </a:spcAft>
              <a:buFontTx/>
              <a:buChar char="-"/>
            </a:pPr>
            <a:r>
              <a:rPr lang="de-DE" sz="2800" dirty="0">
                <a:solidFill>
                  <a:schemeClr val="accent1">
                    <a:lumMod val="50000"/>
                  </a:schemeClr>
                </a:solidFill>
                <a:latin typeface="Eastman Grotesque" panose="020B0604020202020204" charset="0"/>
              </a:rPr>
              <a:t>…</a:t>
            </a:r>
          </a:p>
          <a:p>
            <a:pPr>
              <a:spcAft>
                <a:spcPts val="600"/>
              </a:spcAft>
            </a:pPr>
            <a:r>
              <a:rPr lang="de-DE" sz="2800" b="0" i="0" dirty="0">
                <a:solidFill>
                  <a:srgbClr val="000000"/>
                </a:solidFill>
                <a:effectLst/>
                <a:latin typeface="Eastman Grotesque" panose="020B0604020202020204" charset="0"/>
              </a:rPr>
              <a:t>Die letzte </a:t>
            </a:r>
            <a:r>
              <a:rPr lang="de-DE" sz="2800" dirty="0">
                <a:latin typeface="Eastman Grotesque" panose="020B0604020202020204" charset="0"/>
              </a:rPr>
              <a:t>Marktstudie der Bundesinitiative Impact </a:t>
            </a:r>
            <a:r>
              <a:rPr lang="de-DE" sz="2800" dirty="0" err="1">
                <a:latin typeface="Eastman Grotesque" panose="020B0604020202020204" charset="0"/>
              </a:rPr>
              <a:t>Investing</a:t>
            </a:r>
            <a:r>
              <a:rPr lang="de-DE" sz="2800" dirty="0">
                <a:latin typeface="Eastman Grotesque" panose="020B0604020202020204" charset="0"/>
              </a:rPr>
              <a:t> 2022 ergab ein Volumen von 38,9 Milliarden Euro an selbst deklarierten Impact Assets und liegt damit deutlich über den Ergebnissen früherer Studien.</a:t>
            </a:r>
            <a:r>
              <a:rPr lang="de-DE" sz="2800" b="0" i="0" dirty="0">
                <a:solidFill>
                  <a:srgbClr val="000000"/>
                </a:solidFill>
                <a:effectLst/>
                <a:latin typeface="Eastman Grotesque" panose="020B0604020202020204" charset="0"/>
              </a:rPr>
              <a:t> </a:t>
            </a:r>
            <a:r>
              <a:rPr lang="de-DE" sz="2800" dirty="0">
                <a:solidFill>
                  <a:srgbClr val="000000"/>
                </a:solidFill>
                <a:latin typeface="Eastman Grotesque" panose="020B0604020202020204" charset="0"/>
              </a:rPr>
              <a:t>Weitere Infos: </a:t>
            </a:r>
            <a:r>
              <a:rPr lang="de-DE" sz="2800" dirty="0">
                <a:solidFill>
                  <a:schemeClr val="accent5">
                    <a:lumMod val="60000"/>
                    <a:lumOff val="40000"/>
                  </a:schemeClr>
                </a:solidFill>
                <a:latin typeface="Eastman Grotesque" panose="020B0604020202020204" charset="0"/>
                <a:hlinkClick r:id="rId4">
                  <a:extLst>
                    <a:ext uri="{A12FA001-AC4F-418D-AE19-62706E023703}">
                      <ahyp:hlinkClr xmlns:ahyp="http://schemas.microsoft.com/office/drawing/2018/hyperlinkcolor" val="tx"/>
                    </a:ext>
                  </a:extLst>
                </a:hlinkClick>
              </a:rPr>
              <a:t>https://bundesinitiative-impact-investing.de/marktstudie/</a:t>
            </a:r>
            <a:r>
              <a:rPr lang="de-DE" sz="2800" dirty="0">
                <a:solidFill>
                  <a:schemeClr val="accent5">
                    <a:lumMod val="60000"/>
                    <a:lumOff val="40000"/>
                  </a:schemeClr>
                </a:solidFill>
                <a:latin typeface="Eastman Grotesque" panose="020B0604020202020204" charset="0"/>
              </a:rPr>
              <a:t> </a:t>
            </a:r>
          </a:p>
        </p:txBody>
      </p:sp>
      <p:sp>
        <p:nvSpPr>
          <p:cNvPr id="6" name="TextBox 11">
            <a:extLst>
              <a:ext uri="{FF2B5EF4-FFF2-40B4-BE49-F238E27FC236}">
                <a16:creationId xmlns:a16="http://schemas.microsoft.com/office/drawing/2014/main" id="{0BD144CE-C67F-3430-4F98-FC1D2D7A9136}"/>
              </a:ext>
            </a:extLst>
          </p:cNvPr>
          <p:cNvSpPr txBox="1"/>
          <p:nvPr/>
        </p:nvSpPr>
        <p:spPr>
          <a:xfrm>
            <a:off x="-4" y="885825"/>
            <a:ext cx="18288000" cy="1146661"/>
          </a:xfrm>
          <a:prstGeom prst="rect">
            <a:avLst/>
          </a:prstGeom>
        </p:spPr>
        <p:txBody>
          <a:bodyPr wrap="square" lIns="0" tIns="0" rIns="0" bIns="0" rtlCol="0" anchor="t">
            <a:spAutoFit/>
          </a:bodyPr>
          <a:lstStyle/>
          <a:p>
            <a:pPr algn="ctr">
              <a:lnSpc>
                <a:spcPts val="9659"/>
              </a:lnSpc>
            </a:pPr>
            <a:r>
              <a:rPr lang="de-DE" sz="6000" dirty="0">
                <a:solidFill>
                  <a:schemeClr val="accent1">
                    <a:lumMod val="50000"/>
                  </a:schemeClr>
                </a:solidFill>
                <a:latin typeface="Eastman Grotesque Bold"/>
              </a:rPr>
              <a:t>Wenn Wirkung auf Rendite trifft</a:t>
            </a:r>
          </a:p>
        </p:txBody>
      </p:sp>
      <p:sp>
        <p:nvSpPr>
          <p:cNvPr id="7" name="AutoShape 10">
            <a:extLst>
              <a:ext uri="{FF2B5EF4-FFF2-40B4-BE49-F238E27FC236}">
                <a16:creationId xmlns:a16="http://schemas.microsoft.com/office/drawing/2014/main" id="{22E6A472-EBC3-BAFA-E508-D442584AF0C3}"/>
              </a:ext>
            </a:extLst>
          </p:cNvPr>
          <p:cNvSpPr/>
          <p:nvPr/>
        </p:nvSpPr>
        <p:spPr>
          <a:xfrm flipV="1">
            <a:off x="5735841" y="2221820"/>
            <a:ext cx="6816319" cy="0"/>
          </a:xfrm>
          <a:prstGeom prst="line">
            <a:avLst/>
          </a:prstGeom>
          <a:ln w="171450" cap="flat">
            <a:solidFill>
              <a:schemeClr val="accent1">
                <a:lumMod val="50000"/>
              </a:schemeClr>
            </a:solidFill>
            <a:prstDash val="solid"/>
            <a:headEnd type="none" w="sm" len="sm"/>
            <a:tailEnd type="none" w="sm" len="sm"/>
          </a:ln>
        </p:spPr>
        <p:txBody>
          <a:bodyPr/>
          <a:lstStyle/>
          <a:p>
            <a:endParaRPr lang="en-BE"/>
          </a:p>
        </p:txBody>
      </p:sp>
    </p:spTree>
    <p:extLst>
      <p:ext uri="{BB962C8B-B14F-4D97-AF65-F5344CB8AC3E}">
        <p14:creationId xmlns:p14="http://schemas.microsoft.com/office/powerpoint/2010/main" val="3387206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Welche ESG-Anlagestrategien gibt es?</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3202928"/>
          </a:xfrm>
          <a:prstGeom prst="rect">
            <a:avLst/>
          </a:prstGeom>
        </p:spPr>
        <p:txBody>
          <a:bodyPr lIns="0" tIns="0" rIns="0" bIns="0" rtlCol="0" anchor="t">
            <a:spAutoFit/>
          </a:bodyPr>
          <a:lstStyle/>
          <a:p>
            <a:pPr>
              <a:lnSpc>
                <a:spcPts val="4165"/>
              </a:lnSpc>
            </a:pPr>
            <a:r>
              <a:rPr lang="pt-BR" sz="2975" dirty="0">
                <a:solidFill>
                  <a:srgbClr val="FFFFFF"/>
                </a:solidFill>
                <a:latin typeface="Eastman Grotesque"/>
              </a:rPr>
              <a:t>ESG-Integration</a:t>
            </a:r>
          </a:p>
          <a:p>
            <a:pPr>
              <a:lnSpc>
                <a:spcPts val="4165"/>
              </a:lnSpc>
            </a:pPr>
            <a:r>
              <a:rPr lang="pt-BR" sz="2975" dirty="0">
                <a:solidFill>
                  <a:srgbClr val="FFFFFF"/>
                </a:solidFill>
                <a:latin typeface="Eastman Grotesque"/>
              </a:rPr>
              <a:t>Engagement und Aktionärsaktivismus</a:t>
            </a:r>
          </a:p>
          <a:p>
            <a:pPr>
              <a:lnSpc>
                <a:spcPts val="4165"/>
              </a:lnSpc>
            </a:pPr>
            <a:r>
              <a:rPr lang="pt-BR" sz="2975" dirty="0">
                <a:solidFill>
                  <a:srgbClr val="FFFFFF"/>
                </a:solidFill>
                <a:latin typeface="Eastman Grotesque"/>
              </a:rPr>
              <a:t>Ausschluss/negatives Screening</a:t>
            </a:r>
          </a:p>
          <a:p>
            <a:pPr>
              <a:lnSpc>
                <a:spcPts val="4165"/>
              </a:lnSpc>
            </a:pPr>
            <a:r>
              <a:rPr lang="pt-BR" sz="2975" dirty="0">
                <a:solidFill>
                  <a:srgbClr val="FFFFFF"/>
                </a:solidFill>
                <a:latin typeface="Eastman Grotesque"/>
              </a:rPr>
              <a:t>Klassenbeste/positives Screening</a:t>
            </a:r>
          </a:p>
          <a:p>
            <a:pPr>
              <a:lnSpc>
                <a:spcPts val="4165"/>
              </a:lnSpc>
            </a:pPr>
            <a:r>
              <a:rPr lang="pt-BR" sz="2975" dirty="0">
                <a:solidFill>
                  <a:srgbClr val="FFFFFF"/>
                </a:solidFill>
                <a:latin typeface="Eastman Grotesque"/>
              </a:rPr>
              <a:t>Thematische Investitionen</a:t>
            </a:r>
          </a:p>
          <a:p>
            <a:pPr>
              <a:lnSpc>
                <a:spcPts val="4165"/>
              </a:lnSpc>
            </a:pPr>
            <a:r>
              <a:rPr lang="pt-BR" sz="2975" dirty="0">
                <a:solidFill>
                  <a:srgbClr val="FFFFFF"/>
                </a:solidFill>
                <a:latin typeface="Eastman Grotesque"/>
              </a:rPr>
              <a:t>Impact-Investing (Impact-generating und impact-aligned investments)</a:t>
            </a:r>
          </a:p>
        </p:txBody>
      </p:sp>
      <p:sp>
        <p:nvSpPr>
          <p:cNvPr id="16" name="TextBox 13">
            <a:extLst>
              <a:ext uri="{FF2B5EF4-FFF2-40B4-BE49-F238E27FC236}">
                <a16:creationId xmlns:a16="http://schemas.microsoft.com/office/drawing/2014/main" id="{A3932690-EA04-2F28-B961-3B435770961C}"/>
              </a:ext>
            </a:extLst>
          </p:cNvPr>
          <p:cNvSpPr txBox="1"/>
          <p:nvPr/>
        </p:nvSpPr>
        <p:spPr>
          <a:xfrm rot="16200000">
            <a:off x="15029511" y="6861627"/>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9" name="Grafik 18">
            <a:extLst>
              <a:ext uri="{FF2B5EF4-FFF2-40B4-BE49-F238E27FC236}">
                <a16:creationId xmlns:a16="http://schemas.microsoft.com/office/drawing/2014/main" id="{24036065-F7A2-7F58-E726-225733785FB9}"/>
              </a:ext>
            </a:extLst>
          </p:cNvPr>
          <p:cNvPicPr>
            <a:picLocks noChangeAspect="1"/>
          </p:cNvPicPr>
          <p:nvPr/>
        </p:nvPicPr>
        <p:blipFill rotWithShape="1">
          <a:blip r:embed="rId4"/>
          <a:srcRect t="13640"/>
          <a:stretch/>
        </p:blipFill>
        <p:spPr>
          <a:xfrm>
            <a:off x="2047873" y="2941394"/>
            <a:ext cx="14192250" cy="5930822"/>
          </a:xfrm>
          <a:prstGeom prst="rect">
            <a:avLst/>
          </a:prstGeom>
        </p:spPr>
      </p:pic>
    </p:spTree>
    <p:extLst>
      <p:ext uri="{BB962C8B-B14F-4D97-AF65-F5344CB8AC3E}">
        <p14:creationId xmlns:p14="http://schemas.microsoft.com/office/powerpoint/2010/main" val="2438065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Welche sonstigen Optionen gibt es?</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2125710"/>
          </a:xfrm>
          <a:prstGeom prst="rect">
            <a:avLst/>
          </a:prstGeom>
        </p:spPr>
        <p:txBody>
          <a:bodyPr lIns="0" tIns="0" rIns="0" bIns="0" rtlCol="0" anchor="t">
            <a:spAutoFit/>
          </a:bodyPr>
          <a:lstStyle/>
          <a:p>
            <a:pPr>
              <a:lnSpc>
                <a:spcPts val="4165"/>
              </a:lnSpc>
            </a:pPr>
            <a:r>
              <a:rPr lang="pt-BR" sz="2975" dirty="0">
                <a:solidFill>
                  <a:srgbClr val="FFFFFF"/>
                </a:solidFill>
                <a:latin typeface="Eastman Grotesque"/>
              </a:rPr>
              <a:t>Shareholder Engagement: aktiver Dialog mit Unternehmen </a:t>
            </a:r>
          </a:p>
          <a:p>
            <a:pPr>
              <a:lnSpc>
                <a:spcPts val="4165"/>
              </a:lnSpc>
            </a:pPr>
            <a:r>
              <a:rPr lang="pt-BR" sz="2975" dirty="0">
                <a:solidFill>
                  <a:srgbClr val="FFFFFF"/>
                </a:solidFill>
                <a:latin typeface="Eastman Grotesque"/>
              </a:rPr>
              <a:t>	– als Aktionär direkt oder über Aktionärsvereinigung!</a:t>
            </a:r>
          </a:p>
          <a:p>
            <a:pPr>
              <a:lnSpc>
                <a:spcPts val="4165"/>
              </a:lnSpc>
            </a:pPr>
            <a:r>
              <a:rPr lang="pt-BR" sz="2975" dirty="0">
                <a:solidFill>
                  <a:srgbClr val="FFFFFF"/>
                </a:solidFill>
                <a:latin typeface="Eastman Grotesque"/>
              </a:rPr>
              <a:t>	– als Fondsinhaber indirekt über das Fondsmanagement?</a:t>
            </a:r>
          </a:p>
          <a:p>
            <a:pPr>
              <a:lnSpc>
                <a:spcPts val="4165"/>
              </a:lnSpc>
            </a:pPr>
            <a:endParaRPr lang="pt-BR" sz="2975" dirty="0">
              <a:solidFill>
                <a:srgbClr val="FFFFFF"/>
              </a:solidFill>
              <a:latin typeface="Eastman Grotesque"/>
            </a:endParaRPr>
          </a:p>
        </p:txBody>
      </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a:extLst>
              <a:ext uri="{FF2B5EF4-FFF2-40B4-BE49-F238E27FC236}">
                <a16:creationId xmlns:a16="http://schemas.microsoft.com/office/drawing/2014/main" id="{27E7B7A2-EC68-DCC4-9C37-899EBDA4755C}"/>
              </a:ext>
            </a:extLst>
          </p:cNvPr>
          <p:cNvPicPr>
            <a:picLocks noChangeAspect="1"/>
          </p:cNvPicPr>
          <p:nvPr/>
        </p:nvPicPr>
        <p:blipFill rotWithShape="1">
          <a:blip r:embed="rId4"/>
          <a:srcRect t="4738"/>
          <a:stretch/>
        </p:blipFill>
        <p:spPr>
          <a:xfrm>
            <a:off x="2665877" y="5285798"/>
            <a:ext cx="7343775" cy="3983326"/>
          </a:xfrm>
          <a:prstGeom prst="rect">
            <a:avLst/>
          </a:prstGeom>
        </p:spPr>
      </p:pic>
      <p:pic>
        <p:nvPicPr>
          <p:cNvPr id="1026" name="Picture 2" descr="BlackRock on X: &quot;Today, clients holding 25% of eligible assets have elected  to participate in BlackRock Voting Choice. We see BlackRock Voting Choice  as a natural extension of our efforts to help">
            <a:extLst>
              <a:ext uri="{FF2B5EF4-FFF2-40B4-BE49-F238E27FC236}">
                <a16:creationId xmlns:a16="http://schemas.microsoft.com/office/drawing/2014/main" id="{C657ECED-1301-F4B3-A5B6-4667736C5F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7279" b="15956"/>
          <a:stretch/>
        </p:blipFill>
        <p:spPr bwMode="auto">
          <a:xfrm>
            <a:off x="10898592" y="4884780"/>
            <a:ext cx="3834587" cy="42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4131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Welche Anlagestrategie verfolgen die Profis?</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8" name="Grafik 17">
            <a:extLst>
              <a:ext uri="{FF2B5EF4-FFF2-40B4-BE49-F238E27FC236}">
                <a16:creationId xmlns:a16="http://schemas.microsoft.com/office/drawing/2014/main" id="{24C0C519-87CA-5EC7-98EC-118A3662469C}"/>
              </a:ext>
            </a:extLst>
          </p:cNvPr>
          <p:cNvPicPr>
            <a:picLocks noChangeAspect="1"/>
          </p:cNvPicPr>
          <p:nvPr/>
        </p:nvPicPr>
        <p:blipFill>
          <a:blip r:embed="rId4"/>
          <a:stretch>
            <a:fillRect/>
          </a:stretch>
        </p:blipFill>
        <p:spPr>
          <a:xfrm>
            <a:off x="1043988" y="2608598"/>
            <a:ext cx="11934825" cy="7239000"/>
          </a:xfrm>
          <a:prstGeom prst="rect">
            <a:avLst/>
          </a:prstGeom>
        </p:spPr>
      </p:pic>
    </p:spTree>
    <p:extLst>
      <p:ext uri="{BB962C8B-B14F-4D97-AF65-F5344CB8AC3E}">
        <p14:creationId xmlns:p14="http://schemas.microsoft.com/office/powerpoint/2010/main" val="3569260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ESG-Ratings als Hilfestellung?</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81" y="3211406"/>
            <a:ext cx="12956238" cy="1107996"/>
          </a:xfrm>
          <a:prstGeom prst="rect">
            <a:avLst/>
          </a:prstGeom>
        </p:spPr>
        <p:txBody>
          <a:bodyPr lIns="0" tIns="0" rIns="0" bIns="0" rtlCol="0" anchor="t">
            <a:spAutoFit/>
          </a:bodyPr>
          <a:lstStyle/>
          <a:p>
            <a:r>
              <a:rPr lang="de-DE" sz="2400" b="0" i="0" dirty="0">
                <a:solidFill>
                  <a:schemeClr val="bg1"/>
                </a:solidFill>
                <a:effectLst/>
                <a:latin typeface="Eastman Grotesque Bold" panose="020B0604020202020204" charset="0"/>
              </a:rPr>
              <a:t>ESG Rating-Unternehmen decken zur Berechnung eines ESG-Scores typischerweise nachfolgende Themen entlang der drei ESG-Faktoren ab, unterscheiden sich aber in der Schwerpunktsetzung:</a:t>
            </a:r>
            <a:endParaRPr lang="de-DE" sz="2400" dirty="0">
              <a:solidFill>
                <a:schemeClr val="bg1"/>
              </a:solidFill>
              <a:latin typeface="Eastman Grotesque Bold" panose="020B0604020202020204" charset="0"/>
            </a:endParaRPr>
          </a:p>
        </p:txBody>
      </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grpSp>
        <p:nvGrpSpPr>
          <p:cNvPr id="19" name="Group 10">
            <a:extLst>
              <a:ext uri="{FF2B5EF4-FFF2-40B4-BE49-F238E27FC236}">
                <a16:creationId xmlns:a16="http://schemas.microsoft.com/office/drawing/2014/main" id="{1285C60E-C942-A849-6C05-F2C596DD51F0}"/>
              </a:ext>
            </a:extLst>
          </p:cNvPr>
          <p:cNvGrpSpPr>
            <a:grpSpLocks noChangeAspect="1"/>
          </p:cNvGrpSpPr>
          <p:nvPr/>
        </p:nvGrpSpPr>
        <p:grpSpPr>
          <a:xfrm>
            <a:off x="2371634" y="4765220"/>
            <a:ext cx="3659408" cy="3780000"/>
            <a:chOff x="-244858" y="-152351"/>
            <a:chExt cx="1775098" cy="1410639"/>
          </a:xfrm>
        </p:grpSpPr>
        <p:sp>
          <p:nvSpPr>
            <p:cNvPr id="20" name="Freeform 11">
              <a:extLst>
                <a:ext uri="{FF2B5EF4-FFF2-40B4-BE49-F238E27FC236}">
                  <a16:creationId xmlns:a16="http://schemas.microsoft.com/office/drawing/2014/main" id="{0F0063DA-2D1F-A667-46D3-00336D5CF66F}"/>
                </a:ext>
              </a:extLst>
            </p:cNvPr>
            <p:cNvSpPr/>
            <p:nvPr/>
          </p:nvSpPr>
          <p:spPr>
            <a:xfrm>
              <a:off x="-244858" y="-152351"/>
              <a:ext cx="1775098" cy="1410639"/>
            </a:xfrm>
            <a:custGeom>
              <a:avLst/>
              <a:gdLst/>
              <a:ahLst/>
              <a:cxnLst/>
              <a:rect l="l" t="t" r="r" b="b"/>
              <a:pathLst>
                <a:path w="1775098" h="1410639">
                  <a:moveTo>
                    <a:pt x="58583" y="0"/>
                  </a:moveTo>
                  <a:lnTo>
                    <a:pt x="1716516" y="0"/>
                  </a:lnTo>
                  <a:cubicBezTo>
                    <a:pt x="1748870" y="0"/>
                    <a:pt x="1775098" y="26228"/>
                    <a:pt x="1775098" y="58583"/>
                  </a:cubicBezTo>
                  <a:lnTo>
                    <a:pt x="1775098" y="1352056"/>
                  </a:lnTo>
                  <a:cubicBezTo>
                    <a:pt x="1775098" y="1384410"/>
                    <a:pt x="1748870" y="1410639"/>
                    <a:pt x="1716516" y="1410639"/>
                  </a:cubicBezTo>
                  <a:lnTo>
                    <a:pt x="58583" y="1410639"/>
                  </a:lnTo>
                  <a:cubicBezTo>
                    <a:pt x="26228" y="1410639"/>
                    <a:pt x="0" y="1384410"/>
                    <a:pt x="0" y="1352056"/>
                  </a:cubicBezTo>
                  <a:lnTo>
                    <a:pt x="0" y="58583"/>
                  </a:lnTo>
                  <a:cubicBezTo>
                    <a:pt x="0" y="26228"/>
                    <a:pt x="26228" y="0"/>
                    <a:pt x="58583" y="0"/>
                  </a:cubicBezTo>
                  <a:close/>
                </a:path>
              </a:pathLst>
            </a:custGeom>
            <a:solidFill>
              <a:srgbClr val="000000">
                <a:alpha val="35686"/>
              </a:srgbClr>
            </a:solidFill>
          </p:spPr>
          <p:txBody>
            <a:bodyPr/>
            <a:lstStyle/>
            <a:p>
              <a:r>
                <a:rPr lang="de-DE" sz="2800" b="1" dirty="0">
                  <a:solidFill>
                    <a:schemeClr val="bg1"/>
                  </a:solidFill>
                </a:rPr>
                <a:t>Umwelt</a:t>
              </a:r>
            </a:p>
            <a:p>
              <a:pPr marL="457200" indent="-457200">
                <a:buFont typeface="Arial" panose="020B0604020202020204" pitchFamily="34" charset="0"/>
                <a:buChar char="•"/>
              </a:pPr>
              <a:r>
                <a:rPr lang="de-DE" sz="2400" dirty="0">
                  <a:solidFill>
                    <a:schemeClr val="bg1"/>
                  </a:solidFill>
                </a:rPr>
                <a:t>CO2-Emissionen</a:t>
              </a:r>
            </a:p>
            <a:p>
              <a:pPr marL="457200" indent="-457200">
                <a:buFont typeface="Arial" panose="020B0604020202020204" pitchFamily="34" charset="0"/>
                <a:buChar char="•"/>
              </a:pPr>
              <a:r>
                <a:rPr lang="de-DE" sz="2400" dirty="0">
                  <a:solidFill>
                    <a:schemeClr val="bg1"/>
                  </a:solidFill>
                </a:rPr>
                <a:t>Biodiversität</a:t>
              </a:r>
            </a:p>
            <a:p>
              <a:pPr marL="457200" indent="-457200">
                <a:buFont typeface="Arial" panose="020B0604020202020204" pitchFamily="34" charset="0"/>
                <a:buChar char="•"/>
              </a:pPr>
              <a:r>
                <a:rPr lang="de-DE" sz="2400" dirty="0">
                  <a:solidFill>
                    <a:schemeClr val="bg1"/>
                  </a:solidFill>
                </a:rPr>
                <a:t>Nachhaltige Lieferkette</a:t>
              </a:r>
            </a:p>
            <a:p>
              <a:pPr marL="457200" indent="-457200">
                <a:buFont typeface="Arial" panose="020B0604020202020204" pitchFamily="34" charset="0"/>
                <a:buChar char="•"/>
              </a:pPr>
              <a:r>
                <a:rPr lang="de-DE" sz="2400" dirty="0">
                  <a:solidFill>
                    <a:schemeClr val="bg1"/>
                  </a:solidFill>
                </a:rPr>
                <a:t>Energiemanagement</a:t>
              </a:r>
            </a:p>
            <a:p>
              <a:pPr marL="457200" indent="-457200">
                <a:buFont typeface="Arial" panose="020B0604020202020204" pitchFamily="34" charset="0"/>
                <a:buChar char="•"/>
              </a:pPr>
              <a:r>
                <a:rPr lang="de-DE" sz="2400" dirty="0">
                  <a:solidFill>
                    <a:schemeClr val="bg1"/>
                  </a:solidFill>
                </a:rPr>
                <a:t>Bodennutzung</a:t>
              </a:r>
            </a:p>
            <a:p>
              <a:pPr marL="457200" indent="-457200">
                <a:buFont typeface="Arial" panose="020B0604020202020204" pitchFamily="34" charset="0"/>
                <a:buChar char="•"/>
              </a:pPr>
              <a:r>
                <a:rPr lang="de-DE" sz="2400" dirty="0">
                  <a:solidFill>
                    <a:schemeClr val="bg1"/>
                  </a:solidFill>
                </a:rPr>
                <a:t>Umweltverschmutzung</a:t>
              </a:r>
            </a:p>
            <a:p>
              <a:pPr marL="457200" indent="-457200">
                <a:buFont typeface="Arial" panose="020B0604020202020204" pitchFamily="34" charset="0"/>
                <a:buChar char="•"/>
              </a:pPr>
              <a:r>
                <a:rPr lang="de-DE" sz="2400" dirty="0">
                  <a:solidFill>
                    <a:schemeClr val="bg1"/>
                  </a:solidFill>
                </a:rPr>
                <a:t>Ressourcenverbrauch</a:t>
              </a:r>
              <a:endParaRPr lang="en-BE" sz="2600" dirty="0">
                <a:solidFill>
                  <a:schemeClr val="bg1"/>
                </a:solidFill>
              </a:endParaRPr>
            </a:p>
          </p:txBody>
        </p:sp>
        <p:sp>
          <p:nvSpPr>
            <p:cNvPr id="21" name="TextBox 12">
              <a:extLst>
                <a:ext uri="{FF2B5EF4-FFF2-40B4-BE49-F238E27FC236}">
                  <a16:creationId xmlns:a16="http://schemas.microsoft.com/office/drawing/2014/main" id="{A1DF0120-0CE9-CC62-6E12-37944FBF27E3}"/>
                </a:ext>
              </a:extLst>
            </p:cNvPr>
            <p:cNvSpPr txBox="1"/>
            <p:nvPr/>
          </p:nvSpPr>
          <p:spPr>
            <a:xfrm>
              <a:off x="0" y="-66675"/>
              <a:ext cx="812800" cy="879475"/>
            </a:xfrm>
            <a:prstGeom prst="rect">
              <a:avLst/>
            </a:prstGeom>
          </p:spPr>
          <p:txBody>
            <a:bodyPr lIns="50800" tIns="50800" rIns="50800" bIns="50800" rtlCol="0" anchor="ctr"/>
            <a:lstStyle/>
            <a:p>
              <a:pPr algn="ctr">
                <a:lnSpc>
                  <a:spcPts val="4900"/>
                </a:lnSpc>
              </a:pPr>
              <a:endParaRPr>
                <a:solidFill>
                  <a:schemeClr val="bg1"/>
                </a:solidFill>
              </a:endParaRPr>
            </a:p>
          </p:txBody>
        </p:sp>
      </p:grpSp>
      <p:grpSp>
        <p:nvGrpSpPr>
          <p:cNvPr id="22" name="Group 10">
            <a:extLst>
              <a:ext uri="{FF2B5EF4-FFF2-40B4-BE49-F238E27FC236}">
                <a16:creationId xmlns:a16="http://schemas.microsoft.com/office/drawing/2014/main" id="{4D99DDFB-BBCE-FF2D-62FD-8BD9ED4B4EFC}"/>
              </a:ext>
            </a:extLst>
          </p:cNvPr>
          <p:cNvGrpSpPr>
            <a:grpSpLocks noChangeAspect="1"/>
          </p:cNvGrpSpPr>
          <p:nvPr/>
        </p:nvGrpSpPr>
        <p:grpSpPr>
          <a:xfrm>
            <a:off x="7167172" y="4765220"/>
            <a:ext cx="3659408" cy="3780000"/>
            <a:chOff x="-244858" y="-152351"/>
            <a:chExt cx="1775098" cy="1410639"/>
          </a:xfrm>
        </p:grpSpPr>
        <p:sp>
          <p:nvSpPr>
            <p:cNvPr id="23" name="Freeform 11">
              <a:extLst>
                <a:ext uri="{FF2B5EF4-FFF2-40B4-BE49-F238E27FC236}">
                  <a16:creationId xmlns:a16="http://schemas.microsoft.com/office/drawing/2014/main" id="{8E09D6D7-680C-91EF-352F-6A0BB19315A4}"/>
                </a:ext>
              </a:extLst>
            </p:cNvPr>
            <p:cNvSpPr/>
            <p:nvPr/>
          </p:nvSpPr>
          <p:spPr>
            <a:xfrm>
              <a:off x="-244858" y="-152351"/>
              <a:ext cx="1775098" cy="1410639"/>
            </a:xfrm>
            <a:custGeom>
              <a:avLst/>
              <a:gdLst/>
              <a:ahLst/>
              <a:cxnLst/>
              <a:rect l="l" t="t" r="r" b="b"/>
              <a:pathLst>
                <a:path w="1775098" h="1410639">
                  <a:moveTo>
                    <a:pt x="58583" y="0"/>
                  </a:moveTo>
                  <a:lnTo>
                    <a:pt x="1716516" y="0"/>
                  </a:lnTo>
                  <a:cubicBezTo>
                    <a:pt x="1748870" y="0"/>
                    <a:pt x="1775098" y="26228"/>
                    <a:pt x="1775098" y="58583"/>
                  </a:cubicBezTo>
                  <a:lnTo>
                    <a:pt x="1775098" y="1352056"/>
                  </a:lnTo>
                  <a:cubicBezTo>
                    <a:pt x="1775098" y="1384410"/>
                    <a:pt x="1748870" y="1410639"/>
                    <a:pt x="1716516" y="1410639"/>
                  </a:cubicBezTo>
                  <a:lnTo>
                    <a:pt x="58583" y="1410639"/>
                  </a:lnTo>
                  <a:cubicBezTo>
                    <a:pt x="26228" y="1410639"/>
                    <a:pt x="0" y="1384410"/>
                    <a:pt x="0" y="1352056"/>
                  </a:cubicBezTo>
                  <a:lnTo>
                    <a:pt x="0" y="58583"/>
                  </a:lnTo>
                  <a:cubicBezTo>
                    <a:pt x="0" y="26228"/>
                    <a:pt x="26228" y="0"/>
                    <a:pt x="58583" y="0"/>
                  </a:cubicBezTo>
                  <a:close/>
                </a:path>
              </a:pathLst>
            </a:custGeom>
            <a:solidFill>
              <a:srgbClr val="000000">
                <a:alpha val="35686"/>
              </a:srgbClr>
            </a:solidFill>
          </p:spPr>
          <p:txBody>
            <a:bodyPr/>
            <a:lstStyle/>
            <a:p>
              <a:r>
                <a:rPr lang="de-DE" sz="2800" b="1" dirty="0">
                  <a:solidFill>
                    <a:schemeClr val="bg1"/>
                  </a:solidFill>
                </a:rPr>
                <a:t>Soziales</a:t>
              </a:r>
            </a:p>
            <a:p>
              <a:pPr marL="342900" indent="-342900">
                <a:buFont typeface="Arial" panose="020B0604020202020204" pitchFamily="34" charset="0"/>
                <a:buChar char="•"/>
              </a:pPr>
              <a:r>
                <a:rPr lang="de-DE" sz="2400" dirty="0">
                  <a:solidFill>
                    <a:schemeClr val="bg1"/>
                  </a:solidFill>
                </a:rPr>
                <a:t>Gesundheit am Arbeitsplatz</a:t>
              </a:r>
            </a:p>
            <a:p>
              <a:pPr marL="342900" indent="-342900">
                <a:buFont typeface="Arial" panose="020B0604020202020204" pitchFamily="34" charset="0"/>
                <a:buChar char="•"/>
              </a:pPr>
              <a:r>
                <a:rPr lang="de-DE" sz="2400" dirty="0">
                  <a:solidFill>
                    <a:schemeClr val="bg1"/>
                  </a:solidFill>
                </a:rPr>
                <a:t>Arbeitssicherheit</a:t>
              </a:r>
            </a:p>
            <a:p>
              <a:pPr marL="342900" indent="-342900">
                <a:buFont typeface="Arial" panose="020B0604020202020204" pitchFamily="34" charset="0"/>
                <a:buChar char="•"/>
              </a:pPr>
              <a:r>
                <a:rPr lang="de-DE" sz="2400" dirty="0">
                  <a:solidFill>
                    <a:schemeClr val="bg1"/>
                  </a:solidFill>
                </a:rPr>
                <a:t>Menschenrechte</a:t>
              </a:r>
            </a:p>
            <a:p>
              <a:pPr marL="342900" indent="-342900">
                <a:buFont typeface="Arial" panose="020B0604020202020204" pitchFamily="34" charset="0"/>
                <a:buChar char="•"/>
              </a:pPr>
              <a:r>
                <a:rPr lang="de-DE" sz="2400" dirty="0">
                  <a:solidFill>
                    <a:schemeClr val="bg1"/>
                  </a:solidFill>
                </a:rPr>
                <a:t>Arbeitsbedingungen in der Lieferkette</a:t>
              </a:r>
            </a:p>
            <a:p>
              <a:pPr marL="342900" indent="-342900">
                <a:buFont typeface="Arial" panose="020B0604020202020204" pitchFamily="34" charset="0"/>
                <a:buChar char="•"/>
              </a:pPr>
              <a:r>
                <a:rPr lang="de-DE" sz="2400" dirty="0">
                  <a:solidFill>
                    <a:schemeClr val="bg1"/>
                  </a:solidFill>
                </a:rPr>
                <a:t>Chancengleichheit</a:t>
              </a:r>
            </a:p>
            <a:p>
              <a:pPr marL="342900" indent="-342900">
                <a:buFont typeface="Arial" panose="020B0604020202020204" pitchFamily="34" charset="0"/>
                <a:buChar char="•"/>
              </a:pPr>
              <a:r>
                <a:rPr lang="de-DE" sz="2400" dirty="0">
                  <a:solidFill>
                    <a:schemeClr val="bg1"/>
                  </a:solidFill>
                </a:rPr>
                <a:t>Produktsicherheit</a:t>
              </a:r>
            </a:p>
            <a:p>
              <a:pPr marL="342900" indent="-342900">
                <a:buFont typeface="Arial" panose="020B0604020202020204" pitchFamily="34" charset="0"/>
                <a:buChar char="•"/>
              </a:pPr>
              <a:r>
                <a:rPr lang="de-DE" sz="2400" dirty="0">
                  <a:solidFill>
                    <a:schemeClr val="bg1"/>
                  </a:solidFill>
                </a:rPr>
                <a:t>Datenschutz</a:t>
              </a:r>
              <a:endParaRPr lang="en-BE" sz="2400" dirty="0">
                <a:solidFill>
                  <a:schemeClr val="bg1"/>
                </a:solidFill>
              </a:endParaRPr>
            </a:p>
          </p:txBody>
        </p:sp>
        <p:sp>
          <p:nvSpPr>
            <p:cNvPr id="24" name="TextBox 12">
              <a:extLst>
                <a:ext uri="{FF2B5EF4-FFF2-40B4-BE49-F238E27FC236}">
                  <a16:creationId xmlns:a16="http://schemas.microsoft.com/office/drawing/2014/main" id="{6D2AD2EF-16F2-150F-9B64-B25680A4093A}"/>
                </a:ext>
              </a:extLst>
            </p:cNvPr>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grpSp>
        <p:nvGrpSpPr>
          <p:cNvPr id="25" name="Group 10">
            <a:extLst>
              <a:ext uri="{FF2B5EF4-FFF2-40B4-BE49-F238E27FC236}">
                <a16:creationId xmlns:a16="http://schemas.microsoft.com/office/drawing/2014/main" id="{AD421ABB-A5B4-F83E-1E33-A6D9DDDF15F1}"/>
              </a:ext>
            </a:extLst>
          </p:cNvPr>
          <p:cNvGrpSpPr>
            <a:grpSpLocks noChangeAspect="1"/>
          </p:cNvGrpSpPr>
          <p:nvPr/>
        </p:nvGrpSpPr>
        <p:grpSpPr>
          <a:xfrm>
            <a:off x="11962710" y="4797560"/>
            <a:ext cx="3659408" cy="3780000"/>
            <a:chOff x="-244858" y="-152351"/>
            <a:chExt cx="1775098" cy="1410639"/>
          </a:xfrm>
        </p:grpSpPr>
        <p:sp>
          <p:nvSpPr>
            <p:cNvPr id="26" name="Freeform 11">
              <a:extLst>
                <a:ext uri="{FF2B5EF4-FFF2-40B4-BE49-F238E27FC236}">
                  <a16:creationId xmlns:a16="http://schemas.microsoft.com/office/drawing/2014/main" id="{5753C590-EC10-AC81-84E9-DD7D2676E08F}"/>
                </a:ext>
              </a:extLst>
            </p:cNvPr>
            <p:cNvSpPr/>
            <p:nvPr/>
          </p:nvSpPr>
          <p:spPr>
            <a:xfrm>
              <a:off x="-244858" y="-152351"/>
              <a:ext cx="1775098" cy="1410639"/>
            </a:xfrm>
            <a:custGeom>
              <a:avLst/>
              <a:gdLst/>
              <a:ahLst/>
              <a:cxnLst/>
              <a:rect l="l" t="t" r="r" b="b"/>
              <a:pathLst>
                <a:path w="1775098" h="1410639">
                  <a:moveTo>
                    <a:pt x="58583" y="0"/>
                  </a:moveTo>
                  <a:lnTo>
                    <a:pt x="1716516" y="0"/>
                  </a:lnTo>
                  <a:cubicBezTo>
                    <a:pt x="1748870" y="0"/>
                    <a:pt x="1775098" y="26228"/>
                    <a:pt x="1775098" y="58583"/>
                  </a:cubicBezTo>
                  <a:lnTo>
                    <a:pt x="1775098" y="1352056"/>
                  </a:lnTo>
                  <a:cubicBezTo>
                    <a:pt x="1775098" y="1384410"/>
                    <a:pt x="1748870" y="1410639"/>
                    <a:pt x="1716516" y="1410639"/>
                  </a:cubicBezTo>
                  <a:lnTo>
                    <a:pt x="58583" y="1410639"/>
                  </a:lnTo>
                  <a:cubicBezTo>
                    <a:pt x="26228" y="1410639"/>
                    <a:pt x="0" y="1384410"/>
                    <a:pt x="0" y="1352056"/>
                  </a:cubicBezTo>
                  <a:lnTo>
                    <a:pt x="0" y="58583"/>
                  </a:lnTo>
                  <a:cubicBezTo>
                    <a:pt x="0" y="26228"/>
                    <a:pt x="26228" y="0"/>
                    <a:pt x="58583" y="0"/>
                  </a:cubicBezTo>
                  <a:close/>
                </a:path>
              </a:pathLst>
            </a:custGeom>
            <a:solidFill>
              <a:srgbClr val="000000">
                <a:alpha val="35686"/>
              </a:srgbClr>
            </a:solidFill>
          </p:spPr>
          <p:txBody>
            <a:bodyPr/>
            <a:lstStyle/>
            <a:p>
              <a:pPr algn="l"/>
              <a:r>
                <a:rPr lang="de-DE" sz="2800" b="1" dirty="0">
                  <a:solidFill>
                    <a:schemeClr val="bg1"/>
                  </a:solidFill>
                </a:rPr>
                <a:t>Unternehmensführung</a:t>
              </a:r>
            </a:p>
            <a:p>
              <a:pPr marL="342900" indent="-342900" algn="l" fontAlgn="base">
                <a:buFont typeface="Arial" panose="020B0604020202020204" pitchFamily="34" charset="0"/>
                <a:buChar char="•"/>
              </a:pPr>
              <a:r>
                <a:rPr lang="de-DE" sz="2400" b="0" i="0" dirty="0">
                  <a:solidFill>
                    <a:schemeClr val="bg1"/>
                  </a:solidFill>
                  <a:effectLst/>
                  <a:latin typeface="Source Sans Pro" panose="020B0503030403020204" pitchFamily="34" charset="0"/>
                </a:rPr>
                <a:t>Unternehmensethik</a:t>
              </a:r>
            </a:p>
            <a:p>
              <a:pPr marL="342900" indent="-342900" algn="l" fontAlgn="base">
                <a:buFont typeface="Arial" panose="020B0604020202020204" pitchFamily="34" charset="0"/>
                <a:buChar char="•"/>
              </a:pPr>
              <a:r>
                <a:rPr lang="de-DE" sz="2400" b="0" i="0" dirty="0">
                  <a:solidFill>
                    <a:schemeClr val="bg1"/>
                  </a:solidFill>
                  <a:effectLst/>
                  <a:latin typeface="Source Sans Pro" panose="020B0503030403020204" pitchFamily="34" charset="0"/>
                </a:rPr>
                <a:t>Zusammensetzung von Vorstand und Aufsichtsrat </a:t>
              </a:r>
            </a:p>
            <a:p>
              <a:pPr marL="342900" indent="-342900" algn="l" fontAlgn="base">
                <a:buFont typeface="Arial" panose="020B0604020202020204" pitchFamily="34" charset="0"/>
                <a:buChar char="•"/>
              </a:pPr>
              <a:r>
                <a:rPr lang="de-DE" sz="2400" b="0" i="0" dirty="0">
                  <a:solidFill>
                    <a:schemeClr val="bg1"/>
                  </a:solidFill>
                  <a:effectLst/>
                  <a:latin typeface="Source Sans Pro" panose="020B0503030403020204" pitchFamily="34" charset="0"/>
                </a:rPr>
                <a:t>Vergütung des Vorstandes</a:t>
              </a:r>
            </a:p>
            <a:p>
              <a:pPr marL="342900" indent="-342900" algn="l" fontAlgn="base">
                <a:buFont typeface="Arial" panose="020B0604020202020204" pitchFamily="34" charset="0"/>
                <a:buChar char="•"/>
              </a:pPr>
              <a:r>
                <a:rPr lang="de-DE" sz="2400" b="0" i="0" dirty="0">
                  <a:solidFill>
                    <a:schemeClr val="bg1"/>
                  </a:solidFill>
                  <a:effectLst/>
                  <a:latin typeface="Source Sans Pro" panose="020B0503030403020204" pitchFamily="34" charset="0"/>
                </a:rPr>
                <a:t>Compliance</a:t>
              </a:r>
            </a:p>
            <a:p>
              <a:pPr marL="342900" indent="-342900" algn="l" fontAlgn="base">
                <a:buFont typeface="Arial" panose="020B0604020202020204" pitchFamily="34" charset="0"/>
                <a:buChar char="•"/>
              </a:pPr>
              <a:r>
                <a:rPr lang="de-DE" sz="2400" b="0" i="0" dirty="0">
                  <a:solidFill>
                    <a:schemeClr val="bg1"/>
                  </a:solidFill>
                  <a:effectLst/>
                  <a:latin typeface="Source Sans Pro" panose="020B0503030403020204" pitchFamily="34" charset="0"/>
                </a:rPr>
                <a:t>Risikomanagement</a:t>
              </a:r>
            </a:p>
            <a:p>
              <a:pPr marL="342900" indent="-342900" algn="l" fontAlgn="base">
                <a:buFont typeface="Arial" panose="020B0604020202020204" pitchFamily="34" charset="0"/>
                <a:buChar char="•"/>
              </a:pPr>
              <a:r>
                <a:rPr lang="de-DE" sz="2400" b="0" i="0" dirty="0">
                  <a:solidFill>
                    <a:schemeClr val="bg1"/>
                  </a:solidFill>
                  <a:effectLst/>
                  <a:latin typeface="Source Sans Pro" panose="020B0503030403020204" pitchFamily="34" charset="0"/>
                </a:rPr>
                <a:t>Steuerstrategie</a:t>
              </a:r>
            </a:p>
            <a:p>
              <a:endParaRPr lang="en-BE" dirty="0">
                <a:solidFill>
                  <a:schemeClr val="bg1"/>
                </a:solidFill>
              </a:endParaRPr>
            </a:p>
          </p:txBody>
        </p:sp>
        <p:sp>
          <p:nvSpPr>
            <p:cNvPr id="27" name="TextBox 12">
              <a:extLst>
                <a:ext uri="{FF2B5EF4-FFF2-40B4-BE49-F238E27FC236}">
                  <a16:creationId xmlns:a16="http://schemas.microsoft.com/office/drawing/2014/main" id="{B296E2FC-A535-CA72-36A0-2B1FF41437DC}"/>
                </a:ext>
              </a:extLst>
            </p:cNvPr>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spTree>
    <p:extLst>
      <p:ext uri="{BB962C8B-B14F-4D97-AF65-F5344CB8AC3E}">
        <p14:creationId xmlns:p14="http://schemas.microsoft.com/office/powerpoint/2010/main" val="3872833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ESG-Ratings als Hilfestellung?</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1" name="TextBox 12">
            <a:extLst>
              <a:ext uri="{FF2B5EF4-FFF2-40B4-BE49-F238E27FC236}">
                <a16:creationId xmlns:a16="http://schemas.microsoft.com/office/drawing/2014/main" id="{A1DF0120-0CE9-CC62-6E12-37944FBF27E3}"/>
              </a:ext>
            </a:extLst>
          </p:cNvPr>
          <p:cNvSpPr txBox="1"/>
          <p:nvPr/>
        </p:nvSpPr>
        <p:spPr>
          <a:xfrm>
            <a:off x="2876415" y="4994801"/>
            <a:ext cx="1675607" cy="2356673"/>
          </a:xfrm>
          <a:prstGeom prst="rect">
            <a:avLst/>
          </a:prstGeom>
        </p:spPr>
        <p:txBody>
          <a:bodyPr lIns="50800" tIns="50800" rIns="50800" bIns="50800" rtlCol="0" anchor="ctr"/>
          <a:lstStyle/>
          <a:p>
            <a:pPr algn="ctr">
              <a:lnSpc>
                <a:spcPts val="4900"/>
              </a:lnSpc>
            </a:pPr>
            <a:endParaRPr>
              <a:solidFill>
                <a:schemeClr val="bg1"/>
              </a:solidFill>
            </a:endParaRPr>
          </a:p>
        </p:txBody>
      </p:sp>
      <p:pic>
        <p:nvPicPr>
          <p:cNvPr id="20" name="Grafik 19">
            <a:extLst>
              <a:ext uri="{FF2B5EF4-FFF2-40B4-BE49-F238E27FC236}">
                <a16:creationId xmlns:a16="http://schemas.microsoft.com/office/drawing/2014/main" id="{61CAE786-4150-BF7C-5C19-48362DD74E58}"/>
              </a:ext>
            </a:extLst>
          </p:cNvPr>
          <p:cNvPicPr>
            <a:picLocks noChangeAspect="1"/>
          </p:cNvPicPr>
          <p:nvPr/>
        </p:nvPicPr>
        <p:blipFill>
          <a:blip r:embed="rId4"/>
          <a:stretch>
            <a:fillRect/>
          </a:stretch>
        </p:blipFill>
        <p:spPr>
          <a:xfrm>
            <a:off x="2254634" y="3086100"/>
            <a:ext cx="13776273" cy="5508000"/>
          </a:xfrm>
          <a:prstGeom prst="rect">
            <a:avLst/>
          </a:prstGeom>
        </p:spPr>
      </p:pic>
    </p:spTree>
    <p:extLst>
      <p:ext uri="{BB962C8B-B14F-4D97-AF65-F5344CB8AC3E}">
        <p14:creationId xmlns:p14="http://schemas.microsoft.com/office/powerpoint/2010/main" val="3164186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ESG-Ratings als Hilfestellung?</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1" name="TextBox 12">
            <a:extLst>
              <a:ext uri="{FF2B5EF4-FFF2-40B4-BE49-F238E27FC236}">
                <a16:creationId xmlns:a16="http://schemas.microsoft.com/office/drawing/2014/main" id="{A1DF0120-0CE9-CC62-6E12-37944FBF27E3}"/>
              </a:ext>
            </a:extLst>
          </p:cNvPr>
          <p:cNvSpPr txBox="1"/>
          <p:nvPr/>
        </p:nvSpPr>
        <p:spPr>
          <a:xfrm>
            <a:off x="2876415" y="4994801"/>
            <a:ext cx="1675607" cy="2356673"/>
          </a:xfrm>
          <a:prstGeom prst="rect">
            <a:avLst/>
          </a:prstGeom>
        </p:spPr>
        <p:txBody>
          <a:bodyPr lIns="50800" tIns="50800" rIns="50800" bIns="50800" rtlCol="0" anchor="ctr"/>
          <a:lstStyle/>
          <a:p>
            <a:pPr algn="ctr">
              <a:lnSpc>
                <a:spcPts val="4900"/>
              </a:lnSpc>
            </a:pPr>
            <a:endParaRPr>
              <a:solidFill>
                <a:schemeClr val="bg1"/>
              </a:solidFill>
            </a:endParaRPr>
          </a:p>
        </p:txBody>
      </p:sp>
      <p:sp>
        <p:nvSpPr>
          <p:cNvPr id="33" name="Textfeld 32">
            <a:extLst>
              <a:ext uri="{FF2B5EF4-FFF2-40B4-BE49-F238E27FC236}">
                <a16:creationId xmlns:a16="http://schemas.microsoft.com/office/drawing/2014/main" id="{A3D8544C-F298-8489-676D-A19105D49BE3}"/>
              </a:ext>
            </a:extLst>
          </p:cNvPr>
          <p:cNvSpPr txBox="1"/>
          <p:nvPr/>
        </p:nvSpPr>
        <p:spPr>
          <a:xfrm>
            <a:off x="187168" y="5687735"/>
            <a:ext cx="15843741" cy="461665"/>
          </a:xfrm>
          <a:prstGeom prst="rect">
            <a:avLst/>
          </a:prstGeom>
          <a:noFill/>
        </p:spPr>
        <p:txBody>
          <a:bodyPr wrap="square" rtlCol="0">
            <a:spAutoFit/>
          </a:bodyPr>
          <a:lstStyle/>
          <a:p>
            <a:r>
              <a:rPr lang="de-DE" sz="2400" b="1" dirty="0" err="1">
                <a:solidFill>
                  <a:schemeClr val="bg1"/>
                </a:solidFill>
                <a:latin typeface="Eastman Grotesque Bold" panose="020B0604020202020204" charset="0"/>
              </a:rPr>
              <a:t>Sustainalytics</a:t>
            </a:r>
            <a:r>
              <a:rPr lang="de-DE" sz="2400" b="1" dirty="0">
                <a:solidFill>
                  <a:schemeClr val="bg1"/>
                </a:solidFill>
                <a:latin typeface="Eastman Grotesque Bold" panose="020B0604020202020204" charset="0"/>
              </a:rPr>
              <a:t>/Morningstar		</a:t>
            </a:r>
          </a:p>
        </p:txBody>
      </p:sp>
      <p:grpSp>
        <p:nvGrpSpPr>
          <p:cNvPr id="24" name="Gruppieren 23">
            <a:extLst>
              <a:ext uri="{FF2B5EF4-FFF2-40B4-BE49-F238E27FC236}">
                <a16:creationId xmlns:a16="http://schemas.microsoft.com/office/drawing/2014/main" id="{64694FBF-CC96-5F7C-289D-1941ED4BA2AB}"/>
              </a:ext>
            </a:extLst>
          </p:cNvPr>
          <p:cNvGrpSpPr>
            <a:grpSpLocks noChangeAspect="1"/>
          </p:cNvGrpSpPr>
          <p:nvPr/>
        </p:nvGrpSpPr>
        <p:grpSpPr>
          <a:xfrm>
            <a:off x="4552022" y="3033552"/>
            <a:ext cx="3812072" cy="7164000"/>
            <a:chOff x="233889" y="3112621"/>
            <a:chExt cx="3532893" cy="6639337"/>
          </a:xfrm>
        </p:grpSpPr>
        <p:pic>
          <p:nvPicPr>
            <p:cNvPr id="45" name="Grafik 44">
              <a:extLst>
                <a:ext uri="{FF2B5EF4-FFF2-40B4-BE49-F238E27FC236}">
                  <a16:creationId xmlns:a16="http://schemas.microsoft.com/office/drawing/2014/main" id="{EF0B2633-8FD9-8A8A-7954-6F33127F1C06}"/>
                </a:ext>
              </a:extLst>
            </p:cNvPr>
            <p:cNvPicPr>
              <a:picLocks noChangeAspect="1"/>
            </p:cNvPicPr>
            <p:nvPr/>
          </p:nvPicPr>
          <p:blipFill rotWithShape="1">
            <a:blip r:embed="rId4"/>
            <a:srcRect l="49851" t="44840" r="1346"/>
            <a:stretch/>
          </p:blipFill>
          <p:spPr>
            <a:xfrm>
              <a:off x="233889" y="6820259"/>
              <a:ext cx="3532893" cy="2931699"/>
            </a:xfrm>
            <a:prstGeom prst="rect">
              <a:avLst/>
            </a:prstGeom>
          </p:spPr>
        </p:pic>
        <p:pic>
          <p:nvPicPr>
            <p:cNvPr id="47" name="Grafik 46">
              <a:extLst>
                <a:ext uri="{FF2B5EF4-FFF2-40B4-BE49-F238E27FC236}">
                  <a16:creationId xmlns:a16="http://schemas.microsoft.com/office/drawing/2014/main" id="{3D431EEC-1C43-AEB8-7A66-E7DD8FF58945}"/>
                </a:ext>
              </a:extLst>
            </p:cNvPr>
            <p:cNvPicPr>
              <a:picLocks noChangeAspect="1"/>
            </p:cNvPicPr>
            <p:nvPr/>
          </p:nvPicPr>
          <p:blipFill rotWithShape="1">
            <a:blip r:embed="rId4"/>
            <a:srcRect r="51345" b="83832"/>
            <a:stretch/>
          </p:blipFill>
          <p:spPr>
            <a:xfrm>
              <a:off x="244698" y="3112621"/>
              <a:ext cx="3522082" cy="859304"/>
            </a:xfrm>
            <a:prstGeom prst="rect">
              <a:avLst/>
            </a:prstGeom>
          </p:spPr>
        </p:pic>
        <p:pic>
          <p:nvPicPr>
            <p:cNvPr id="49" name="Grafik 48">
              <a:extLst>
                <a:ext uri="{FF2B5EF4-FFF2-40B4-BE49-F238E27FC236}">
                  <a16:creationId xmlns:a16="http://schemas.microsoft.com/office/drawing/2014/main" id="{3BEDEC12-8FFA-838C-1B3C-4897E2A8BD66}"/>
                </a:ext>
              </a:extLst>
            </p:cNvPr>
            <p:cNvPicPr>
              <a:picLocks noChangeAspect="1"/>
            </p:cNvPicPr>
            <p:nvPr/>
          </p:nvPicPr>
          <p:blipFill rotWithShape="1">
            <a:blip r:embed="rId4"/>
            <a:srcRect t="46409" r="51346"/>
            <a:stretch/>
          </p:blipFill>
          <p:spPr>
            <a:xfrm>
              <a:off x="244700" y="3971925"/>
              <a:ext cx="3522082" cy="2848334"/>
            </a:xfrm>
            <a:prstGeom prst="rect">
              <a:avLst/>
            </a:prstGeom>
          </p:spPr>
        </p:pic>
      </p:grpSp>
      <p:grpSp>
        <p:nvGrpSpPr>
          <p:cNvPr id="9" name="Gruppieren 8">
            <a:extLst>
              <a:ext uri="{FF2B5EF4-FFF2-40B4-BE49-F238E27FC236}">
                <a16:creationId xmlns:a16="http://schemas.microsoft.com/office/drawing/2014/main" id="{DD242E28-4CFF-EEBB-60B2-999AAE11B2E8}"/>
              </a:ext>
            </a:extLst>
          </p:cNvPr>
          <p:cNvGrpSpPr>
            <a:grpSpLocks noChangeAspect="1"/>
          </p:cNvGrpSpPr>
          <p:nvPr/>
        </p:nvGrpSpPr>
        <p:grpSpPr>
          <a:xfrm>
            <a:off x="9069862" y="3112621"/>
            <a:ext cx="3928892" cy="6984000"/>
            <a:chOff x="307414" y="2996142"/>
            <a:chExt cx="3561852" cy="6331549"/>
          </a:xfrm>
        </p:grpSpPr>
        <p:pic>
          <p:nvPicPr>
            <p:cNvPr id="15" name="Grafik 14">
              <a:extLst>
                <a:ext uri="{FF2B5EF4-FFF2-40B4-BE49-F238E27FC236}">
                  <a16:creationId xmlns:a16="http://schemas.microsoft.com/office/drawing/2014/main" id="{BABB3793-C4A0-4438-EE78-1C90DD74BBA6}"/>
                </a:ext>
              </a:extLst>
            </p:cNvPr>
            <p:cNvPicPr>
              <a:picLocks noChangeAspect="1"/>
            </p:cNvPicPr>
            <p:nvPr/>
          </p:nvPicPr>
          <p:blipFill rotWithShape="1">
            <a:blip r:embed="rId5"/>
            <a:srcRect r="51436" b="85624"/>
            <a:stretch/>
          </p:blipFill>
          <p:spPr>
            <a:xfrm>
              <a:off x="307418" y="2996142"/>
              <a:ext cx="3561848" cy="758577"/>
            </a:xfrm>
            <a:prstGeom prst="rect">
              <a:avLst/>
            </a:prstGeom>
          </p:spPr>
        </p:pic>
        <p:pic>
          <p:nvPicPr>
            <p:cNvPr id="17" name="Grafik 16">
              <a:extLst>
                <a:ext uri="{FF2B5EF4-FFF2-40B4-BE49-F238E27FC236}">
                  <a16:creationId xmlns:a16="http://schemas.microsoft.com/office/drawing/2014/main" id="{0E67E9F1-DD5D-15B0-CE62-CAFECF00B4CC}"/>
                </a:ext>
              </a:extLst>
            </p:cNvPr>
            <p:cNvPicPr>
              <a:picLocks noChangeAspect="1"/>
            </p:cNvPicPr>
            <p:nvPr/>
          </p:nvPicPr>
          <p:blipFill rotWithShape="1">
            <a:blip r:embed="rId5"/>
            <a:srcRect l="1" t="46625" r="51435"/>
            <a:stretch/>
          </p:blipFill>
          <p:spPr>
            <a:xfrm>
              <a:off x="307418" y="3748705"/>
              <a:ext cx="3561848" cy="2816547"/>
            </a:xfrm>
            <a:prstGeom prst="rect">
              <a:avLst/>
            </a:prstGeom>
          </p:spPr>
        </p:pic>
        <p:pic>
          <p:nvPicPr>
            <p:cNvPr id="18" name="Grafik 17">
              <a:extLst>
                <a:ext uri="{FF2B5EF4-FFF2-40B4-BE49-F238E27FC236}">
                  <a16:creationId xmlns:a16="http://schemas.microsoft.com/office/drawing/2014/main" id="{A483118E-3C9F-B72B-4944-9CCEF1AD6EFB}"/>
                </a:ext>
              </a:extLst>
            </p:cNvPr>
            <p:cNvPicPr>
              <a:picLocks noChangeAspect="1"/>
            </p:cNvPicPr>
            <p:nvPr/>
          </p:nvPicPr>
          <p:blipFill rotWithShape="1">
            <a:blip r:embed="rId5"/>
            <a:srcRect l="50507" t="46625" r="927"/>
            <a:stretch/>
          </p:blipFill>
          <p:spPr>
            <a:xfrm>
              <a:off x="307414" y="6511144"/>
              <a:ext cx="3561852" cy="2816547"/>
            </a:xfrm>
            <a:prstGeom prst="rect">
              <a:avLst/>
            </a:prstGeom>
          </p:spPr>
        </p:pic>
      </p:grpSp>
    </p:spTree>
    <p:extLst>
      <p:ext uri="{BB962C8B-B14F-4D97-AF65-F5344CB8AC3E}">
        <p14:creationId xmlns:p14="http://schemas.microsoft.com/office/powerpoint/2010/main" val="3820193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ESG-Ratings als Hilfestellung?</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1" name="TextBox 12">
            <a:extLst>
              <a:ext uri="{FF2B5EF4-FFF2-40B4-BE49-F238E27FC236}">
                <a16:creationId xmlns:a16="http://schemas.microsoft.com/office/drawing/2014/main" id="{A1DF0120-0CE9-CC62-6E12-37944FBF27E3}"/>
              </a:ext>
            </a:extLst>
          </p:cNvPr>
          <p:cNvSpPr txBox="1"/>
          <p:nvPr/>
        </p:nvSpPr>
        <p:spPr>
          <a:xfrm>
            <a:off x="2876415" y="4994801"/>
            <a:ext cx="1675607" cy="2356673"/>
          </a:xfrm>
          <a:prstGeom prst="rect">
            <a:avLst/>
          </a:prstGeom>
        </p:spPr>
        <p:txBody>
          <a:bodyPr lIns="50800" tIns="50800" rIns="50800" bIns="50800" rtlCol="0" anchor="ctr"/>
          <a:lstStyle/>
          <a:p>
            <a:pPr algn="ctr">
              <a:lnSpc>
                <a:spcPts val="4900"/>
              </a:lnSpc>
            </a:pPr>
            <a:endParaRPr>
              <a:solidFill>
                <a:schemeClr val="bg1"/>
              </a:solidFill>
            </a:endParaRPr>
          </a:p>
        </p:txBody>
      </p:sp>
      <p:sp>
        <p:nvSpPr>
          <p:cNvPr id="33" name="Textfeld 32">
            <a:extLst>
              <a:ext uri="{FF2B5EF4-FFF2-40B4-BE49-F238E27FC236}">
                <a16:creationId xmlns:a16="http://schemas.microsoft.com/office/drawing/2014/main" id="{A3D8544C-F298-8489-676D-A19105D49BE3}"/>
              </a:ext>
            </a:extLst>
          </p:cNvPr>
          <p:cNvSpPr txBox="1"/>
          <p:nvPr/>
        </p:nvSpPr>
        <p:spPr>
          <a:xfrm>
            <a:off x="187168" y="5687735"/>
            <a:ext cx="15843741" cy="461665"/>
          </a:xfrm>
          <a:prstGeom prst="rect">
            <a:avLst/>
          </a:prstGeom>
          <a:noFill/>
        </p:spPr>
        <p:txBody>
          <a:bodyPr wrap="square" rtlCol="0">
            <a:spAutoFit/>
          </a:bodyPr>
          <a:lstStyle/>
          <a:p>
            <a:r>
              <a:rPr lang="de-DE" sz="2400" b="1" dirty="0">
                <a:solidFill>
                  <a:schemeClr val="bg1"/>
                </a:solidFill>
                <a:latin typeface="Eastman Grotesque Bold" panose="020B0604020202020204" charset="0"/>
              </a:rPr>
              <a:t>	ISS		</a:t>
            </a:r>
          </a:p>
        </p:txBody>
      </p:sp>
      <p:grpSp>
        <p:nvGrpSpPr>
          <p:cNvPr id="19" name="Gruppieren 18">
            <a:extLst>
              <a:ext uri="{FF2B5EF4-FFF2-40B4-BE49-F238E27FC236}">
                <a16:creationId xmlns:a16="http://schemas.microsoft.com/office/drawing/2014/main" id="{FCAD0FDB-F053-BF81-A2BF-AA16683333D0}"/>
              </a:ext>
            </a:extLst>
          </p:cNvPr>
          <p:cNvGrpSpPr/>
          <p:nvPr/>
        </p:nvGrpSpPr>
        <p:grpSpPr>
          <a:xfrm>
            <a:off x="2876415" y="3345418"/>
            <a:ext cx="5079956" cy="6865565"/>
            <a:chOff x="4064044" y="3123558"/>
            <a:chExt cx="5079956" cy="6865565"/>
          </a:xfrm>
        </p:grpSpPr>
        <p:pic>
          <p:nvPicPr>
            <p:cNvPr id="20" name="Grafik 19">
              <a:extLst>
                <a:ext uri="{FF2B5EF4-FFF2-40B4-BE49-F238E27FC236}">
                  <a16:creationId xmlns:a16="http://schemas.microsoft.com/office/drawing/2014/main" id="{DD003C5D-C5D1-A9D1-7D72-8D58F5726B6C}"/>
                </a:ext>
              </a:extLst>
            </p:cNvPr>
            <p:cNvPicPr>
              <a:picLocks noChangeAspect="1"/>
            </p:cNvPicPr>
            <p:nvPr/>
          </p:nvPicPr>
          <p:blipFill rotWithShape="1">
            <a:blip r:embed="rId4"/>
            <a:srcRect r="50435" b="42794"/>
            <a:stretch/>
          </p:blipFill>
          <p:spPr>
            <a:xfrm>
              <a:off x="4064048" y="3123558"/>
              <a:ext cx="5079952" cy="2953252"/>
            </a:xfrm>
            <a:prstGeom prst="rect">
              <a:avLst/>
            </a:prstGeom>
          </p:spPr>
        </p:pic>
        <p:pic>
          <p:nvPicPr>
            <p:cNvPr id="22" name="Grafik 21">
              <a:extLst>
                <a:ext uri="{FF2B5EF4-FFF2-40B4-BE49-F238E27FC236}">
                  <a16:creationId xmlns:a16="http://schemas.microsoft.com/office/drawing/2014/main" id="{9C188231-A687-AD30-E46A-60A7B1F5B1A7}"/>
                </a:ext>
              </a:extLst>
            </p:cNvPr>
            <p:cNvPicPr>
              <a:picLocks noChangeAspect="1"/>
            </p:cNvPicPr>
            <p:nvPr/>
          </p:nvPicPr>
          <p:blipFill rotWithShape="1">
            <a:blip r:embed="rId4"/>
            <a:srcRect l="50000" t="22577" r="434"/>
            <a:stretch/>
          </p:blipFill>
          <p:spPr>
            <a:xfrm>
              <a:off x="4064044" y="5992126"/>
              <a:ext cx="5079952" cy="3996997"/>
            </a:xfrm>
            <a:prstGeom prst="rect">
              <a:avLst/>
            </a:prstGeom>
          </p:spPr>
        </p:pic>
        <p:pic>
          <p:nvPicPr>
            <p:cNvPr id="23" name="Grafik 22">
              <a:extLst>
                <a:ext uri="{FF2B5EF4-FFF2-40B4-BE49-F238E27FC236}">
                  <a16:creationId xmlns:a16="http://schemas.microsoft.com/office/drawing/2014/main" id="{E5230CB7-F8E6-2E8E-739A-F4F201C03CB6}"/>
                </a:ext>
              </a:extLst>
            </p:cNvPr>
            <p:cNvPicPr>
              <a:picLocks noChangeAspect="1"/>
            </p:cNvPicPr>
            <p:nvPr/>
          </p:nvPicPr>
          <p:blipFill rotWithShape="1">
            <a:blip r:embed="rId4"/>
            <a:srcRect t="61671" r="75283" b="5267"/>
            <a:stretch/>
          </p:blipFill>
          <p:spPr>
            <a:xfrm>
              <a:off x="6167376" y="4369998"/>
              <a:ext cx="2533148" cy="1706812"/>
            </a:xfrm>
            <a:prstGeom prst="rect">
              <a:avLst/>
            </a:prstGeom>
          </p:spPr>
        </p:pic>
      </p:grpSp>
      <p:grpSp>
        <p:nvGrpSpPr>
          <p:cNvPr id="25" name="Gruppieren 24">
            <a:extLst>
              <a:ext uri="{FF2B5EF4-FFF2-40B4-BE49-F238E27FC236}">
                <a16:creationId xmlns:a16="http://schemas.microsoft.com/office/drawing/2014/main" id="{B3A4FFD4-82EC-AEFB-A1EB-D7DF1FA59BD4}"/>
              </a:ext>
            </a:extLst>
          </p:cNvPr>
          <p:cNvGrpSpPr/>
          <p:nvPr/>
        </p:nvGrpSpPr>
        <p:grpSpPr>
          <a:xfrm>
            <a:off x="8810596" y="3159377"/>
            <a:ext cx="4863590" cy="7078951"/>
            <a:chOff x="4413735" y="2988448"/>
            <a:chExt cx="4863590" cy="7078951"/>
          </a:xfrm>
        </p:grpSpPr>
        <p:pic>
          <p:nvPicPr>
            <p:cNvPr id="26" name="Grafik 25">
              <a:extLst>
                <a:ext uri="{FF2B5EF4-FFF2-40B4-BE49-F238E27FC236}">
                  <a16:creationId xmlns:a16="http://schemas.microsoft.com/office/drawing/2014/main" id="{5C9E9EBA-D932-654D-E3DE-969695D6DF5B}"/>
                </a:ext>
              </a:extLst>
            </p:cNvPr>
            <p:cNvPicPr>
              <a:picLocks noChangeAspect="1"/>
            </p:cNvPicPr>
            <p:nvPr/>
          </p:nvPicPr>
          <p:blipFill rotWithShape="1">
            <a:blip r:embed="rId5"/>
            <a:srcRect l="50806" t="23394" r="3151"/>
            <a:stretch/>
          </p:blipFill>
          <p:spPr>
            <a:xfrm>
              <a:off x="4413735" y="6083389"/>
              <a:ext cx="4863590" cy="3984010"/>
            </a:xfrm>
            <a:prstGeom prst="rect">
              <a:avLst/>
            </a:prstGeom>
          </p:spPr>
        </p:pic>
        <p:grpSp>
          <p:nvGrpSpPr>
            <p:cNvPr id="27" name="Gruppieren 26">
              <a:extLst>
                <a:ext uri="{FF2B5EF4-FFF2-40B4-BE49-F238E27FC236}">
                  <a16:creationId xmlns:a16="http://schemas.microsoft.com/office/drawing/2014/main" id="{F500966A-A858-958C-8979-2171707DED75}"/>
                </a:ext>
              </a:extLst>
            </p:cNvPr>
            <p:cNvGrpSpPr/>
            <p:nvPr/>
          </p:nvGrpSpPr>
          <p:grpSpPr>
            <a:xfrm>
              <a:off x="4413735" y="2988448"/>
              <a:ext cx="4863590" cy="3106996"/>
              <a:chOff x="3862388" y="2543175"/>
              <a:chExt cx="4863590" cy="3106996"/>
            </a:xfrm>
          </p:grpSpPr>
          <p:pic>
            <p:nvPicPr>
              <p:cNvPr id="28" name="Grafik 27">
                <a:extLst>
                  <a:ext uri="{FF2B5EF4-FFF2-40B4-BE49-F238E27FC236}">
                    <a16:creationId xmlns:a16="http://schemas.microsoft.com/office/drawing/2014/main" id="{DB39AE88-96C4-EE8E-33AD-E58E360EC2B1}"/>
                  </a:ext>
                </a:extLst>
              </p:cNvPr>
              <p:cNvPicPr>
                <a:picLocks noChangeAspect="1"/>
              </p:cNvPicPr>
              <p:nvPr/>
            </p:nvPicPr>
            <p:blipFill rotWithShape="1">
              <a:blip r:embed="rId5"/>
              <a:srcRect r="53957" b="40258"/>
              <a:stretch/>
            </p:blipFill>
            <p:spPr>
              <a:xfrm>
                <a:off x="3862388" y="2543175"/>
                <a:ext cx="4863590" cy="3106996"/>
              </a:xfrm>
              <a:prstGeom prst="rect">
                <a:avLst/>
              </a:prstGeom>
            </p:spPr>
          </p:pic>
          <p:pic>
            <p:nvPicPr>
              <p:cNvPr id="29" name="Grafik 28">
                <a:extLst>
                  <a:ext uri="{FF2B5EF4-FFF2-40B4-BE49-F238E27FC236}">
                    <a16:creationId xmlns:a16="http://schemas.microsoft.com/office/drawing/2014/main" id="{1B5E2BFD-8CBF-8FE5-255E-6F67697CDA19}"/>
                  </a:ext>
                </a:extLst>
              </p:cNvPr>
              <p:cNvPicPr>
                <a:picLocks noChangeAspect="1"/>
              </p:cNvPicPr>
              <p:nvPr/>
            </p:nvPicPr>
            <p:blipFill rotWithShape="1">
              <a:blip r:embed="rId5"/>
              <a:srcRect l="1907" t="61726" r="73697" b="6364"/>
              <a:stretch/>
            </p:blipFill>
            <p:spPr>
              <a:xfrm>
                <a:off x="6127362" y="3833909"/>
                <a:ext cx="2577012" cy="1659546"/>
              </a:xfrm>
              <a:prstGeom prst="rect">
                <a:avLst/>
              </a:prstGeom>
            </p:spPr>
          </p:pic>
        </p:grpSp>
      </p:grpSp>
      <p:pic>
        <p:nvPicPr>
          <p:cNvPr id="30" name="Grafik 29">
            <a:extLst>
              <a:ext uri="{FF2B5EF4-FFF2-40B4-BE49-F238E27FC236}">
                <a16:creationId xmlns:a16="http://schemas.microsoft.com/office/drawing/2014/main" id="{BC7E0C83-AB84-B073-E033-7C1A61371524}"/>
              </a:ext>
            </a:extLst>
          </p:cNvPr>
          <p:cNvPicPr>
            <a:picLocks noChangeAspect="1"/>
          </p:cNvPicPr>
          <p:nvPr/>
        </p:nvPicPr>
        <p:blipFill rotWithShape="1">
          <a:blip r:embed="rId6"/>
          <a:srcRect r="51345" b="83832"/>
          <a:stretch/>
        </p:blipFill>
        <p:spPr>
          <a:xfrm>
            <a:off x="2876415" y="2486114"/>
            <a:ext cx="3522082" cy="859304"/>
          </a:xfrm>
          <a:prstGeom prst="rect">
            <a:avLst/>
          </a:prstGeom>
        </p:spPr>
      </p:pic>
      <p:pic>
        <p:nvPicPr>
          <p:cNvPr id="31" name="Grafik 30">
            <a:extLst>
              <a:ext uri="{FF2B5EF4-FFF2-40B4-BE49-F238E27FC236}">
                <a16:creationId xmlns:a16="http://schemas.microsoft.com/office/drawing/2014/main" id="{DBD858ED-A94A-05C7-559C-54828FC07823}"/>
              </a:ext>
            </a:extLst>
          </p:cNvPr>
          <p:cNvPicPr>
            <a:picLocks noChangeAspect="1"/>
          </p:cNvPicPr>
          <p:nvPr/>
        </p:nvPicPr>
        <p:blipFill rotWithShape="1">
          <a:blip r:embed="rId7"/>
          <a:srcRect r="51436" b="85624"/>
          <a:stretch/>
        </p:blipFill>
        <p:spPr>
          <a:xfrm>
            <a:off x="8810592" y="2429657"/>
            <a:ext cx="3561848" cy="758577"/>
          </a:xfrm>
          <a:prstGeom prst="rect">
            <a:avLst/>
          </a:prstGeom>
        </p:spPr>
      </p:pic>
    </p:spTree>
    <p:extLst>
      <p:ext uri="{BB962C8B-B14F-4D97-AF65-F5344CB8AC3E}">
        <p14:creationId xmlns:p14="http://schemas.microsoft.com/office/powerpoint/2010/main" val="353341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1390493" y="885825"/>
            <a:ext cx="15701414" cy="1178656"/>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Fragen vor der Geldanlage</a:t>
            </a: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2665879" y="2853110"/>
            <a:ext cx="12956238" cy="5099922"/>
          </a:xfrm>
          <a:prstGeom prst="rect">
            <a:avLst/>
          </a:prstGeom>
        </p:spPr>
        <p:txBody>
          <a:bodyPr lIns="0" tIns="0" rIns="0" bIns="0" rtlCol="0" anchor="t">
            <a:spAutoFit/>
          </a:bodyPr>
          <a:lstStyle/>
          <a:p>
            <a:pPr marL="457200" indent="-457200">
              <a:lnSpc>
                <a:spcPct val="150000"/>
              </a:lnSpc>
              <a:buFont typeface="Arial" panose="020B0604020202020204" pitchFamily="34" charset="0"/>
              <a:buChar char="•"/>
            </a:pPr>
            <a:r>
              <a:rPr lang="de-DE" sz="3200" dirty="0">
                <a:solidFill>
                  <a:srgbClr val="FFFFFF"/>
                </a:solidFill>
                <a:latin typeface="Eastman Grotesque"/>
              </a:rPr>
              <a:t>Auswahl der Bank</a:t>
            </a:r>
          </a:p>
          <a:p>
            <a:pPr marL="457200" indent="-457200">
              <a:lnSpc>
                <a:spcPct val="150000"/>
              </a:lnSpc>
              <a:buFont typeface="Arial" panose="020B0604020202020204" pitchFamily="34" charset="0"/>
              <a:buChar char="•"/>
            </a:pPr>
            <a:r>
              <a:rPr lang="de-DE" sz="3200" dirty="0">
                <a:solidFill>
                  <a:srgbClr val="FFFFFF"/>
                </a:solidFill>
                <a:latin typeface="Eastman Grotesque"/>
              </a:rPr>
              <a:t>Risikobereitschaft</a:t>
            </a:r>
          </a:p>
          <a:p>
            <a:pPr marL="457200" indent="-457200">
              <a:lnSpc>
                <a:spcPct val="150000"/>
              </a:lnSpc>
              <a:buFont typeface="Arial" panose="020B0604020202020204" pitchFamily="34" charset="0"/>
              <a:buChar char="•"/>
            </a:pPr>
            <a:r>
              <a:rPr lang="de-DE" sz="3200" dirty="0">
                <a:solidFill>
                  <a:srgbClr val="FFFFFF"/>
                </a:solidFill>
                <a:latin typeface="Eastman Grotesque"/>
              </a:rPr>
              <a:t>Ziel der Anlage </a:t>
            </a:r>
          </a:p>
          <a:p>
            <a:pPr marL="457200" indent="-457200">
              <a:lnSpc>
                <a:spcPct val="150000"/>
              </a:lnSpc>
              <a:buFont typeface="Arial" panose="020B0604020202020204" pitchFamily="34" charset="0"/>
              <a:buChar char="•"/>
            </a:pPr>
            <a:r>
              <a:rPr lang="de-DE" sz="3200" dirty="0">
                <a:solidFill>
                  <a:srgbClr val="FFFFFF"/>
                </a:solidFill>
                <a:latin typeface="Eastman Grotesque"/>
              </a:rPr>
              <a:t>Anlagehorizont</a:t>
            </a:r>
          </a:p>
          <a:p>
            <a:pPr marL="457200" indent="-457200">
              <a:lnSpc>
                <a:spcPct val="150000"/>
              </a:lnSpc>
              <a:buFont typeface="Arial" panose="020B0604020202020204" pitchFamily="34" charset="0"/>
              <a:buChar char="•"/>
            </a:pPr>
            <a:r>
              <a:rPr lang="de-DE" sz="3200" dirty="0">
                <a:solidFill>
                  <a:srgbClr val="FFFFFF"/>
                </a:solidFill>
                <a:latin typeface="Eastman Grotesque"/>
              </a:rPr>
              <a:t>Renditeziele</a:t>
            </a:r>
          </a:p>
          <a:p>
            <a:pPr marL="457200" indent="-457200">
              <a:lnSpc>
                <a:spcPct val="150000"/>
              </a:lnSpc>
              <a:buFont typeface="Arial" panose="020B0604020202020204" pitchFamily="34" charset="0"/>
              <a:buChar char="•"/>
            </a:pPr>
            <a:r>
              <a:rPr lang="de-DE" sz="3200" dirty="0">
                <a:solidFill>
                  <a:srgbClr val="FFFFFF"/>
                </a:solidFill>
                <a:latin typeface="Eastman Grotesque"/>
              </a:rPr>
              <a:t>Verfügbarkeit</a:t>
            </a:r>
          </a:p>
          <a:p>
            <a:pPr marL="457200" indent="-457200">
              <a:lnSpc>
                <a:spcPct val="150000"/>
              </a:lnSpc>
              <a:buFont typeface="Arial" panose="020B0604020202020204" pitchFamily="34" charset="0"/>
              <a:buChar char="•"/>
            </a:pPr>
            <a:r>
              <a:rPr lang="de-DE" sz="3200" b="1" dirty="0">
                <a:solidFill>
                  <a:srgbClr val="FFFFFF"/>
                </a:solidFill>
                <a:latin typeface="Eastman Grotesque"/>
              </a:rPr>
              <a:t>Nachhaltigkeitspräferenzen</a:t>
            </a:r>
          </a:p>
        </p:txBody>
      </p:sp>
      <p:sp>
        <p:nvSpPr>
          <p:cNvPr id="16" name="TextBox 13">
            <a:extLst>
              <a:ext uri="{FF2B5EF4-FFF2-40B4-BE49-F238E27FC236}">
                <a16:creationId xmlns:a16="http://schemas.microsoft.com/office/drawing/2014/main" id="{7250AFFD-B8B4-14B4-BC1E-23EE243B831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pic>
        <p:nvPicPr>
          <p:cNvPr id="9" name="Picture 4" descr="Lessons learned… | Learning Development Study Blog">
            <a:extLst>
              <a:ext uri="{FF2B5EF4-FFF2-40B4-BE49-F238E27FC236}">
                <a16:creationId xmlns:a16="http://schemas.microsoft.com/office/drawing/2014/main" id="{DAFC55A5-6DF9-46E2-5EA5-A8A640D74A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7" t="5010" r="3361" b="5819"/>
          <a:stretch/>
        </p:blipFill>
        <p:spPr bwMode="auto">
          <a:xfrm>
            <a:off x="14805212" y="107577"/>
            <a:ext cx="3361764" cy="222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5326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ESG-Ratings als Hilfestellung?</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1" name="TextBox 12">
            <a:extLst>
              <a:ext uri="{FF2B5EF4-FFF2-40B4-BE49-F238E27FC236}">
                <a16:creationId xmlns:a16="http://schemas.microsoft.com/office/drawing/2014/main" id="{A1DF0120-0CE9-CC62-6E12-37944FBF27E3}"/>
              </a:ext>
            </a:extLst>
          </p:cNvPr>
          <p:cNvSpPr txBox="1"/>
          <p:nvPr/>
        </p:nvSpPr>
        <p:spPr>
          <a:xfrm>
            <a:off x="2876415" y="4994801"/>
            <a:ext cx="1675607" cy="2356673"/>
          </a:xfrm>
          <a:prstGeom prst="rect">
            <a:avLst/>
          </a:prstGeom>
        </p:spPr>
        <p:txBody>
          <a:bodyPr lIns="50800" tIns="50800" rIns="50800" bIns="50800" rtlCol="0" anchor="ctr"/>
          <a:lstStyle/>
          <a:p>
            <a:pPr algn="ctr">
              <a:lnSpc>
                <a:spcPts val="4900"/>
              </a:lnSpc>
            </a:pPr>
            <a:endParaRPr>
              <a:solidFill>
                <a:schemeClr val="bg1"/>
              </a:solidFill>
            </a:endParaRPr>
          </a:p>
        </p:txBody>
      </p:sp>
      <p:sp>
        <p:nvSpPr>
          <p:cNvPr id="33" name="Textfeld 32">
            <a:extLst>
              <a:ext uri="{FF2B5EF4-FFF2-40B4-BE49-F238E27FC236}">
                <a16:creationId xmlns:a16="http://schemas.microsoft.com/office/drawing/2014/main" id="{A3D8544C-F298-8489-676D-A19105D49BE3}"/>
              </a:ext>
            </a:extLst>
          </p:cNvPr>
          <p:cNvSpPr txBox="1"/>
          <p:nvPr/>
        </p:nvSpPr>
        <p:spPr>
          <a:xfrm>
            <a:off x="187168" y="5687735"/>
            <a:ext cx="15843741" cy="461665"/>
          </a:xfrm>
          <a:prstGeom prst="rect">
            <a:avLst/>
          </a:prstGeom>
          <a:noFill/>
        </p:spPr>
        <p:txBody>
          <a:bodyPr wrap="square" rtlCol="0">
            <a:spAutoFit/>
          </a:bodyPr>
          <a:lstStyle/>
          <a:p>
            <a:r>
              <a:rPr lang="de-DE" sz="2400" b="1" dirty="0">
                <a:solidFill>
                  <a:schemeClr val="bg1"/>
                </a:solidFill>
                <a:latin typeface="Eastman Grotesque Bold" panose="020B0604020202020204" charset="0"/>
              </a:rPr>
              <a:t>	</a:t>
            </a:r>
            <a:r>
              <a:rPr lang="de-DE" sz="2400" b="1" dirty="0" err="1">
                <a:solidFill>
                  <a:schemeClr val="bg1"/>
                </a:solidFill>
                <a:latin typeface="Eastman Grotesque Bold" panose="020B0604020202020204" charset="0"/>
              </a:rPr>
              <a:t>Refinitiv</a:t>
            </a:r>
            <a:r>
              <a:rPr lang="de-DE" sz="2400" b="1" dirty="0">
                <a:solidFill>
                  <a:schemeClr val="bg1"/>
                </a:solidFill>
                <a:latin typeface="Eastman Grotesque Bold" panose="020B0604020202020204" charset="0"/>
              </a:rPr>
              <a:t>		</a:t>
            </a:r>
          </a:p>
        </p:txBody>
      </p:sp>
      <p:pic>
        <p:nvPicPr>
          <p:cNvPr id="9" name="Grafik 8">
            <a:extLst>
              <a:ext uri="{FF2B5EF4-FFF2-40B4-BE49-F238E27FC236}">
                <a16:creationId xmlns:a16="http://schemas.microsoft.com/office/drawing/2014/main" id="{B20F6BF7-1FDF-1162-FFB3-68F8FFDA61EB}"/>
              </a:ext>
            </a:extLst>
          </p:cNvPr>
          <p:cNvPicPr>
            <a:picLocks noChangeAspect="1"/>
          </p:cNvPicPr>
          <p:nvPr/>
        </p:nvPicPr>
        <p:blipFill>
          <a:blip r:embed="rId4"/>
          <a:stretch>
            <a:fillRect/>
          </a:stretch>
        </p:blipFill>
        <p:spPr>
          <a:xfrm>
            <a:off x="3373708" y="2823323"/>
            <a:ext cx="3348000" cy="7081869"/>
          </a:xfrm>
          <a:prstGeom prst="rect">
            <a:avLst/>
          </a:prstGeom>
        </p:spPr>
      </p:pic>
      <p:pic>
        <p:nvPicPr>
          <p:cNvPr id="15" name="Grafik 14">
            <a:extLst>
              <a:ext uri="{FF2B5EF4-FFF2-40B4-BE49-F238E27FC236}">
                <a16:creationId xmlns:a16="http://schemas.microsoft.com/office/drawing/2014/main" id="{804A3240-0030-D363-03D6-8A271A2A68CA}"/>
              </a:ext>
            </a:extLst>
          </p:cNvPr>
          <p:cNvPicPr>
            <a:picLocks noChangeAspect="1"/>
          </p:cNvPicPr>
          <p:nvPr/>
        </p:nvPicPr>
        <p:blipFill>
          <a:blip r:embed="rId5"/>
          <a:stretch>
            <a:fillRect/>
          </a:stretch>
        </p:blipFill>
        <p:spPr>
          <a:xfrm>
            <a:off x="9782420" y="2805816"/>
            <a:ext cx="3415073" cy="7092000"/>
          </a:xfrm>
          <a:prstGeom prst="rect">
            <a:avLst/>
          </a:prstGeom>
        </p:spPr>
      </p:pic>
    </p:spTree>
    <p:extLst>
      <p:ext uri="{BB962C8B-B14F-4D97-AF65-F5344CB8AC3E}">
        <p14:creationId xmlns:p14="http://schemas.microsoft.com/office/powerpoint/2010/main" val="27661073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ESG-Ratings als Hilfestellung?</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1" name="TextBox 12">
            <a:extLst>
              <a:ext uri="{FF2B5EF4-FFF2-40B4-BE49-F238E27FC236}">
                <a16:creationId xmlns:a16="http://schemas.microsoft.com/office/drawing/2014/main" id="{A1DF0120-0CE9-CC62-6E12-37944FBF27E3}"/>
              </a:ext>
            </a:extLst>
          </p:cNvPr>
          <p:cNvSpPr txBox="1"/>
          <p:nvPr/>
        </p:nvSpPr>
        <p:spPr>
          <a:xfrm>
            <a:off x="2876415" y="4994801"/>
            <a:ext cx="1675607" cy="2356673"/>
          </a:xfrm>
          <a:prstGeom prst="rect">
            <a:avLst/>
          </a:prstGeom>
        </p:spPr>
        <p:txBody>
          <a:bodyPr lIns="50800" tIns="50800" rIns="50800" bIns="50800" rtlCol="0" anchor="ctr"/>
          <a:lstStyle/>
          <a:p>
            <a:pPr algn="ctr">
              <a:lnSpc>
                <a:spcPts val="4900"/>
              </a:lnSpc>
            </a:pPr>
            <a:endParaRPr>
              <a:solidFill>
                <a:schemeClr val="bg1"/>
              </a:solidFill>
            </a:endParaRPr>
          </a:p>
        </p:txBody>
      </p:sp>
      <p:sp>
        <p:nvSpPr>
          <p:cNvPr id="33" name="Textfeld 32">
            <a:extLst>
              <a:ext uri="{FF2B5EF4-FFF2-40B4-BE49-F238E27FC236}">
                <a16:creationId xmlns:a16="http://schemas.microsoft.com/office/drawing/2014/main" id="{A3D8544C-F298-8489-676D-A19105D49BE3}"/>
              </a:ext>
            </a:extLst>
          </p:cNvPr>
          <p:cNvSpPr txBox="1"/>
          <p:nvPr/>
        </p:nvSpPr>
        <p:spPr>
          <a:xfrm>
            <a:off x="187168" y="5687735"/>
            <a:ext cx="15843741" cy="461665"/>
          </a:xfrm>
          <a:prstGeom prst="rect">
            <a:avLst/>
          </a:prstGeom>
          <a:noFill/>
        </p:spPr>
        <p:txBody>
          <a:bodyPr wrap="square" rtlCol="0">
            <a:spAutoFit/>
          </a:bodyPr>
          <a:lstStyle/>
          <a:p>
            <a:r>
              <a:rPr lang="de-DE" sz="2400" b="1" dirty="0">
                <a:solidFill>
                  <a:schemeClr val="bg1"/>
                </a:solidFill>
                <a:latin typeface="Eastman Grotesque Bold" panose="020B0604020202020204" charset="0"/>
              </a:rPr>
              <a:t>	S&amp;P Global		</a:t>
            </a:r>
          </a:p>
        </p:txBody>
      </p:sp>
      <p:pic>
        <p:nvPicPr>
          <p:cNvPr id="30" name="Grafik 29">
            <a:extLst>
              <a:ext uri="{FF2B5EF4-FFF2-40B4-BE49-F238E27FC236}">
                <a16:creationId xmlns:a16="http://schemas.microsoft.com/office/drawing/2014/main" id="{BC7E0C83-AB84-B073-E033-7C1A61371524}"/>
              </a:ext>
            </a:extLst>
          </p:cNvPr>
          <p:cNvPicPr>
            <a:picLocks noChangeAspect="1"/>
          </p:cNvPicPr>
          <p:nvPr/>
        </p:nvPicPr>
        <p:blipFill rotWithShape="1">
          <a:blip r:embed="rId4"/>
          <a:srcRect r="51345" b="83832"/>
          <a:stretch/>
        </p:blipFill>
        <p:spPr>
          <a:xfrm>
            <a:off x="2876415" y="2486114"/>
            <a:ext cx="3522082" cy="859304"/>
          </a:xfrm>
          <a:prstGeom prst="rect">
            <a:avLst/>
          </a:prstGeom>
        </p:spPr>
      </p:pic>
      <p:pic>
        <p:nvPicPr>
          <p:cNvPr id="31" name="Grafik 30">
            <a:extLst>
              <a:ext uri="{FF2B5EF4-FFF2-40B4-BE49-F238E27FC236}">
                <a16:creationId xmlns:a16="http://schemas.microsoft.com/office/drawing/2014/main" id="{DBD858ED-A94A-05C7-559C-54828FC07823}"/>
              </a:ext>
            </a:extLst>
          </p:cNvPr>
          <p:cNvPicPr>
            <a:picLocks noChangeAspect="1"/>
          </p:cNvPicPr>
          <p:nvPr/>
        </p:nvPicPr>
        <p:blipFill rotWithShape="1">
          <a:blip r:embed="rId5"/>
          <a:srcRect r="51436" b="85624"/>
          <a:stretch/>
        </p:blipFill>
        <p:spPr>
          <a:xfrm>
            <a:off x="8810592" y="2429657"/>
            <a:ext cx="3561848" cy="758577"/>
          </a:xfrm>
          <a:prstGeom prst="rect">
            <a:avLst/>
          </a:prstGeom>
        </p:spPr>
      </p:pic>
      <p:grpSp>
        <p:nvGrpSpPr>
          <p:cNvPr id="9" name="Gruppieren 8">
            <a:extLst>
              <a:ext uri="{FF2B5EF4-FFF2-40B4-BE49-F238E27FC236}">
                <a16:creationId xmlns:a16="http://schemas.microsoft.com/office/drawing/2014/main" id="{666A3192-47C5-2178-A594-916A60A63795}"/>
              </a:ext>
            </a:extLst>
          </p:cNvPr>
          <p:cNvGrpSpPr/>
          <p:nvPr/>
        </p:nvGrpSpPr>
        <p:grpSpPr>
          <a:xfrm>
            <a:off x="8808282" y="3304795"/>
            <a:ext cx="3564158" cy="6434852"/>
            <a:chOff x="13144170" y="3076498"/>
            <a:chExt cx="3564158" cy="6434852"/>
          </a:xfrm>
        </p:grpSpPr>
        <p:pic>
          <p:nvPicPr>
            <p:cNvPr id="15" name="Grafik 14">
              <a:extLst>
                <a:ext uri="{FF2B5EF4-FFF2-40B4-BE49-F238E27FC236}">
                  <a16:creationId xmlns:a16="http://schemas.microsoft.com/office/drawing/2014/main" id="{4716BABF-25EC-96F5-7A75-BEB9F2BF4062}"/>
                </a:ext>
              </a:extLst>
            </p:cNvPr>
            <p:cNvPicPr>
              <a:picLocks noChangeAspect="1"/>
            </p:cNvPicPr>
            <p:nvPr/>
          </p:nvPicPr>
          <p:blipFill rotWithShape="1">
            <a:blip r:embed="rId6"/>
            <a:srcRect t="5473" r="82184" b="29679"/>
            <a:stretch/>
          </p:blipFill>
          <p:spPr>
            <a:xfrm>
              <a:off x="13950040" y="3076498"/>
              <a:ext cx="1646031" cy="1593616"/>
            </a:xfrm>
            <a:prstGeom prst="rect">
              <a:avLst/>
            </a:prstGeom>
          </p:spPr>
        </p:pic>
        <p:pic>
          <p:nvPicPr>
            <p:cNvPr id="17" name="Grafik 16">
              <a:extLst>
                <a:ext uri="{FF2B5EF4-FFF2-40B4-BE49-F238E27FC236}">
                  <a16:creationId xmlns:a16="http://schemas.microsoft.com/office/drawing/2014/main" id="{4BB34A8E-0A83-545A-3B28-2031446FF683}"/>
                </a:ext>
              </a:extLst>
            </p:cNvPr>
            <p:cNvPicPr>
              <a:picLocks noChangeAspect="1"/>
            </p:cNvPicPr>
            <p:nvPr/>
          </p:nvPicPr>
          <p:blipFill rotWithShape="1">
            <a:blip r:embed="rId6"/>
            <a:srcRect l="22155" r="39269"/>
            <a:stretch/>
          </p:blipFill>
          <p:spPr>
            <a:xfrm>
              <a:off x="13144174" y="4670114"/>
              <a:ext cx="3564154" cy="2457450"/>
            </a:xfrm>
            <a:prstGeom prst="rect">
              <a:avLst/>
            </a:prstGeom>
          </p:spPr>
        </p:pic>
        <p:pic>
          <p:nvPicPr>
            <p:cNvPr id="18" name="Grafik 17">
              <a:extLst>
                <a:ext uri="{FF2B5EF4-FFF2-40B4-BE49-F238E27FC236}">
                  <a16:creationId xmlns:a16="http://schemas.microsoft.com/office/drawing/2014/main" id="{48AB7F90-8201-AE1A-6A96-78979A58550A}"/>
                </a:ext>
              </a:extLst>
            </p:cNvPr>
            <p:cNvPicPr>
              <a:picLocks noChangeAspect="1"/>
            </p:cNvPicPr>
            <p:nvPr/>
          </p:nvPicPr>
          <p:blipFill rotWithShape="1">
            <a:blip r:embed="rId6"/>
            <a:srcRect l="60731" r="693"/>
            <a:stretch/>
          </p:blipFill>
          <p:spPr>
            <a:xfrm>
              <a:off x="13144170" y="7053900"/>
              <a:ext cx="3564154" cy="2457450"/>
            </a:xfrm>
            <a:prstGeom prst="rect">
              <a:avLst/>
            </a:prstGeom>
          </p:spPr>
        </p:pic>
      </p:grpSp>
      <p:grpSp>
        <p:nvGrpSpPr>
          <p:cNvPr id="24" name="Gruppieren 23">
            <a:extLst>
              <a:ext uri="{FF2B5EF4-FFF2-40B4-BE49-F238E27FC236}">
                <a16:creationId xmlns:a16="http://schemas.microsoft.com/office/drawing/2014/main" id="{E39A52BC-E8B6-EB64-8089-67F033C364C3}"/>
              </a:ext>
            </a:extLst>
          </p:cNvPr>
          <p:cNvGrpSpPr/>
          <p:nvPr/>
        </p:nvGrpSpPr>
        <p:grpSpPr>
          <a:xfrm>
            <a:off x="3150664" y="3401854"/>
            <a:ext cx="3630307" cy="6068126"/>
            <a:chOff x="12997386" y="3078000"/>
            <a:chExt cx="3630307" cy="6068126"/>
          </a:xfrm>
        </p:grpSpPr>
        <p:pic>
          <p:nvPicPr>
            <p:cNvPr id="32" name="Grafik 31">
              <a:extLst>
                <a:ext uri="{FF2B5EF4-FFF2-40B4-BE49-F238E27FC236}">
                  <a16:creationId xmlns:a16="http://schemas.microsoft.com/office/drawing/2014/main" id="{E54588CE-9A73-5516-0783-655B1F91942A}"/>
                </a:ext>
              </a:extLst>
            </p:cNvPr>
            <p:cNvPicPr>
              <a:picLocks noChangeAspect="1"/>
            </p:cNvPicPr>
            <p:nvPr/>
          </p:nvPicPr>
          <p:blipFill rotWithShape="1">
            <a:blip r:embed="rId7"/>
            <a:srcRect t="4406" r="81897" b="34535"/>
            <a:stretch/>
          </p:blipFill>
          <p:spPr>
            <a:xfrm>
              <a:off x="13950000" y="3078000"/>
              <a:ext cx="1689862" cy="1791276"/>
            </a:xfrm>
            <a:prstGeom prst="rect">
              <a:avLst/>
            </a:prstGeom>
          </p:spPr>
        </p:pic>
        <p:pic>
          <p:nvPicPr>
            <p:cNvPr id="34" name="Grafik 33">
              <a:extLst>
                <a:ext uri="{FF2B5EF4-FFF2-40B4-BE49-F238E27FC236}">
                  <a16:creationId xmlns:a16="http://schemas.microsoft.com/office/drawing/2014/main" id="{31511C8E-1C5E-BC8E-8F2B-E4C2B0981AA2}"/>
                </a:ext>
              </a:extLst>
            </p:cNvPr>
            <p:cNvPicPr>
              <a:picLocks noChangeAspect="1"/>
            </p:cNvPicPr>
            <p:nvPr/>
          </p:nvPicPr>
          <p:blipFill rotWithShape="1">
            <a:blip r:embed="rId7"/>
            <a:srcRect l="22220" t="6053" r="38888"/>
            <a:stretch/>
          </p:blipFill>
          <p:spPr>
            <a:xfrm>
              <a:off x="12997387" y="4733997"/>
              <a:ext cx="3630306" cy="2756131"/>
            </a:xfrm>
            <a:prstGeom prst="rect">
              <a:avLst/>
            </a:prstGeom>
          </p:spPr>
        </p:pic>
        <p:pic>
          <p:nvPicPr>
            <p:cNvPr id="35" name="Grafik 34">
              <a:extLst>
                <a:ext uri="{FF2B5EF4-FFF2-40B4-BE49-F238E27FC236}">
                  <a16:creationId xmlns:a16="http://schemas.microsoft.com/office/drawing/2014/main" id="{DA3FB325-B279-74AB-EEA1-53C428368031}"/>
                </a:ext>
              </a:extLst>
            </p:cNvPr>
            <p:cNvPicPr>
              <a:picLocks noChangeAspect="1"/>
            </p:cNvPicPr>
            <p:nvPr/>
          </p:nvPicPr>
          <p:blipFill rotWithShape="1">
            <a:blip r:embed="rId7"/>
            <a:srcRect l="61109" t="9569" b="33630"/>
            <a:stretch/>
          </p:blipFill>
          <p:spPr>
            <a:xfrm>
              <a:off x="12997386" y="7479776"/>
              <a:ext cx="3630307" cy="1666350"/>
            </a:xfrm>
            <a:prstGeom prst="rect">
              <a:avLst/>
            </a:prstGeom>
          </p:spPr>
        </p:pic>
      </p:grpSp>
    </p:spTree>
    <p:extLst>
      <p:ext uri="{BB962C8B-B14F-4D97-AF65-F5344CB8AC3E}">
        <p14:creationId xmlns:p14="http://schemas.microsoft.com/office/powerpoint/2010/main" val="2065465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ESG-Ratings als Hilfestellung?</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1" name="TextBox 12">
            <a:extLst>
              <a:ext uri="{FF2B5EF4-FFF2-40B4-BE49-F238E27FC236}">
                <a16:creationId xmlns:a16="http://schemas.microsoft.com/office/drawing/2014/main" id="{A1DF0120-0CE9-CC62-6E12-37944FBF27E3}"/>
              </a:ext>
            </a:extLst>
          </p:cNvPr>
          <p:cNvSpPr txBox="1"/>
          <p:nvPr/>
        </p:nvSpPr>
        <p:spPr>
          <a:xfrm>
            <a:off x="2876415" y="4994801"/>
            <a:ext cx="1675607" cy="2356673"/>
          </a:xfrm>
          <a:prstGeom prst="rect">
            <a:avLst/>
          </a:prstGeom>
        </p:spPr>
        <p:txBody>
          <a:bodyPr lIns="50800" tIns="50800" rIns="50800" bIns="50800" rtlCol="0" anchor="ctr"/>
          <a:lstStyle/>
          <a:p>
            <a:pPr algn="ctr">
              <a:lnSpc>
                <a:spcPts val="4900"/>
              </a:lnSpc>
            </a:pPr>
            <a:endParaRPr>
              <a:solidFill>
                <a:schemeClr val="bg1"/>
              </a:solidFill>
            </a:endParaRPr>
          </a:p>
        </p:txBody>
      </p:sp>
      <p:sp>
        <p:nvSpPr>
          <p:cNvPr id="33" name="Textfeld 32">
            <a:extLst>
              <a:ext uri="{FF2B5EF4-FFF2-40B4-BE49-F238E27FC236}">
                <a16:creationId xmlns:a16="http://schemas.microsoft.com/office/drawing/2014/main" id="{A3D8544C-F298-8489-676D-A19105D49BE3}"/>
              </a:ext>
            </a:extLst>
          </p:cNvPr>
          <p:cNvSpPr txBox="1"/>
          <p:nvPr/>
        </p:nvSpPr>
        <p:spPr>
          <a:xfrm>
            <a:off x="178731" y="2565867"/>
            <a:ext cx="15843741" cy="461665"/>
          </a:xfrm>
          <a:prstGeom prst="rect">
            <a:avLst/>
          </a:prstGeom>
          <a:noFill/>
        </p:spPr>
        <p:txBody>
          <a:bodyPr wrap="square" rtlCol="0">
            <a:spAutoFit/>
          </a:bodyPr>
          <a:lstStyle/>
          <a:p>
            <a:r>
              <a:rPr lang="de-DE" sz="2400" b="1" dirty="0" err="1">
                <a:solidFill>
                  <a:schemeClr val="bg1"/>
                </a:solidFill>
                <a:latin typeface="Eastman Grotesque Bold" panose="020B0604020202020204" charset="0"/>
              </a:rPr>
              <a:t>Sustainalytics</a:t>
            </a:r>
            <a:r>
              <a:rPr lang="de-DE" sz="2400" b="1" dirty="0">
                <a:solidFill>
                  <a:schemeClr val="bg1"/>
                </a:solidFill>
                <a:latin typeface="Eastman Grotesque Bold" panose="020B0604020202020204" charset="0"/>
              </a:rPr>
              <a:t>/Morningstar			ISS				</a:t>
            </a:r>
            <a:r>
              <a:rPr lang="de-DE" sz="2400" b="1" dirty="0" err="1">
                <a:solidFill>
                  <a:schemeClr val="bg1"/>
                </a:solidFill>
                <a:latin typeface="Eastman Grotesque Bold" panose="020B0604020202020204" charset="0"/>
              </a:rPr>
              <a:t>Refinitiv</a:t>
            </a:r>
            <a:r>
              <a:rPr lang="de-DE" sz="2400" b="1" dirty="0">
                <a:solidFill>
                  <a:schemeClr val="bg1"/>
                </a:solidFill>
                <a:latin typeface="Eastman Grotesque Bold" panose="020B0604020202020204" charset="0"/>
              </a:rPr>
              <a:t>			S&amp;P Global</a:t>
            </a:r>
          </a:p>
        </p:txBody>
      </p:sp>
      <p:grpSp>
        <p:nvGrpSpPr>
          <p:cNvPr id="15" name="Gruppieren 14">
            <a:extLst>
              <a:ext uri="{FF2B5EF4-FFF2-40B4-BE49-F238E27FC236}">
                <a16:creationId xmlns:a16="http://schemas.microsoft.com/office/drawing/2014/main" id="{0CA9FBF3-EA1D-1CB4-87B2-748AA214D24C}"/>
              </a:ext>
            </a:extLst>
          </p:cNvPr>
          <p:cNvGrpSpPr/>
          <p:nvPr/>
        </p:nvGrpSpPr>
        <p:grpSpPr>
          <a:xfrm>
            <a:off x="12997386" y="3078000"/>
            <a:ext cx="3630307" cy="6068126"/>
            <a:chOff x="12997386" y="3078000"/>
            <a:chExt cx="3630307" cy="6068126"/>
          </a:xfrm>
        </p:grpSpPr>
        <p:pic>
          <p:nvPicPr>
            <p:cNvPr id="39" name="Grafik 38">
              <a:extLst>
                <a:ext uri="{FF2B5EF4-FFF2-40B4-BE49-F238E27FC236}">
                  <a16:creationId xmlns:a16="http://schemas.microsoft.com/office/drawing/2014/main" id="{D0BA2057-0E98-1686-D4D2-CC6F6BC56378}"/>
                </a:ext>
              </a:extLst>
            </p:cNvPr>
            <p:cNvPicPr>
              <a:picLocks noChangeAspect="1"/>
            </p:cNvPicPr>
            <p:nvPr/>
          </p:nvPicPr>
          <p:blipFill rotWithShape="1">
            <a:blip r:embed="rId4"/>
            <a:srcRect t="4406" r="81897" b="34535"/>
            <a:stretch/>
          </p:blipFill>
          <p:spPr>
            <a:xfrm>
              <a:off x="13950000" y="3078000"/>
              <a:ext cx="1689862" cy="1791276"/>
            </a:xfrm>
            <a:prstGeom prst="rect">
              <a:avLst/>
            </a:prstGeom>
          </p:spPr>
        </p:pic>
        <p:pic>
          <p:nvPicPr>
            <p:cNvPr id="41" name="Grafik 40">
              <a:extLst>
                <a:ext uri="{FF2B5EF4-FFF2-40B4-BE49-F238E27FC236}">
                  <a16:creationId xmlns:a16="http://schemas.microsoft.com/office/drawing/2014/main" id="{69A73DEC-98CA-80A1-7295-6CC76EBCC758}"/>
                </a:ext>
              </a:extLst>
            </p:cNvPr>
            <p:cNvPicPr>
              <a:picLocks noChangeAspect="1"/>
            </p:cNvPicPr>
            <p:nvPr/>
          </p:nvPicPr>
          <p:blipFill rotWithShape="1">
            <a:blip r:embed="rId4"/>
            <a:srcRect l="22220" t="6053" r="38888"/>
            <a:stretch/>
          </p:blipFill>
          <p:spPr>
            <a:xfrm>
              <a:off x="12997387" y="4733997"/>
              <a:ext cx="3630306" cy="2756131"/>
            </a:xfrm>
            <a:prstGeom prst="rect">
              <a:avLst/>
            </a:prstGeom>
          </p:spPr>
        </p:pic>
        <p:pic>
          <p:nvPicPr>
            <p:cNvPr id="43" name="Grafik 42">
              <a:extLst>
                <a:ext uri="{FF2B5EF4-FFF2-40B4-BE49-F238E27FC236}">
                  <a16:creationId xmlns:a16="http://schemas.microsoft.com/office/drawing/2014/main" id="{2D47F233-94F5-2D04-2874-EE70DA15E773}"/>
                </a:ext>
              </a:extLst>
            </p:cNvPr>
            <p:cNvPicPr>
              <a:picLocks noChangeAspect="1"/>
            </p:cNvPicPr>
            <p:nvPr/>
          </p:nvPicPr>
          <p:blipFill rotWithShape="1">
            <a:blip r:embed="rId4"/>
            <a:srcRect l="61109" t="9569" b="33630"/>
            <a:stretch/>
          </p:blipFill>
          <p:spPr>
            <a:xfrm>
              <a:off x="12997386" y="7479776"/>
              <a:ext cx="3630307" cy="1666350"/>
            </a:xfrm>
            <a:prstGeom prst="rect">
              <a:avLst/>
            </a:prstGeom>
          </p:spPr>
        </p:pic>
      </p:grpSp>
      <p:pic>
        <p:nvPicPr>
          <p:cNvPr id="45" name="Grafik 44">
            <a:extLst>
              <a:ext uri="{FF2B5EF4-FFF2-40B4-BE49-F238E27FC236}">
                <a16:creationId xmlns:a16="http://schemas.microsoft.com/office/drawing/2014/main" id="{EF0B2633-8FD9-8A8A-7954-6F33127F1C06}"/>
              </a:ext>
            </a:extLst>
          </p:cNvPr>
          <p:cNvPicPr>
            <a:picLocks noChangeAspect="1"/>
          </p:cNvPicPr>
          <p:nvPr/>
        </p:nvPicPr>
        <p:blipFill rotWithShape="1">
          <a:blip r:embed="rId5"/>
          <a:srcRect l="49851" t="44840" r="1346"/>
          <a:stretch/>
        </p:blipFill>
        <p:spPr>
          <a:xfrm>
            <a:off x="233889" y="6820259"/>
            <a:ext cx="3532893" cy="2931699"/>
          </a:xfrm>
          <a:prstGeom prst="rect">
            <a:avLst/>
          </a:prstGeom>
        </p:spPr>
      </p:pic>
      <p:pic>
        <p:nvPicPr>
          <p:cNvPr id="47" name="Grafik 46">
            <a:extLst>
              <a:ext uri="{FF2B5EF4-FFF2-40B4-BE49-F238E27FC236}">
                <a16:creationId xmlns:a16="http://schemas.microsoft.com/office/drawing/2014/main" id="{3D431EEC-1C43-AEB8-7A66-E7DD8FF58945}"/>
              </a:ext>
            </a:extLst>
          </p:cNvPr>
          <p:cNvPicPr>
            <a:picLocks noChangeAspect="1"/>
          </p:cNvPicPr>
          <p:nvPr/>
        </p:nvPicPr>
        <p:blipFill rotWithShape="1">
          <a:blip r:embed="rId5"/>
          <a:srcRect r="51345" b="83832"/>
          <a:stretch/>
        </p:blipFill>
        <p:spPr>
          <a:xfrm>
            <a:off x="244698" y="3112621"/>
            <a:ext cx="3522082" cy="859304"/>
          </a:xfrm>
          <a:prstGeom prst="rect">
            <a:avLst/>
          </a:prstGeom>
        </p:spPr>
      </p:pic>
      <p:pic>
        <p:nvPicPr>
          <p:cNvPr id="49" name="Grafik 48">
            <a:extLst>
              <a:ext uri="{FF2B5EF4-FFF2-40B4-BE49-F238E27FC236}">
                <a16:creationId xmlns:a16="http://schemas.microsoft.com/office/drawing/2014/main" id="{3BEDEC12-8FFA-838C-1B3C-4897E2A8BD66}"/>
              </a:ext>
            </a:extLst>
          </p:cNvPr>
          <p:cNvPicPr>
            <a:picLocks noChangeAspect="1"/>
          </p:cNvPicPr>
          <p:nvPr/>
        </p:nvPicPr>
        <p:blipFill rotWithShape="1">
          <a:blip r:embed="rId5"/>
          <a:srcRect t="46409" r="51346"/>
          <a:stretch/>
        </p:blipFill>
        <p:spPr>
          <a:xfrm>
            <a:off x="244700" y="3971925"/>
            <a:ext cx="3522082" cy="2848334"/>
          </a:xfrm>
          <a:prstGeom prst="rect">
            <a:avLst/>
          </a:prstGeom>
        </p:spPr>
      </p:pic>
      <p:grpSp>
        <p:nvGrpSpPr>
          <p:cNvPr id="9" name="Gruppieren 8">
            <a:extLst>
              <a:ext uri="{FF2B5EF4-FFF2-40B4-BE49-F238E27FC236}">
                <a16:creationId xmlns:a16="http://schemas.microsoft.com/office/drawing/2014/main" id="{01BF02AA-558C-091E-B8FC-0BB8095784AB}"/>
              </a:ext>
            </a:extLst>
          </p:cNvPr>
          <p:cNvGrpSpPr/>
          <p:nvPr/>
        </p:nvGrpSpPr>
        <p:grpSpPr>
          <a:xfrm>
            <a:off x="4064044" y="3123558"/>
            <a:ext cx="5079956" cy="6865565"/>
            <a:chOff x="4064044" y="3123558"/>
            <a:chExt cx="5079956" cy="6865565"/>
          </a:xfrm>
        </p:grpSpPr>
        <p:pic>
          <p:nvPicPr>
            <p:cNvPr id="51" name="Grafik 50">
              <a:extLst>
                <a:ext uri="{FF2B5EF4-FFF2-40B4-BE49-F238E27FC236}">
                  <a16:creationId xmlns:a16="http://schemas.microsoft.com/office/drawing/2014/main" id="{24E5D664-BF72-D5BB-875D-ECC2FCA11ADA}"/>
                </a:ext>
              </a:extLst>
            </p:cNvPr>
            <p:cNvPicPr>
              <a:picLocks noChangeAspect="1"/>
            </p:cNvPicPr>
            <p:nvPr/>
          </p:nvPicPr>
          <p:blipFill rotWithShape="1">
            <a:blip r:embed="rId6"/>
            <a:srcRect r="50435" b="42794"/>
            <a:stretch/>
          </p:blipFill>
          <p:spPr>
            <a:xfrm>
              <a:off x="4064048" y="3123558"/>
              <a:ext cx="5079952" cy="2953252"/>
            </a:xfrm>
            <a:prstGeom prst="rect">
              <a:avLst/>
            </a:prstGeom>
          </p:spPr>
        </p:pic>
        <p:pic>
          <p:nvPicPr>
            <p:cNvPr id="52" name="Grafik 51">
              <a:extLst>
                <a:ext uri="{FF2B5EF4-FFF2-40B4-BE49-F238E27FC236}">
                  <a16:creationId xmlns:a16="http://schemas.microsoft.com/office/drawing/2014/main" id="{E2075BAE-5AB2-B51C-37EB-ED974F32B961}"/>
                </a:ext>
              </a:extLst>
            </p:cNvPr>
            <p:cNvPicPr>
              <a:picLocks noChangeAspect="1"/>
            </p:cNvPicPr>
            <p:nvPr/>
          </p:nvPicPr>
          <p:blipFill rotWithShape="1">
            <a:blip r:embed="rId6"/>
            <a:srcRect l="50000" t="22577" r="434"/>
            <a:stretch/>
          </p:blipFill>
          <p:spPr>
            <a:xfrm>
              <a:off x="4064044" y="5992126"/>
              <a:ext cx="5079952" cy="3996997"/>
            </a:xfrm>
            <a:prstGeom prst="rect">
              <a:avLst/>
            </a:prstGeom>
          </p:spPr>
        </p:pic>
        <p:pic>
          <p:nvPicPr>
            <p:cNvPr id="53" name="Grafik 52">
              <a:extLst>
                <a:ext uri="{FF2B5EF4-FFF2-40B4-BE49-F238E27FC236}">
                  <a16:creationId xmlns:a16="http://schemas.microsoft.com/office/drawing/2014/main" id="{E00171E7-3DBD-458F-5EBB-BF2B397AFCEB}"/>
                </a:ext>
              </a:extLst>
            </p:cNvPr>
            <p:cNvPicPr>
              <a:picLocks noChangeAspect="1"/>
            </p:cNvPicPr>
            <p:nvPr/>
          </p:nvPicPr>
          <p:blipFill rotWithShape="1">
            <a:blip r:embed="rId6"/>
            <a:srcRect t="61671" r="75283" b="5267"/>
            <a:stretch/>
          </p:blipFill>
          <p:spPr>
            <a:xfrm>
              <a:off x="6167376" y="4369998"/>
              <a:ext cx="2533148" cy="1706812"/>
            </a:xfrm>
            <a:prstGeom prst="rect">
              <a:avLst/>
            </a:prstGeom>
          </p:spPr>
        </p:pic>
      </p:grpSp>
      <p:pic>
        <p:nvPicPr>
          <p:cNvPr id="55" name="Grafik 54">
            <a:extLst>
              <a:ext uri="{FF2B5EF4-FFF2-40B4-BE49-F238E27FC236}">
                <a16:creationId xmlns:a16="http://schemas.microsoft.com/office/drawing/2014/main" id="{8A8D6C38-DE4E-EB68-C98D-804F61EDD666}"/>
              </a:ext>
            </a:extLst>
          </p:cNvPr>
          <p:cNvPicPr>
            <a:picLocks noChangeAspect="1"/>
          </p:cNvPicPr>
          <p:nvPr/>
        </p:nvPicPr>
        <p:blipFill>
          <a:blip r:embed="rId7"/>
          <a:stretch>
            <a:fillRect/>
          </a:stretch>
        </p:blipFill>
        <p:spPr>
          <a:xfrm>
            <a:off x="9702213" y="3140262"/>
            <a:ext cx="2809875" cy="5943600"/>
          </a:xfrm>
          <a:prstGeom prst="rect">
            <a:avLst/>
          </a:prstGeom>
        </p:spPr>
      </p:pic>
    </p:spTree>
    <p:extLst>
      <p:ext uri="{BB962C8B-B14F-4D97-AF65-F5344CB8AC3E}">
        <p14:creationId xmlns:p14="http://schemas.microsoft.com/office/powerpoint/2010/main" val="3156309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ESG-Ratings als Hilfestellung?</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1" name="TextBox 12">
            <a:extLst>
              <a:ext uri="{FF2B5EF4-FFF2-40B4-BE49-F238E27FC236}">
                <a16:creationId xmlns:a16="http://schemas.microsoft.com/office/drawing/2014/main" id="{A1DF0120-0CE9-CC62-6E12-37944FBF27E3}"/>
              </a:ext>
            </a:extLst>
          </p:cNvPr>
          <p:cNvSpPr txBox="1"/>
          <p:nvPr/>
        </p:nvSpPr>
        <p:spPr>
          <a:xfrm>
            <a:off x="2876415" y="4994801"/>
            <a:ext cx="1675607" cy="2356673"/>
          </a:xfrm>
          <a:prstGeom prst="rect">
            <a:avLst/>
          </a:prstGeom>
        </p:spPr>
        <p:txBody>
          <a:bodyPr lIns="50800" tIns="50800" rIns="50800" bIns="50800" rtlCol="0" anchor="ctr"/>
          <a:lstStyle/>
          <a:p>
            <a:pPr algn="ctr">
              <a:lnSpc>
                <a:spcPts val="4900"/>
              </a:lnSpc>
            </a:pPr>
            <a:endParaRPr>
              <a:solidFill>
                <a:schemeClr val="bg1"/>
              </a:solidFill>
            </a:endParaRPr>
          </a:p>
        </p:txBody>
      </p:sp>
      <p:grpSp>
        <p:nvGrpSpPr>
          <p:cNvPr id="17" name="Gruppieren 16">
            <a:extLst>
              <a:ext uri="{FF2B5EF4-FFF2-40B4-BE49-F238E27FC236}">
                <a16:creationId xmlns:a16="http://schemas.microsoft.com/office/drawing/2014/main" id="{60F06446-6C56-C2A1-8D09-7095DD400F96}"/>
              </a:ext>
            </a:extLst>
          </p:cNvPr>
          <p:cNvGrpSpPr/>
          <p:nvPr/>
        </p:nvGrpSpPr>
        <p:grpSpPr>
          <a:xfrm>
            <a:off x="4413735" y="2988448"/>
            <a:ext cx="4863590" cy="7078951"/>
            <a:chOff x="4413735" y="2988448"/>
            <a:chExt cx="4863590" cy="7078951"/>
          </a:xfrm>
        </p:grpSpPr>
        <p:pic>
          <p:nvPicPr>
            <p:cNvPr id="22" name="Grafik 21">
              <a:extLst>
                <a:ext uri="{FF2B5EF4-FFF2-40B4-BE49-F238E27FC236}">
                  <a16:creationId xmlns:a16="http://schemas.microsoft.com/office/drawing/2014/main" id="{D468384E-F058-E94F-294D-6422C5BA9D2A}"/>
                </a:ext>
              </a:extLst>
            </p:cNvPr>
            <p:cNvPicPr>
              <a:picLocks noChangeAspect="1"/>
            </p:cNvPicPr>
            <p:nvPr/>
          </p:nvPicPr>
          <p:blipFill rotWithShape="1">
            <a:blip r:embed="rId4"/>
            <a:srcRect l="50806" t="23394" r="3151"/>
            <a:stretch/>
          </p:blipFill>
          <p:spPr>
            <a:xfrm>
              <a:off x="4413735" y="6083389"/>
              <a:ext cx="4863590" cy="3984010"/>
            </a:xfrm>
            <a:prstGeom prst="rect">
              <a:avLst/>
            </a:prstGeom>
          </p:spPr>
        </p:pic>
        <p:grpSp>
          <p:nvGrpSpPr>
            <p:cNvPr id="29" name="Gruppieren 28">
              <a:extLst>
                <a:ext uri="{FF2B5EF4-FFF2-40B4-BE49-F238E27FC236}">
                  <a16:creationId xmlns:a16="http://schemas.microsoft.com/office/drawing/2014/main" id="{D58A6903-F1AA-56B4-8C65-26380AD131D0}"/>
                </a:ext>
              </a:extLst>
            </p:cNvPr>
            <p:cNvGrpSpPr/>
            <p:nvPr/>
          </p:nvGrpSpPr>
          <p:grpSpPr>
            <a:xfrm>
              <a:off x="4413735" y="2988448"/>
              <a:ext cx="4863590" cy="3106996"/>
              <a:chOff x="3862388" y="2543175"/>
              <a:chExt cx="4863590" cy="3106996"/>
            </a:xfrm>
          </p:grpSpPr>
          <p:pic>
            <p:nvPicPr>
              <p:cNvPr id="24" name="Grafik 23">
                <a:extLst>
                  <a:ext uri="{FF2B5EF4-FFF2-40B4-BE49-F238E27FC236}">
                    <a16:creationId xmlns:a16="http://schemas.microsoft.com/office/drawing/2014/main" id="{A09743A2-8788-832D-EBA1-B64391FB3E98}"/>
                  </a:ext>
                </a:extLst>
              </p:cNvPr>
              <p:cNvPicPr>
                <a:picLocks noChangeAspect="1"/>
              </p:cNvPicPr>
              <p:nvPr/>
            </p:nvPicPr>
            <p:blipFill rotWithShape="1">
              <a:blip r:embed="rId4"/>
              <a:srcRect r="53957" b="40258"/>
              <a:stretch/>
            </p:blipFill>
            <p:spPr>
              <a:xfrm>
                <a:off x="3862388" y="2543175"/>
                <a:ext cx="4863590" cy="3106996"/>
              </a:xfrm>
              <a:prstGeom prst="rect">
                <a:avLst/>
              </a:prstGeom>
            </p:spPr>
          </p:pic>
          <p:pic>
            <p:nvPicPr>
              <p:cNvPr id="27" name="Grafik 26">
                <a:extLst>
                  <a:ext uri="{FF2B5EF4-FFF2-40B4-BE49-F238E27FC236}">
                    <a16:creationId xmlns:a16="http://schemas.microsoft.com/office/drawing/2014/main" id="{DE5B89C8-4FF0-13BB-8FAC-58CA5FC75067}"/>
                  </a:ext>
                </a:extLst>
              </p:cNvPr>
              <p:cNvPicPr>
                <a:picLocks noChangeAspect="1"/>
              </p:cNvPicPr>
              <p:nvPr/>
            </p:nvPicPr>
            <p:blipFill rotWithShape="1">
              <a:blip r:embed="rId4"/>
              <a:srcRect l="1907" t="61726" r="73697" b="6364"/>
              <a:stretch/>
            </p:blipFill>
            <p:spPr>
              <a:xfrm>
                <a:off x="6127362" y="3833909"/>
                <a:ext cx="2577012" cy="1659546"/>
              </a:xfrm>
              <a:prstGeom prst="rect">
                <a:avLst/>
              </a:prstGeom>
            </p:spPr>
          </p:pic>
        </p:grpSp>
      </p:grpSp>
      <p:pic>
        <p:nvPicPr>
          <p:cNvPr id="31" name="Grafik 30">
            <a:extLst>
              <a:ext uri="{FF2B5EF4-FFF2-40B4-BE49-F238E27FC236}">
                <a16:creationId xmlns:a16="http://schemas.microsoft.com/office/drawing/2014/main" id="{4C2D16E3-7E49-BFB5-3295-6F3BBFBC6C75}"/>
              </a:ext>
            </a:extLst>
          </p:cNvPr>
          <p:cNvPicPr>
            <a:picLocks noChangeAspect="1"/>
          </p:cNvPicPr>
          <p:nvPr/>
        </p:nvPicPr>
        <p:blipFill>
          <a:blip r:embed="rId5"/>
          <a:stretch>
            <a:fillRect/>
          </a:stretch>
        </p:blipFill>
        <p:spPr>
          <a:xfrm>
            <a:off x="9877413" y="2988448"/>
            <a:ext cx="2857500" cy="5934075"/>
          </a:xfrm>
          <a:prstGeom prst="rect">
            <a:avLst/>
          </a:prstGeom>
        </p:spPr>
      </p:pic>
      <p:pic>
        <p:nvPicPr>
          <p:cNvPr id="15" name="Grafik 14">
            <a:extLst>
              <a:ext uri="{FF2B5EF4-FFF2-40B4-BE49-F238E27FC236}">
                <a16:creationId xmlns:a16="http://schemas.microsoft.com/office/drawing/2014/main" id="{839EADCC-6D58-FEC7-3C87-0DCCC4DA1DBA}"/>
              </a:ext>
            </a:extLst>
          </p:cNvPr>
          <p:cNvPicPr>
            <a:picLocks noChangeAspect="1"/>
          </p:cNvPicPr>
          <p:nvPr/>
        </p:nvPicPr>
        <p:blipFill rotWithShape="1">
          <a:blip r:embed="rId6"/>
          <a:srcRect r="51436" b="85624"/>
          <a:stretch/>
        </p:blipFill>
        <p:spPr>
          <a:xfrm>
            <a:off x="307418" y="2996142"/>
            <a:ext cx="3561848" cy="758577"/>
          </a:xfrm>
          <a:prstGeom prst="rect">
            <a:avLst/>
          </a:prstGeom>
        </p:spPr>
      </p:pic>
      <p:pic>
        <p:nvPicPr>
          <p:cNvPr id="19" name="Grafik 18">
            <a:extLst>
              <a:ext uri="{FF2B5EF4-FFF2-40B4-BE49-F238E27FC236}">
                <a16:creationId xmlns:a16="http://schemas.microsoft.com/office/drawing/2014/main" id="{401D6C67-C548-E52A-011F-8B086645C8CB}"/>
              </a:ext>
            </a:extLst>
          </p:cNvPr>
          <p:cNvPicPr>
            <a:picLocks noChangeAspect="1"/>
          </p:cNvPicPr>
          <p:nvPr/>
        </p:nvPicPr>
        <p:blipFill rotWithShape="1">
          <a:blip r:embed="rId6"/>
          <a:srcRect l="1" t="46625" r="51435"/>
          <a:stretch/>
        </p:blipFill>
        <p:spPr>
          <a:xfrm>
            <a:off x="307418" y="3748705"/>
            <a:ext cx="3561848" cy="2816547"/>
          </a:xfrm>
          <a:prstGeom prst="rect">
            <a:avLst/>
          </a:prstGeom>
        </p:spPr>
      </p:pic>
      <p:pic>
        <p:nvPicPr>
          <p:cNvPr id="32" name="Grafik 31">
            <a:extLst>
              <a:ext uri="{FF2B5EF4-FFF2-40B4-BE49-F238E27FC236}">
                <a16:creationId xmlns:a16="http://schemas.microsoft.com/office/drawing/2014/main" id="{3738347B-F987-C8EA-44FC-AE9252C490EE}"/>
              </a:ext>
            </a:extLst>
          </p:cNvPr>
          <p:cNvPicPr>
            <a:picLocks noChangeAspect="1"/>
          </p:cNvPicPr>
          <p:nvPr/>
        </p:nvPicPr>
        <p:blipFill rotWithShape="1">
          <a:blip r:embed="rId6"/>
          <a:srcRect l="50507" t="46625" r="927"/>
          <a:stretch/>
        </p:blipFill>
        <p:spPr>
          <a:xfrm>
            <a:off x="307414" y="6511144"/>
            <a:ext cx="3561852" cy="2816547"/>
          </a:xfrm>
          <a:prstGeom prst="rect">
            <a:avLst/>
          </a:prstGeom>
        </p:spPr>
      </p:pic>
      <p:sp>
        <p:nvSpPr>
          <p:cNvPr id="33" name="Textfeld 32">
            <a:extLst>
              <a:ext uri="{FF2B5EF4-FFF2-40B4-BE49-F238E27FC236}">
                <a16:creationId xmlns:a16="http://schemas.microsoft.com/office/drawing/2014/main" id="{A3D8544C-F298-8489-676D-A19105D49BE3}"/>
              </a:ext>
            </a:extLst>
          </p:cNvPr>
          <p:cNvSpPr txBox="1"/>
          <p:nvPr/>
        </p:nvSpPr>
        <p:spPr>
          <a:xfrm>
            <a:off x="178731" y="2565867"/>
            <a:ext cx="15843741" cy="461665"/>
          </a:xfrm>
          <a:prstGeom prst="rect">
            <a:avLst/>
          </a:prstGeom>
          <a:noFill/>
        </p:spPr>
        <p:txBody>
          <a:bodyPr wrap="square" rtlCol="0">
            <a:spAutoFit/>
          </a:bodyPr>
          <a:lstStyle/>
          <a:p>
            <a:r>
              <a:rPr lang="de-DE" sz="2400" b="1" dirty="0" err="1">
                <a:solidFill>
                  <a:schemeClr val="bg1"/>
                </a:solidFill>
                <a:latin typeface="Eastman Grotesque Bold" panose="020B0604020202020204" charset="0"/>
              </a:rPr>
              <a:t>Sustainalytics</a:t>
            </a:r>
            <a:r>
              <a:rPr lang="de-DE" sz="2400" b="1" dirty="0">
                <a:solidFill>
                  <a:schemeClr val="bg1"/>
                </a:solidFill>
                <a:latin typeface="Eastman Grotesque Bold" panose="020B0604020202020204" charset="0"/>
              </a:rPr>
              <a:t>/Morningstar			ISS				</a:t>
            </a:r>
            <a:r>
              <a:rPr lang="de-DE" sz="2400" b="1" dirty="0" err="1">
                <a:solidFill>
                  <a:schemeClr val="bg1"/>
                </a:solidFill>
                <a:latin typeface="Eastman Grotesque Bold" panose="020B0604020202020204" charset="0"/>
              </a:rPr>
              <a:t>Refinitiv</a:t>
            </a:r>
            <a:r>
              <a:rPr lang="de-DE" sz="2400" b="1" dirty="0">
                <a:solidFill>
                  <a:schemeClr val="bg1"/>
                </a:solidFill>
                <a:latin typeface="Eastman Grotesque Bold" panose="020B0604020202020204" charset="0"/>
              </a:rPr>
              <a:t>			S&amp;P Global</a:t>
            </a:r>
          </a:p>
        </p:txBody>
      </p:sp>
      <p:grpSp>
        <p:nvGrpSpPr>
          <p:cNvPr id="18" name="Gruppieren 17">
            <a:extLst>
              <a:ext uri="{FF2B5EF4-FFF2-40B4-BE49-F238E27FC236}">
                <a16:creationId xmlns:a16="http://schemas.microsoft.com/office/drawing/2014/main" id="{90590239-1CFB-F07B-9D99-F9534EE72B11}"/>
              </a:ext>
            </a:extLst>
          </p:cNvPr>
          <p:cNvGrpSpPr/>
          <p:nvPr/>
        </p:nvGrpSpPr>
        <p:grpSpPr>
          <a:xfrm>
            <a:off x="13144170" y="3076498"/>
            <a:ext cx="3564158" cy="6434852"/>
            <a:chOff x="13144170" y="3076498"/>
            <a:chExt cx="3564158" cy="6434852"/>
          </a:xfrm>
        </p:grpSpPr>
        <p:pic>
          <p:nvPicPr>
            <p:cNvPr id="35" name="Grafik 34">
              <a:extLst>
                <a:ext uri="{FF2B5EF4-FFF2-40B4-BE49-F238E27FC236}">
                  <a16:creationId xmlns:a16="http://schemas.microsoft.com/office/drawing/2014/main" id="{BB19A063-065B-B917-3ADA-9A4A67AC6756}"/>
                </a:ext>
              </a:extLst>
            </p:cNvPr>
            <p:cNvPicPr>
              <a:picLocks noChangeAspect="1"/>
            </p:cNvPicPr>
            <p:nvPr/>
          </p:nvPicPr>
          <p:blipFill rotWithShape="1">
            <a:blip r:embed="rId7"/>
            <a:srcRect t="5473" r="82184" b="29679"/>
            <a:stretch/>
          </p:blipFill>
          <p:spPr>
            <a:xfrm>
              <a:off x="13950040" y="3076498"/>
              <a:ext cx="1646031" cy="1593616"/>
            </a:xfrm>
            <a:prstGeom prst="rect">
              <a:avLst/>
            </a:prstGeom>
          </p:spPr>
        </p:pic>
        <p:pic>
          <p:nvPicPr>
            <p:cNvPr id="36" name="Grafik 35">
              <a:extLst>
                <a:ext uri="{FF2B5EF4-FFF2-40B4-BE49-F238E27FC236}">
                  <a16:creationId xmlns:a16="http://schemas.microsoft.com/office/drawing/2014/main" id="{7A63AEC1-1A4B-59C4-1610-0365051E0D8B}"/>
                </a:ext>
              </a:extLst>
            </p:cNvPr>
            <p:cNvPicPr>
              <a:picLocks noChangeAspect="1"/>
            </p:cNvPicPr>
            <p:nvPr/>
          </p:nvPicPr>
          <p:blipFill rotWithShape="1">
            <a:blip r:embed="rId7"/>
            <a:srcRect l="22155" r="39269"/>
            <a:stretch/>
          </p:blipFill>
          <p:spPr>
            <a:xfrm>
              <a:off x="13144174" y="4670114"/>
              <a:ext cx="3564154" cy="2457450"/>
            </a:xfrm>
            <a:prstGeom prst="rect">
              <a:avLst/>
            </a:prstGeom>
          </p:spPr>
        </p:pic>
        <p:pic>
          <p:nvPicPr>
            <p:cNvPr id="37" name="Grafik 36">
              <a:extLst>
                <a:ext uri="{FF2B5EF4-FFF2-40B4-BE49-F238E27FC236}">
                  <a16:creationId xmlns:a16="http://schemas.microsoft.com/office/drawing/2014/main" id="{61CF79BC-09DD-B754-9A6D-5B2A45FD8171}"/>
                </a:ext>
              </a:extLst>
            </p:cNvPr>
            <p:cNvPicPr>
              <a:picLocks noChangeAspect="1"/>
            </p:cNvPicPr>
            <p:nvPr/>
          </p:nvPicPr>
          <p:blipFill rotWithShape="1">
            <a:blip r:embed="rId7"/>
            <a:srcRect l="60731" r="693"/>
            <a:stretch/>
          </p:blipFill>
          <p:spPr>
            <a:xfrm>
              <a:off x="13144170" y="7053900"/>
              <a:ext cx="3564154" cy="2457450"/>
            </a:xfrm>
            <a:prstGeom prst="rect">
              <a:avLst/>
            </a:prstGeom>
          </p:spPr>
        </p:pic>
      </p:grpSp>
    </p:spTree>
    <p:extLst>
      <p:ext uri="{BB962C8B-B14F-4D97-AF65-F5344CB8AC3E}">
        <p14:creationId xmlns:p14="http://schemas.microsoft.com/office/powerpoint/2010/main" val="24083901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Und was ist mit speziellen Indizes?</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7" name="Grafik 16">
            <a:extLst>
              <a:ext uri="{FF2B5EF4-FFF2-40B4-BE49-F238E27FC236}">
                <a16:creationId xmlns:a16="http://schemas.microsoft.com/office/drawing/2014/main" id="{0DCC024A-B9A0-0DE4-7B5D-A47A3E412459}"/>
              </a:ext>
            </a:extLst>
          </p:cNvPr>
          <p:cNvPicPr>
            <a:picLocks noChangeAspect="1"/>
          </p:cNvPicPr>
          <p:nvPr/>
        </p:nvPicPr>
        <p:blipFill>
          <a:blip r:embed="rId4"/>
          <a:stretch>
            <a:fillRect/>
          </a:stretch>
        </p:blipFill>
        <p:spPr>
          <a:xfrm>
            <a:off x="6635666" y="4474275"/>
            <a:ext cx="5762625" cy="714375"/>
          </a:xfrm>
          <a:prstGeom prst="rect">
            <a:avLst/>
          </a:prstGeom>
        </p:spPr>
      </p:pic>
      <p:pic>
        <p:nvPicPr>
          <p:cNvPr id="19" name="Grafik 18">
            <a:extLst>
              <a:ext uri="{FF2B5EF4-FFF2-40B4-BE49-F238E27FC236}">
                <a16:creationId xmlns:a16="http://schemas.microsoft.com/office/drawing/2014/main" id="{0ECE201A-BD05-6D6D-7F91-BB8AB4C34BF5}"/>
              </a:ext>
            </a:extLst>
          </p:cNvPr>
          <p:cNvPicPr>
            <a:picLocks noChangeAspect="1"/>
          </p:cNvPicPr>
          <p:nvPr/>
        </p:nvPicPr>
        <p:blipFill>
          <a:blip r:embed="rId5"/>
          <a:stretch>
            <a:fillRect/>
          </a:stretch>
        </p:blipFill>
        <p:spPr>
          <a:xfrm>
            <a:off x="2296527" y="6156373"/>
            <a:ext cx="2457450" cy="714375"/>
          </a:xfrm>
          <a:prstGeom prst="rect">
            <a:avLst/>
          </a:prstGeom>
        </p:spPr>
      </p:pic>
      <p:pic>
        <p:nvPicPr>
          <p:cNvPr id="21" name="Grafik 20">
            <a:extLst>
              <a:ext uri="{FF2B5EF4-FFF2-40B4-BE49-F238E27FC236}">
                <a16:creationId xmlns:a16="http://schemas.microsoft.com/office/drawing/2014/main" id="{52A07BA8-24CB-EEE1-E0C0-D031F4BA3229}"/>
              </a:ext>
            </a:extLst>
          </p:cNvPr>
          <p:cNvPicPr>
            <a:picLocks noChangeAspect="1"/>
          </p:cNvPicPr>
          <p:nvPr/>
        </p:nvPicPr>
        <p:blipFill>
          <a:blip r:embed="rId6"/>
          <a:stretch>
            <a:fillRect/>
          </a:stretch>
        </p:blipFill>
        <p:spPr>
          <a:xfrm>
            <a:off x="2296527" y="6900368"/>
            <a:ext cx="4533900" cy="695325"/>
          </a:xfrm>
          <a:prstGeom prst="rect">
            <a:avLst/>
          </a:prstGeom>
        </p:spPr>
      </p:pic>
      <p:pic>
        <p:nvPicPr>
          <p:cNvPr id="23" name="Grafik 22">
            <a:extLst>
              <a:ext uri="{FF2B5EF4-FFF2-40B4-BE49-F238E27FC236}">
                <a16:creationId xmlns:a16="http://schemas.microsoft.com/office/drawing/2014/main" id="{11802381-0724-EF42-3D6A-6EB4D934EE34}"/>
              </a:ext>
            </a:extLst>
          </p:cNvPr>
          <p:cNvPicPr>
            <a:picLocks noChangeAspect="1"/>
          </p:cNvPicPr>
          <p:nvPr/>
        </p:nvPicPr>
        <p:blipFill>
          <a:blip r:embed="rId7"/>
          <a:stretch>
            <a:fillRect/>
          </a:stretch>
        </p:blipFill>
        <p:spPr>
          <a:xfrm>
            <a:off x="2296523" y="7553292"/>
            <a:ext cx="3676650" cy="628650"/>
          </a:xfrm>
          <a:prstGeom prst="rect">
            <a:avLst/>
          </a:prstGeom>
        </p:spPr>
      </p:pic>
      <p:sp>
        <p:nvSpPr>
          <p:cNvPr id="25" name="Textfeld 24">
            <a:extLst>
              <a:ext uri="{FF2B5EF4-FFF2-40B4-BE49-F238E27FC236}">
                <a16:creationId xmlns:a16="http://schemas.microsoft.com/office/drawing/2014/main" id="{ABB80EB1-122A-154B-3749-819ACD661B3C}"/>
              </a:ext>
            </a:extLst>
          </p:cNvPr>
          <p:cNvSpPr txBox="1"/>
          <p:nvPr/>
        </p:nvSpPr>
        <p:spPr>
          <a:xfrm>
            <a:off x="2165246" y="3029444"/>
            <a:ext cx="14005196" cy="1569660"/>
          </a:xfrm>
          <a:prstGeom prst="rect">
            <a:avLst/>
          </a:prstGeom>
          <a:noFill/>
        </p:spPr>
        <p:txBody>
          <a:bodyPr wrap="square">
            <a:spAutoFit/>
          </a:bodyPr>
          <a:lstStyle/>
          <a:p>
            <a:r>
              <a:rPr lang="de-DE" sz="2400" b="0" i="0" dirty="0">
                <a:solidFill>
                  <a:schemeClr val="bg1"/>
                </a:solidFill>
                <a:effectLst/>
                <a:latin typeface="Eastman Grotesque Bold" panose="020B0604020202020204" charset="0"/>
              </a:rPr>
              <a:t>Nachhaltigkeitsindizes sind eine Zusammenstellung von Aktien derjenigen Unternehmen, die der jeweilige Indexanbieter für besonders nachhaltig erachtet. Wie bei den ESG-Ratings unterscheiden sich aber die Kriterien, nach denen Indexanbieter die Aktien für ihre Börsenbarometer auswählen. </a:t>
            </a:r>
            <a:endParaRPr lang="de-DE" sz="2400" dirty="0">
              <a:solidFill>
                <a:schemeClr val="bg1"/>
              </a:solidFill>
              <a:latin typeface="Eastman Grotesque Bold" panose="020B0604020202020204" charset="0"/>
            </a:endParaRPr>
          </a:p>
        </p:txBody>
      </p:sp>
      <p:pic>
        <p:nvPicPr>
          <p:cNvPr id="27" name="Grafik 26">
            <a:extLst>
              <a:ext uri="{FF2B5EF4-FFF2-40B4-BE49-F238E27FC236}">
                <a16:creationId xmlns:a16="http://schemas.microsoft.com/office/drawing/2014/main" id="{2FAAA951-428A-7C31-81C9-30FC002BCD81}"/>
              </a:ext>
            </a:extLst>
          </p:cNvPr>
          <p:cNvPicPr>
            <a:picLocks noChangeAspect="1"/>
          </p:cNvPicPr>
          <p:nvPr/>
        </p:nvPicPr>
        <p:blipFill>
          <a:blip r:embed="rId8"/>
          <a:stretch>
            <a:fillRect/>
          </a:stretch>
        </p:blipFill>
        <p:spPr>
          <a:xfrm>
            <a:off x="10626892" y="5852357"/>
            <a:ext cx="5543550" cy="809625"/>
          </a:xfrm>
          <a:prstGeom prst="rect">
            <a:avLst/>
          </a:prstGeom>
        </p:spPr>
      </p:pic>
      <p:sp>
        <p:nvSpPr>
          <p:cNvPr id="31" name="Textfeld 30">
            <a:extLst>
              <a:ext uri="{FF2B5EF4-FFF2-40B4-BE49-F238E27FC236}">
                <a16:creationId xmlns:a16="http://schemas.microsoft.com/office/drawing/2014/main" id="{7D7D1D17-48F4-D116-1BDB-4FBA3D72231B}"/>
              </a:ext>
            </a:extLst>
          </p:cNvPr>
          <p:cNvSpPr txBox="1"/>
          <p:nvPr/>
        </p:nvSpPr>
        <p:spPr>
          <a:xfrm>
            <a:off x="10436472" y="6748243"/>
            <a:ext cx="9360568" cy="2031325"/>
          </a:xfrm>
          <a:prstGeom prst="rect">
            <a:avLst/>
          </a:prstGeom>
          <a:noFill/>
        </p:spPr>
        <p:txBody>
          <a:bodyPr wrap="square">
            <a:spAutoFit/>
          </a:bodyPr>
          <a:lstStyle/>
          <a:p>
            <a:pPr marL="285750" indent="-285750">
              <a:buFont typeface="Arial" panose="020B0604020202020204" pitchFamily="34" charset="0"/>
              <a:buChar char="•"/>
            </a:pPr>
            <a:r>
              <a:rPr lang="de-DE" dirty="0">
                <a:solidFill>
                  <a:schemeClr val="bg1"/>
                </a:solidFill>
                <a:latin typeface="Eastman Grotesque Bold" panose="020B0604020202020204" charset="0"/>
              </a:rPr>
              <a:t>MSCI-ESG-Rating: ‚A‘ oder höher </a:t>
            </a:r>
          </a:p>
          <a:p>
            <a:pPr marL="285750" indent="-285750">
              <a:buFont typeface="Arial" panose="020B0604020202020204" pitchFamily="34" charset="0"/>
              <a:buChar char="•"/>
            </a:pPr>
            <a:r>
              <a:rPr lang="de-DE" dirty="0">
                <a:solidFill>
                  <a:schemeClr val="bg1"/>
                </a:solidFill>
                <a:latin typeface="Eastman Grotesque Bold" panose="020B0604020202020204" charset="0"/>
              </a:rPr>
              <a:t>MSCI ESG </a:t>
            </a:r>
            <a:r>
              <a:rPr lang="de-DE" dirty="0" err="1">
                <a:solidFill>
                  <a:schemeClr val="bg1"/>
                </a:solidFill>
                <a:latin typeface="Eastman Grotesque Bold" panose="020B0604020202020204" charset="0"/>
              </a:rPr>
              <a:t>Controversies</a:t>
            </a:r>
            <a:r>
              <a:rPr lang="de-DE" dirty="0">
                <a:solidFill>
                  <a:schemeClr val="bg1"/>
                </a:solidFill>
                <a:latin typeface="Eastman Grotesque Bold" panose="020B0604020202020204" charset="0"/>
              </a:rPr>
              <a:t> Score: mindestens vier von zehn </a:t>
            </a:r>
            <a:br>
              <a:rPr lang="de-DE" dirty="0">
                <a:solidFill>
                  <a:schemeClr val="bg1"/>
                </a:solidFill>
                <a:latin typeface="Eastman Grotesque Bold" panose="020B0604020202020204" charset="0"/>
              </a:rPr>
            </a:br>
            <a:r>
              <a:rPr lang="de-DE" dirty="0">
                <a:solidFill>
                  <a:schemeClr val="bg1"/>
                </a:solidFill>
                <a:latin typeface="Eastman Grotesque Bold" panose="020B0604020202020204" charset="0"/>
              </a:rPr>
              <a:t>Punkte (damit keine Unternehmen mit ernsten </a:t>
            </a:r>
            <a:br>
              <a:rPr lang="de-DE" dirty="0">
                <a:solidFill>
                  <a:schemeClr val="bg1"/>
                </a:solidFill>
                <a:latin typeface="Eastman Grotesque Bold" panose="020B0604020202020204" charset="0"/>
              </a:rPr>
            </a:br>
            <a:r>
              <a:rPr lang="de-DE" dirty="0">
                <a:solidFill>
                  <a:schemeClr val="bg1"/>
                </a:solidFill>
                <a:latin typeface="Eastman Grotesque Bold" panose="020B0604020202020204" charset="0"/>
              </a:rPr>
              <a:t>Kontroversen im Bereich ESG)</a:t>
            </a:r>
          </a:p>
          <a:p>
            <a:pPr marL="285750" indent="-285750">
              <a:buFont typeface="Arial" panose="020B0604020202020204" pitchFamily="34" charset="0"/>
              <a:buChar char="•"/>
            </a:pPr>
            <a:r>
              <a:rPr lang="de-DE" dirty="0">
                <a:solidFill>
                  <a:schemeClr val="bg1"/>
                </a:solidFill>
                <a:latin typeface="Eastman Grotesque Bold" panose="020B0604020202020204" charset="0"/>
              </a:rPr>
              <a:t>Anteile an Atomkraft, Tabak, Alkohol, Glücksspiel, </a:t>
            </a:r>
            <a:br>
              <a:rPr lang="de-DE" dirty="0">
                <a:solidFill>
                  <a:schemeClr val="bg1"/>
                </a:solidFill>
                <a:latin typeface="Eastman Grotesque Bold" panose="020B0604020202020204" charset="0"/>
              </a:rPr>
            </a:br>
            <a:r>
              <a:rPr lang="de-DE" dirty="0">
                <a:solidFill>
                  <a:schemeClr val="bg1"/>
                </a:solidFill>
                <a:latin typeface="Eastman Grotesque Bold" panose="020B0604020202020204" charset="0"/>
              </a:rPr>
              <a:t>militärische Waffen, zivile Schusswaffen, thermische Kohle </a:t>
            </a:r>
            <a:br>
              <a:rPr lang="de-DE" dirty="0">
                <a:solidFill>
                  <a:schemeClr val="bg1"/>
                </a:solidFill>
                <a:latin typeface="Eastman Grotesque Bold" panose="020B0604020202020204" charset="0"/>
              </a:rPr>
            </a:br>
            <a:r>
              <a:rPr lang="de-DE" dirty="0">
                <a:solidFill>
                  <a:schemeClr val="bg1"/>
                </a:solidFill>
                <a:latin typeface="Eastman Grotesque Bold" panose="020B0604020202020204" charset="0"/>
              </a:rPr>
              <a:t>und Erwachsenenunterhaltung unterliegen Grenzen</a:t>
            </a:r>
          </a:p>
        </p:txBody>
      </p:sp>
      <p:sp>
        <p:nvSpPr>
          <p:cNvPr id="33" name="Textfeld 32">
            <a:extLst>
              <a:ext uri="{FF2B5EF4-FFF2-40B4-BE49-F238E27FC236}">
                <a16:creationId xmlns:a16="http://schemas.microsoft.com/office/drawing/2014/main" id="{4B575579-198A-83A3-C3DB-8CB6AA27CF75}"/>
              </a:ext>
            </a:extLst>
          </p:cNvPr>
          <p:cNvSpPr txBox="1"/>
          <p:nvPr/>
        </p:nvSpPr>
        <p:spPr>
          <a:xfrm>
            <a:off x="2098796" y="8269200"/>
            <a:ext cx="9360568" cy="1200329"/>
          </a:xfrm>
          <a:prstGeom prst="rect">
            <a:avLst/>
          </a:prstGeom>
          <a:noFill/>
        </p:spPr>
        <p:txBody>
          <a:bodyPr wrap="square">
            <a:spAutoFit/>
          </a:bodyPr>
          <a:lstStyle/>
          <a:p>
            <a:pPr marL="285750" indent="-285750">
              <a:buFont typeface="Arial" panose="020B0604020202020204" pitchFamily="34" charset="0"/>
              <a:buChar char="•"/>
            </a:pPr>
            <a:r>
              <a:rPr lang="en-US" b="0" i="0" dirty="0">
                <a:solidFill>
                  <a:schemeClr val="bg1"/>
                </a:solidFill>
                <a:effectLst/>
                <a:latin typeface="Eastman Grotesque Bold" panose="020B0604020202020204" charset="0"/>
              </a:rPr>
              <a:t>Best-in-class-Ansatz</a:t>
            </a:r>
          </a:p>
          <a:p>
            <a:pPr marL="285750" indent="-285750">
              <a:buFont typeface="Arial" panose="020B0604020202020204" pitchFamily="34" charset="0"/>
              <a:buChar char="•"/>
            </a:pPr>
            <a:r>
              <a:rPr lang="en-US" dirty="0">
                <a:solidFill>
                  <a:schemeClr val="bg1"/>
                </a:solidFill>
                <a:latin typeface="Eastman Grotesque Bold" panose="020B0604020202020204" charset="0"/>
              </a:rPr>
              <a:t>Kein </a:t>
            </a:r>
            <a:r>
              <a:rPr lang="en-US" dirty="0" err="1">
                <a:solidFill>
                  <a:schemeClr val="bg1"/>
                </a:solidFill>
                <a:latin typeface="Eastman Grotesque Bold" panose="020B0604020202020204" charset="0"/>
              </a:rPr>
              <a:t>Ausschluss</a:t>
            </a:r>
            <a:r>
              <a:rPr lang="en-US" dirty="0">
                <a:solidFill>
                  <a:schemeClr val="bg1"/>
                </a:solidFill>
                <a:latin typeface="Eastman Grotesque Bold" panose="020B0604020202020204" charset="0"/>
              </a:rPr>
              <a:t> von </a:t>
            </a:r>
            <a:r>
              <a:rPr lang="en-US" dirty="0" err="1">
                <a:solidFill>
                  <a:schemeClr val="bg1"/>
                </a:solidFill>
                <a:latin typeface="Eastman Grotesque Bold" panose="020B0604020202020204" charset="0"/>
              </a:rPr>
              <a:t>Branchen</a:t>
            </a:r>
            <a:endParaRPr lang="en-US" dirty="0">
              <a:solidFill>
                <a:schemeClr val="bg1"/>
              </a:solidFill>
              <a:latin typeface="Eastman Grotesque Bold" panose="020B0604020202020204" charset="0"/>
            </a:endParaRPr>
          </a:p>
          <a:p>
            <a:pPr marL="285750" indent="-285750">
              <a:buFont typeface="Arial" panose="020B0604020202020204" pitchFamily="34" charset="0"/>
              <a:buChar char="•"/>
            </a:pPr>
            <a:r>
              <a:rPr lang="en-US" dirty="0">
                <a:solidFill>
                  <a:schemeClr val="bg1"/>
                </a:solidFill>
                <a:latin typeface="Eastman Grotesque Bold" panose="020B0604020202020204" charset="0"/>
              </a:rPr>
              <a:t>10% der </a:t>
            </a:r>
            <a:r>
              <a:rPr lang="en-US" dirty="0" err="1">
                <a:solidFill>
                  <a:schemeClr val="bg1"/>
                </a:solidFill>
                <a:latin typeface="Eastman Grotesque Bold" panose="020B0604020202020204" charset="0"/>
              </a:rPr>
              <a:t>nachhaltigsten</a:t>
            </a:r>
            <a:r>
              <a:rPr lang="en-US" dirty="0">
                <a:solidFill>
                  <a:schemeClr val="bg1"/>
                </a:solidFill>
                <a:latin typeface="Eastman Grotesque Bold" panose="020B0604020202020204" charset="0"/>
              </a:rPr>
              <a:t> </a:t>
            </a:r>
            <a:r>
              <a:rPr lang="en-US" dirty="0" err="1">
                <a:solidFill>
                  <a:schemeClr val="bg1"/>
                </a:solidFill>
                <a:latin typeface="Eastman Grotesque Bold" panose="020B0604020202020204" charset="0"/>
              </a:rPr>
              <a:t>Marktkapitalisierungen</a:t>
            </a:r>
            <a:r>
              <a:rPr lang="en-US" dirty="0">
                <a:solidFill>
                  <a:schemeClr val="bg1"/>
                </a:solidFill>
                <a:latin typeface="Eastman Grotesque Bold" panose="020B0604020202020204" charset="0"/>
              </a:rPr>
              <a:t> per </a:t>
            </a:r>
            <a:r>
              <a:rPr lang="en-US" dirty="0" err="1">
                <a:solidFill>
                  <a:schemeClr val="bg1"/>
                </a:solidFill>
                <a:latin typeface="Eastman Grotesque Bold" panose="020B0604020202020204" charset="0"/>
              </a:rPr>
              <a:t>Industrie</a:t>
            </a:r>
            <a:r>
              <a:rPr lang="en-US" dirty="0">
                <a:solidFill>
                  <a:schemeClr val="bg1"/>
                </a:solidFill>
                <a:latin typeface="Eastman Grotesque Bold" panose="020B0604020202020204" charset="0"/>
              </a:rPr>
              <a:t>, </a:t>
            </a:r>
            <a:br>
              <a:rPr lang="en-US" dirty="0">
                <a:solidFill>
                  <a:schemeClr val="bg1"/>
                </a:solidFill>
                <a:latin typeface="Eastman Grotesque Bold" panose="020B0604020202020204" charset="0"/>
              </a:rPr>
            </a:br>
            <a:r>
              <a:rPr lang="en-US" dirty="0" err="1">
                <a:solidFill>
                  <a:schemeClr val="bg1"/>
                </a:solidFill>
                <a:latin typeface="Eastman Grotesque Bold" panose="020B0604020202020204" charset="0"/>
              </a:rPr>
              <a:t>basierend</a:t>
            </a:r>
            <a:r>
              <a:rPr lang="en-US" dirty="0">
                <a:solidFill>
                  <a:schemeClr val="bg1"/>
                </a:solidFill>
                <a:latin typeface="Eastman Grotesque Bold" panose="020B0604020202020204" charset="0"/>
              </a:rPr>
              <a:t> auf </a:t>
            </a:r>
            <a:r>
              <a:rPr lang="en-US" dirty="0" err="1">
                <a:solidFill>
                  <a:schemeClr val="bg1"/>
                </a:solidFill>
                <a:latin typeface="Eastman Grotesque Bold" panose="020B0604020202020204" charset="0"/>
              </a:rPr>
              <a:t>Nachhaltigkeitsscore</a:t>
            </a:r>
            <a:endParaRPr lang="de-DE" dirty="0">
              <a:solidFill>
                <a:schemeClr val="bg1"/>
              </a:solidFill>
              <a:latin typeface="Eastman Grotesque Bold" panose="020B0604020202020204" charset="0"/>
            </a:endParaRPr>
          </a:p>
        </p:txBody>
      </p:sp>
      <p:sp>
        <p:nvSpPr>
          <p:cNvPr id="35" name="Textfeld 34">
            <a:extLst>
              <a:ext uri="{FF2B5EF4-FFF2-40B4-BE49-F238E27FC236}">
                <a16:creationId xmlns:a16="http://schemas.microsoft.com/office/drawing/2014/main" id="{3A3BC235-A1D4-672D-B29E-40184ED74E39}"/>
              </a:ext>
            </a:extLst>
          </p:cNvPr>
          <p:cNvSpPr txBox="1"/>
          <p:nvPr/>
        </p:nvSpPr>
        <p:spPr>
          <a:xfrm>
            <a:off x="6635666" y="5308509"/>
            <a:ext cx="9895972" cy="1200329"/>
          </a:xfrm>
          <a:prstGeom prst="rect">
            <a:avLst/>
          </a:prstGeom>
          <a:noFill/>
        </p:spPr>
        <p:txBody>
          <a:bodyPr wrap="square">
            <a:spAutoFit/>
          </a:bodyPr>
          <a:lstStyle/>
          <a:p>
            <a:pPr marL="285750" indent="-285750">
              <a:buFont typeface="Arial" panose="020B0604020202020204" pitchFamily="34" charset="0"/>
              <a:buChar char="•"/>
            </a:pPr>
            <a:r>
              <a:rPr lang="de-DE" dirty="0">
                <a:solidFill>
                  <a:schemeClr val="bg1"/>
                </a:solidFill>
                <a:latin typeface="Eastman Grotesque Bold" panose="020B0604020202020204" charset="0"/>
              </a:rPr>
              <a:t>Best-in-</a:t>
            </a:r>
            <a:r>
              <a:rPr lang="de-DE" dirty="0" err="1">
                <a:solidFill>
                  <a:schemeClr val="bg1"/>
                </a:solidFill>
                <a:latin typeface="Eastman Grotesque Bold" panose="020B0604020202020204" charset="0"/>
              </a:rPr>
              <a:t>class</a:t>
            </a:r>
            <a:r>
              <a:rPr lang="de-DE" dirty="0">
                <a:solidFill>
                  <a:schemeClr val="bg1"/>
                </a:solidFill>
                <a:latin typeface="Eastman Grotesque Bold" panose="020B0604020202020204" charset="0"/>
              </a:rPr>
              <a:t>-Ansatz</a:t>
            </a:r>
          </a:p>
          <a:p>
            <a:pPr marL="285750" indent="-285750">
              <a:buFont typeface="Arial" panose="020B0604020202020204" pitchFamily="34" charset="0"/>
              <a:buChar char="•"/>
            </a:pPr>
            <a:r>
              <a:rPr lang="de-DE" b="0" i="0" dirty="0">
                <a:solidFill>
                  <a:schemeClr val="bg1"/>
                </a:solidFill>
                <a:effectLst/>
                <a:latin typeface="Eastman Grotesque Bold" panose="020B0604020202020204" charset="0"/>
              </a:rPr>
              <a:t>Entscheidung über Aufnahme </a:t>
            </a:r>
            <a:br>
              <a:rPr lang="de-DE" b="0" i="0" dirty="0">
                <a:solidFill>
                  <a:schemeClr val="bg1"/>
                </a:solidFill>
                <a:effectLst/>
                <a:latin typeface="Eastman Grotesque Bold" panose="020B0604020202020204" charset="0"/>
              </a:rPr>
            </a:br>
            <a:r>
              <a:rPr lang="de-DE" b="0" i="0" dirty="0">
                <a:solidFill>
                  <a:schemeClr val="bg1"/>
                </a:solidFill>
                <a:effectLst/>
                <a:latin typeface="Eastman Grotesque Bold" panose="020B0604020202020204" charset="0"/>
              </a:rPr>
              <a:t>anhand von </a:t>
            </a:r>
            <a:br>
              <a:rPr lang="de-DE" b="0" i="0" dirty="0">
                <a:solidFill>
                  <a:schemeClr val="bg1"/>
                </a:solidFill>
                <a:effectLst/>
                <a:latin typeface="Eastman Grotesque Bold" panose="020B0604020202020204" charset="0"/>
              </a:rPr>
            </a:br>
            <a:r>
              <a:rPr lang="de-DE" b="0" i="0" dirty="0">
                <a:solidFill>
                  <a:schemeClr val="bg1"/>
                </a:solidFill>
                <a:effectLst/>
                <a:latin typeface="Eastman Grotesque Bold" panose="020B0604020202020204" charset="0"/>
              </a:rPr>
              <a:t>Ausschluss- und Positivkriterien</a:t>
            </a:r>
          </a:p>
        </p:txBody>
      </p:sp>
    </p:spTree>
    <p:extLst>
      <p:ext uri="{BB962C8B-B14F-4D97-AF65-F5344CB8AC3E}">
        <p14:creationId xmlns:p14="http://schemas.microsoft.com/office/powerpoint/2010/main" val="25235952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9436511"/>
            <a:ext cx="18288000" cy="850489"/>
            <a:chOff x="0" y="0"/>
            <a:chExt cx="4816593" cy="223997"/>
          </a:xfrm>
        </p:grpSpPr>
        <p:sp>
          <p:nvSpPr>
            <p:cNvPr id="4" name="Freeform 4"/>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0" y="0"/>
            <a:ext cx="18288000" cy="10395820"/>
            <a:chOff x="0" y="0"/>
            <a:chExt cx="4816593" cy="2737994"/>
          </a:xfrm>
        </p:grpSpPr>
        <p:sp>
          <p:nvSpPr>
            <p:cNvPr id="7" name="Freeform 7"/>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de-DE" sz="6000" dirty="0">
                <a:solidFill>
                  <a:srgbClr val="FFFFFF"/>
                </a:solidFill>
                <a:latin typeface="Eastman Grotesque Bold"/>
              </a:rPr>
              <a:t>Können Siegel oder Labels helfen?</a:t>
            </a:r>
            <a:endParaRPr lang="en-US" sz="6000" dirty="0">
              <a:solidFill>
                <a:srgbClr val="FFFFFF"/>
              </a:solidFill>
              <a:latin typeface="Eastman Grotesque Bold"/>
            </a:endParaRPr>
          </a:p>
        </p:txBody>
      </p:sp>
      <p:grpSp>
        <p:nvGrpSpPr>
          <p:cNvPr id="12" name="Group 12"/>
          <p:cNvGrpSpPr/>
          <p:nvPr/>
        </p:nvGrpSpPr>
        <p:grpSpPr>
          <a:xfrm>
            <a:off x="1879715" y="2778288"/>
            <a:ext cx="14528569" cy="5969714"/>
            <a:chOff x="0" y="0"/>
            <a:chExt cx="3826454" cy="1572270"/>
          </a:xfrm>
        </p:grpSpPr>
        <p:sp>
          <p:nvSpPr>
            <p:cNvPr id="13" name="Freeform 13"/>
            <p:cNvSpPr/>
            <p:nvPr/>
          </p:nvSpPr>
          <p:spPr>
            <a:xfrm>
              <a:off x="0" y="0"/>
              <a:ext cx="3826454" cy="1572270"/>
            </a:xfrm>
            <a:custGeom>
              <a:avLst/>
              <a:gdLst/>
              <a:ahLst/>
              <a:cxnLst/>
              <a:rect l="l" t="t" r="r" b="b"/>
              <a:pathLst>
                <a:path w="3826454" h="1572270">
                  <a:moveTo>
                    <a:pt x="0" y="0"/>
                  </a:moveTo>
                  <a:lnTo>
                    <a:pt x="3826454" y="0"/>
                  </a:lnTo>
                  <a:lnTo>
                    <a:pt x="3826454" y="1572270"/>
                  </a:lnTo>
                  <a:lnTo>
                    <a:pt x="0" y="1572270"/>
                  </a:lnTo>
                  <a:close/>
                </a:path>
              </a:pathLst>
            </a:custGeom>
            <a:solidFill>
              <a:srgbClr val="000000">
                <a:alpha val="22745"/>
              </a:srgbClr>
            </a:solidFill>
          </p:spPr>
          <p:txBody>
            <a:bodyPr/>
            <a:lstStyle/>
            <a:p>
              <a:endParaRPr lang="en-BE"/>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6" name="TextBox 13">
            <a:extLst>
              <a:ext uri="{FF2B5EF4-FFF2-40B4-BE49-F238E27FC236}">
                <a16:creationId xmlns:a16="http://schemas.microsoft.com/office/drawing/2014/main" id="{A3932690-EA04-2F28-B961-3B435770961C}"/>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pic>
        <p:nvPicPr>
          <p:cNvPr id="1026" name="Picture 2" descr="FNG-Siegel 2023 – FNG-Siegel">
            <a:extLst>
              <a:ext uri="{FF2B5EF4-FFF2-40B4-BE49-F238E27FC236}">
                <a16:creationId xmlns:a16="http://schemas.microsoft.com/office/drawing/2014/main" id="{518578EE-1C88-6F29-2C3F-57F04737C71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500" y1="29250" x2="52500" y2="20000"/>
                        <a14:foregroundMark x1="52500" y1="20000" x2="70500" y2="28000"/>
                        <a14:foregroundMark x1="70500" y1="28000" x2="58750" y2="19750"/>
                        <a14:foregroundMark x1="58750" y1="19750" x2="46750" y2="16500"/>
                        <a14:foregroundMark x1="46750" y1="16500" x2="30000" y2="25000"/>
                        <a14:foregroundMark x1="30000" y1="25000" x2="47250" y2="15500"/>
                        <a14:foregroundMark x1="47250" y1="15500" x2="59000" y2="19750"/>
                        <a14:foregroundMark x1="59000" y1="19750" x2="42250" y2="20500"/>
                        <a14:foregroundMark x1="42250" y1="20500" x2="58000" y2="18000"/>
                        <a14:foregroundMark x1="58000" y1="18000" x2="29500" y2="22750"/>
                        <a14:foregroundMark x1="29500" y1="22750" x2="47250" y2="17250"/>
                        <a14:foregroundMark x1="47250" y1="17250" x2="60500" y2="25000"/>
                        <a14:foregroundMark x1="60500" y1="25000" x2="48500" y2="19250"/>
                        <a14:foregroundMark x1="48500" y1="19250" x2="31500" y2="28500"/>
                        <a14:foregroundMark x1="31500" y1="28500" x2="21000" y2="30000"/>
                        <a14:foregroundMark x1="73750" y1="32750" x2="76500" y2="29250"/>
                      </a14:backgroundRemoval>
                    </a14:imgEffect>
                  </a14:imgLayer>
                </a14:imgProps>
              </a:ext>
              <a:ext uri="{28A0092B-C50C-407E-A947-70E740481C1C}">
                <a14:useLocalDpi xmlns:a14="http://schemas.microsoft.com/office/drawing/2010/main" val="0"/>
              </a:ext>
            </a:extLst>
          </a:blip>
          <a:srcRect/>
          <a:stretch>
            <a:fillRect/>
          </a:stretch>
        </p:blipFill>
        <p:spPr bwMode="auto">
          <a:xfrm>
            <a:off x="1879711" y="2765669"/>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Grafik 14">
            <a:extLst>
              <a:ext uri="{FF2B5EF4-FFF2-40B4-BE49-F238E27FC236}">
                <a16:creationId xmlns:a16="http://schemas.microsoft.com/office/drawing/2014/main" id="{7DA14952-6A19-FE3B-D8F6-1DD931F6C7F1}"/>
              </a:ext>
            </a:extLst>
          </p:cNvPr>
          <p:cNvPicPr>
            <a:picLocks noChangeAspect="1"/>
          </p:cNvPicPr>
          <p:nvPr/>
        </p:nvPicPr>
        <p:blipFill rotWithShape="1">
          <a:blip r:embed="rId6"/>
          <a:srcRect t="4653" r="3366" b="3182"/>
          <a:stretch/>
        </p:blipFill>
        <p:spPr>
          <a:xfrm>
            <a:off x="6642000" y="3401320"/>
            <a:ext cx="5004000" cy="2538698"/>
          </a:xfrm>
          <a:prstGeom prst="rect">
            <a:avLst/>
          </a:prstGeom>
        </p:spPr>
      </p:pic>
      <p:sp>
        <p:nvSpPr>
          <p:cNvPr id="20" name="Textfeld 19">
            <a:extLst>
              <a:ext uri="{FF2B5EF4-FFF2-40B4-BE49-F238E27FC236}">
                <a16:creationId xmlns:a16="http://schemas.microsoft.com/office/drawing/2014/main" id="{BF7DB081-DD40-852A-9451-9510EE4EDE54}"/>
              </a:ext>
            </a:extLst>
          </p:cNvPr>
          <p:cNvSpPr txBox="1"/>
          <p:nvPr/>
        </p:nvSpPr>
        <p:spPr>
          <a:xfrm>
            <a:off x="2151425" y="6415200"/>
            <a:ext cx="3810000" cy="1477328"/>
          </a:xfrm>
          <a:prstGeom prst="rect">
            <a:avLst/>
          </a:prstGeom>
          <a:noFill/>
        </p:spPr>
        <p:txBody>
          <a:bodyPr wrap="square">
            <a:spAutoFit/>
          </a:bodyPr>
          <a:lstStyle/>
          <a:p>
            <a:pPr marL="285750" indent="-285750">
              <a:buFont typeface="Arial" panose="020B0604020202020204" pitchFamily="34" charset="0"/>
              <a:buChar char="•"/>
            </a:pPr>
            <a:r>
              <a:rPr lang="de-DE" b="0" i="0" dirty="0">
                <a:solidFill>
                  <a:schemeClr val="bg1"/>
                </a:solidFill>
                <a:effectLst/>
                <a:latin typeface="Eastman Grotesque" panose="020B0604020202020204" charset="0"/>
              </a:rPr>
              <a:t>Siegel für Fonds</a:t>
            </a:r>
          </a:p>
          <a:p>
            <a:pPr marL="285750" indent="-285750">
              <a:buFont typeface="Arial" panose="020B0604020202020204" pitchFamily="34" charset="0"/>
              <a:buChar char="•"/>
            </a:pPr>
            <a:r>
              <a:rPr lang="de-DE" b="0" i="0" dirty="0">
                <a:solidFill>
                  <a:schemeClr val="bg1"/>
                </a:solidFill>
                <a:effectLst/>
                <a:latin typeface="Eastman Grotesque" panose="020B0604020202020204" charset="0"/>
              </a:rPr>
              <a:t>Einhaltung von vergleichbaren Mindestkriterien </a:t>
            </a:r>
          </a:p>
          <a:p>
            <a:pPr marL="285750" indent="-285750">
              <a:buFont typeface="Arial" panose="020B0604020202020204" pitchFamily="34" charset="0"/>
              <a:buChar char="•"/>
            </a:pPr>
            <a:r>
              <a:rPr lang="de-DE" b="0" i="0" dirty="0">
                <a:solidFill>
                  <a:schemeClr val="bg1"/>
                </a:solidFill>
                <a:effectLst/>
                <a:latin typeface="Eastman Grotesque" panose="020B0604020202020204" charset="0"/>
              </a:rPr>
              <a:t>Befolgung des Transparenz Kodex</a:t>
            </a:r>
          </a:p>
        </p:txBody>
      </p:sp>
      <p:sp>
        <p:nvSpPr>
          <p:cNvPr id="22" name="Textfeld 21">
            <a:extLst>
              <a:ext uri="{FF2B5EF4-FFF2-40B4-BE49-F238E27FC236}">
                <a16:creationId xmlns:a16="http://schemas.microsoft.com/office/drawing/2014/main" id="{573AE608-ECC8-F7B1-BEEC-C3FFFC94A614}"/>
              </a:ext>
            </a:extLst>
          </p:cNvPr>
          <p:cNvSpPr txBox="1"/>
          <p:nvPr/>
        </p:nvSpPr>
        <p:spPr>
          <a:xfrm>
            <a:off x="7151480" y="6415200"/>
            <a:ext cx="3985041" cy="1200329"/>
          </a:xfrm>
          <a:prstGeom prst="rect">
            <a:avLst/>
          </a:prstGeom>
          <a:noFill/>
        </p:spPr>
        <p:txBody>
          <a:bodyPr wrap="square">
            <a:spAutoFit/>
          </a:bodyPr>
          <a:lstStyle/>
          <a:p>
            <a:pPr marL="285750" indent="-285750">
              <a:buFont typeface="Arial" panose="020B0604020202020204" pitchFamily="34" charset="0"/>
              <a:buChar char="•"/>
            </a:pPr>
            <a:r>
              <a:rPr lang="de-DE" b="0" i="0" dirty="0">
                <a:solidFill>
                  <a:schemeClr val="bg1"/>
                </a:solidFill>
                <a:effectLst/>
                <a:latin typeface="Eastman Grotesque" panose="020B0604020202020204" charset="0"/>
              </a:rPr>
              <a:t>Siegel für diverse Finanzprodukte, institutionelle Anleger und Banken</a:t>
            </a:r>
          </a:p>
          <a:p>
            <a:pPr marL="285750" indent="-285750">
              <a:buFont typeface="Arial" panose="020B0604020202020204" pitchFamily="34" charset="0"/>
              <a:buChar char="•"/>
            </a:pPr>
            <a:r>
              <a:rPr lang="de-DE" b="0" i="0" dirty="0">
                <a:solidFill>
                  <a:schemeClr val="bg1"/>
                </a:solidFill>
                <a:effectLst/>
                <a:latin typeface="Eastman Grotesque" panose="020B0604020202020204" charset="0"/>
              </a:rPr>
              <a:t>Einhaltung von Mindestkriterien </a:t>
            </a:r>
          </a:p>
          <a:p>
            <a:pPr marL="285750" indent="-285750">
              <a:buFont typeface="Arial" panose="020B0604020202020204" pitchFamily="34" charset="0"/>
              <a:buChar char="•"/>
            </a:pPr>
            <a:r>
              <a:rPr lang="de-DE" b="0" i="0" dirty="0">
                <a:solidFill>
                  <a:schemeClr val="bg1"/>
                </a:solidFill>
                <a:effectLst/>
                <a:latin typeface="Eastman Grotesque" panose="020B0604020202020204" charset="0"/>
              </a:rPr>
              <a:t>Nachhaltigkeit des Kerngeschäfts</a:t>
            </a:r>
            <a:endParaRPr lang="de-DE" dirty="0">
              <a:solidFill>
                <a:schemeClr val="bg1"/>
              </a:solidFill>
              <a:latin typeface="Eastman Grotesque" panose="020B0604020202020204" charset="0"/>
            </a:endParaRPr>
          </a:p>
        </p:txBody>
      </p:sp>
      <p:pic>
        <p:nvPicPr>
          <p:cNvPr id="1028" name="Picture 4" descr="Österreichisches Umweltzeichen - YouTube">
            <a:extLst>
              <a:ext uri="{FF2B5EF4-FFF2-40B4-BE49-F238E27FC236}">
                <a16:creationId xmlns:a16="http://schemas.microsoft.com/office/drawing/2014/main" id="{F108B407-44AF-26B6-0C11-5F8C402CB7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72258" y="3320669"/>
            <a:ext cx="2700000" cy="2700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feld 25">
            <a:extLst>
              <a:ext uri="{FF2B5EF4-FFF2-40B4-BE49-F238E27FC236}">
                <a16:creationId xmlns:a16="http://schemas.microsoft.com/office/drawing/2014/main" id="{73FB51F9-5367-5EA3-974D-FE18D7249999}"/>
              </a:ext>
            </a:extLst>
          </p:cNvPr>
          <p:cNvSpPr txBox="1"/>
          <p:nvPr/>
        </p:nvSpPr>
        <p:spPr>
          <a:xfrm>
            <a:off x="13036043" y="6415750"/>
            <a:ext cx="3372241" cy="2308324"/>
          </a:xfrm>
          <a:prstGeom prst="rect">
            <a:avLst/>
          </a:prstGeom>
          <a:noFill/>
        </p:spPr>
        <p:txBody>
          <a:bodyPr wrap="square">
            <a:spAutoFit/>
          </a:bodyPr>
          <a:lstStyle/>
          <a:p>
            <a:pPr marL="285750" indent="-285750">
              <a:buFont typeface="Arial" panose="020B0604020202020204" pitchFamily="34" charset="0"/>
              <a:buChar char="•"/>
            </a:pPr>
            <a:r>
              <a:rPr lang="de-DE" b="0" i="0" dirty="0">
                <a:solidFill>
                  <a:schemeClr val="bg1"/>
                </a:solidFill>
                <a:effectLst/>
                <a:latin typeface="Eastman Grotesque" panose="020B0604020202020204" charset="0"/>
              </a:rPr>
              <a:t>Siegel für Fonds, </a:t>
            </a:r>
            <a:br>
              <a:rPr lang="de-DE" b="0" i="0" dirty="0">
                <a:solidFill>
                  <a:schemeClr val="bg1"/>
                </a:solidFill>
                <a:effectLst/>
                <a:latin typeface="Eastman Grotesque" panose="020B0604020202020204" charset="0"/>
              </a:rPr>
            </a:br>
            <a:r>
              <a:rPr lang="de-DE" b="0" i="0" dirty="0">
                <a:solidFill>
                  <a:schemeClr val="bg1"/>
                </a:solidFill>
                <a:effectLst/>
                <a:latin typeface="Eastman Grotesque" panose="020B0604020202020204" charset="0"/>
              </a:rPr>
              <a:t>Themenfonds, </a:t>
            </a:r>
            <a:br>
              <a:rPr lang="de-DE" b="0" i="0" dirty="0">
                <a:solidFill>
                  <a:schemeClr val="bg1"/>
                </a:solidFill>
                <a:effectLst/>
                <a:latin typeface="Eastman Grotesque" panose="020B0604020202020204" charset="0"/>
              </a:rPr>
            </a:br>
            <a:r>
              <a:rPr lang="de-DE" b="0" i="0" dirty="0">
                <a:solidFill>
                  <a:schemeClr val="bg1"/>
                </a:solidFill>
                <a:effectLst/>
                <a:latin typeface="Eastman Grotesque" panose="020B0604020202020204" charset="0"/>
              </a:rPr>
              <a:t>Immobilienfonds</a:t>
            </a:r>
          </a:p>
          <a:p>
            <a:pPr marL="285750" indent="-285750">
              <a:buFont typeface="Arial" panose="020B0604020202020204" pitchFamily="34" charset="0"/>
              <a:buChar char="•"/>
            </a:pPr>
            <a:r>
              <a:rPr lang="de-DE" b="0" i="0" dirty="0">
                <a:solidFill>
                  <a:schemeClr val="bg1"/>
                </a:solidFill>
                <a:effectLst/>
                <a:latin typeface="Eastman Grotesque" panose="020B0604020202020204" charset="0"/>
              </a:rPr>
              <a:t>Einhaltung von </a:t>
            </a:r>
            <a:br>
              <a:rPr lang="de-DE" b="0" i="0" dirty="0">
                <a:solidFill>
                  <a:schemeClr val="bg1"/>
                </a:solidFill>
                <a:effectLst/>
                <a:latin typeface="Eastman Grotesque" panose="020B0604020202020204" charset="0"/>
              </a:rPr>
            </a:br>
            <a:r>
              <a:rPr lang="de-DE" b="0" i="0" dirty="0">
                <a:solidFill>
                  <a:schemeClr val="bg1"/>
                </a:solidFill>
                <a:effectLst/>
                <a:latin typeface="Eastman Grotesque" panose="020B0604020202020204" charset="0"/>
              </a:rPr>
              <a:t>Mindestkriterien </a:t>
            </a:r>
          </a:p>
          <a:p>
            <a:pPr marL="285750" indent="-285750">
              <a:buFont typeface="Arial" panose="020B0604020202020204" pitchFamily="34" charset="0"/>
              <a:buChar char="•"/>
            </a:pPr>
            <a:r>
              <a:rPr lang="de-DE" b="0" i="0" dirty="0">
                <a:solidFill>
                  <a:schemeClr val="bg1"/>
                </a:solidFill>
                <a:effectLst/>
                <a:latin typeface="Eastman Grotesque" panose="020B0604020202020204" charset="0"/>
              </a:rPr>
              <a:t>Transparenz und Qualität </a:t>
            </a:r>
            <a:br>
              <a:rPr lang="de-DE" b="0" i="0" dirty="0">
                <a:solidFill>
                  <a:schemeClr val="bg1"/>
                </a:solidFill>
                <a:effectLst/>
                <a:latin typeface="Eastman Grotesque" panose="020B0604020202020204" charset="0"/>
              </a:rPr>
            </a:br>
            <a:r>
              <a:rPr lang="de-DE" b="0" i="0" dirty="0">
                <a:solidFill>
                  <a:schemeClr val="bg1"/>
                </a:solidFill>
                <a:effectLst/>
                <a:latin typeface="Eastman Grotesque" panose="020B0604020202020204" charset="0"/>
              </a:rPr>
              <a:t>des </a:t>
            </a:r>
            <a:br>
              <a:rPr lang="de-DE" b="0" i="0" dirty="0">
                <a:solidFill>
                  <a:schemeClr val="bg1"/>
                </a:solidFill>
                <a:effectLst/>
                <a:latin typeface="Eastman Grotesque" panose="020B0604020202020204" charset="0"/>
              </a:rPr>
            </a:br>
            <a:r>
              <a:rPr lang="de-DE" b="0" i="0" dirty="0">
                <a:solidFill>
                  <a:schemeClr val="bg1"/>
                </a:solidFill>
                <a:effectLst/>
                <a:latin typeface="Eastman Grotesque" panose="020B0604020202020204" charset="0"/>
              </a:rPr>
              <a:t>Nachhaltigkeitsresearchs </a:t>
            </a:r>
            <a:endParaRPr lang="de-DE" dirty="0">
              <a:solidFill>
                <a:schemeClr val="bg1"/>
              </a:solidFill>
              <a:latin typeface="Eastman Grotesque" panose="020B0604020202020204" charset="0"/>
            </a:endParaRPr>
          </a:p>
        </p:txBody>
      </p:sp>
    </p:spTree>
    <p:extLst>
      <p:ext uri="{BB962C8B-B14F-4D97-AF65-F5344CB8AC3E}">
        <p14:creationId xmlns:p14="http://schemas.microsoft.com/office/powerpoint/2010/main" val="2548589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00150" y="2237015"/>
            <a:ext cx="5000624" cy="5248655"/>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a:extLst>
              <a:ext uri="{FF2B5EF4-FFF2-40B4-BE49-F238E27FC236}">
                <a16:creationId xmlns:a16="http://schemas.microsoft.com/office/drawing/2014/main" id="{5993B486-2CB8-0B8B-6F62-56CDA28D717A}"/>
              </a:ext>
            </a:extLst>
          </p:cNvPr>
          <p:cNvSpPr txBox="1"/>
          <p:nvPr/>
        </p:nvSpPr>
        <p:spPr>
          <a:xfrm>
            <a:off x="1728787" y="2950899"/>
            <a:ext cx="3943350" cy="3820885"/>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5400" kern="1200" dirty="0">
                <a:solidFill>
                  <a:schemeClr val="bg1"/>
                </a:solidFill>
                <a:latin typeface="+mj-lt"/>
                <a:ea typeface="+mj-ea"/>
                <a:cs typeface="+mj-cs"/>
              </a:rPr>
              <a:t>Es </a:t>
            </a:r>
            <a:r>
              <a:rPr lang="en-US" sz="5400" kern="1200" dirty="0" err="1">
                <a:solidFill>
                  <a:schemeClr val="bg1"/>
                </a:solidFill>
                <a:latin typeface="+mj-lt"/>
                <a:ea typeface="+mj-ea"/>
                <a:cs typeface="+mj-cs"/>
              </a:rPr>
              <a:t>bewegt</a:t>
            </a:r>
            <a:r>
              <a:rPr lang="en-US" sz="5400" kern="1200" dirty="0">
                <a:solidFill>
                  <a:schemeClr val="bg1"/>
                </a:solidFill>
                <a:latin typeface="+mj-lt"/>
                <a:ea typeface="+mj-ea"/>
                <a:cs typeface="+mj-cs"/>
              </a:rPr>
              <a:t>  </a:t>
            </a:r>
            <a:r>
              <a:rPr lang="en-US" sz="5400" kern="1200" dirty="0" err="1">
                <a:solidFill>
                  <a:schemeClr val="bg1"/>
                </a:solidFill>
                <a:latin typeface="+mj-lt"/>
                <a:ea typeface="+mj-ea"/>
                <a:cs typeface="+mj-cs"/>
              </a:rPr>
              <a:t>sich</a:t>
            </a:r>
            <a:r>
              <a:rPr lang="en-US" sz="5400" kern="1200" dirty="0">
                <a:solidFill>
                  <a:schemeClr val="bg1"/>
                </a:solidFill>
                <a:latin typeface="+mj-lt"/>
                <a:ea typeface="+mj-ea"/>
                <a:cs typeface="+mj-cs"/>
              </a:rPr>
              <a:t> was ... </a:t>
            </a:r>
          </a:p>
          <a:p>
            <a:pPr>
              <a:lnSpc>
                <a:spcPct val="90000"/>
              </a:lnSpc>
              <a:spcBef>
                <a:spcPct val="0"/>
              </a:spcBef>
              <a:spcAft>
                <a:spcPts val="600"/>
              </a:spcAft>
            </a:pPr>
            <a:r>
              <a:rPr lang="en-US" sz="5400" kern="1200" dirty="0">
                <a:solidFill>
                  <a:schemeClr val="bg1"/>
                </a:solidFill>
                <a:latin typeface="+mj-lt"/>
                <a:ea typeface="+mj-ea"/>
                <a:cs typeface="+mj-cs"/>
              </a:rPr>
              <a:t>in Europa</a:t>
            </a:r>
          </a:p>
        </p:txBody>
      </p:sp>
      <p:pic>
        <p:nvPicPr>
          <p:cNvPr id="2" name="Grafik 1">
            <a:extLst>
              <a:ext uri="{FF2B5EF4-FFF2-40B4-BE49-F238E27FC236}">
                <a16:creationId xmlns:a16="http://schemas.microsoft.com/office/drawing/2014/main" id="{779F8EB0-36AF-8E6E-AE22-BA3ADC71B930}"/>
              </a:ext>
            </a:extLst>
          </p:cNvPr>
          <p:cNvPicPr>
            <a:picLocks noChangeAspect="1"/>
          </p:cNvPicPr>
          <p:nvPr/>
        </p:nvPicPr>
        <p:blipFill>
          <a:blip r:embed="rId3"/>
          <a:stretch>
            <a:fillRect/>
          </a:stretch>
        </p:blipFill>
        <p:spPr>
          <a:xfrm>
            <a:off x="6756541" y="2361030"/>
            <a:ext cx="8532000" cy="6910920"/>
          </a:xfrm>
          <a:prstGeom prst="rect">
            <a:avLst/>
          </a:prstGeom>
        </p:spPr>
      </p:pic>
      <p:sp>
        <p:nvSpPr>
          <p:cNvPr id="4" name="TextBox 13">
            <a:extLst>
              <a:ext uri="{FF2B5EF4-FFF2-40B4-BE49-F238E27FC236}">
                <a16:creationId xmlns:a16="http://schemas.microsoft.com/office/drawing/2014/main" id="{F21B06C1-57B3-713C-6440-1BF08EF1FB2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002640"/>
              </a:solidFill>
            </a:endParaRPr>
          </a:p>
          <a:p>
            <a:pPr algn="ctr">
              <a:lnSpc>
                <a:spcPts val="2800"/>
              </a:lnSpc>
            </a:pPr>
            <a:r>
              <a:rPr lang="en-US" sz="2000" dirty="0">
                <a:solidFill>
                  <a:srgbClr val="002640"/>
                </a:solidFill>
                <a:latin typeface="Canva Sans"/>
              </a:rPr>
              <a:t>©</a:t>
            </a:r>
            <a:r>
              <a:rPr lang="de-DE" sz="2000" dirty="0">
                <a:solidFill>
                  <a:srgbClr val="002640"/>
                </a:solidFill>
                <a:latin typeface="Eastman Grotesque"/>
              </a:rPr>
              <a:t> </a:t>
            </a:r>
            <a:r>
              <a:rPr lang="de-DE" sz="2000" dirty="0" err="1">
                <a:solidFill>
                  <a:srgbClr val="002640"/>
                </a:solidFill>
                <a:latin typeface="Eastman Grotesque"/>
              </a:rPr>
              <a:t>Invest</a:t>
            </a:r>
            <a:r>
              <a:rPr lang="de-DE" sz="2000" dirty="0">
                <a:solidFill>
                  <a:srgbClr val="002640"/>
                </a:solidFill>
                <a:latin typeface="Eastman Grotesque"/>
              </a:rPr>
              <a:t> </a:t>
            </a:r>
            <a:r>
              <a:rPr lang="de-DE" sz="2000" dirty="0" err="1">
                <a:solidFill>
                  <a:srgbClr val="002640"/>
                </a:solidFill>
                <a:latin typeface="Eastman Grotesque"/>
              </a:rPr>
              <a:t>for</a:t>
            </a:r>
            <a:r>
              <a:rPr lang="de-DE" sz="2000" dirty="0">
                <a:solidFill>
                  <a:srgbClr val="002640"/>
                </a:solidFill>
                <a:latin typeface="Eastman Grotesque"/>
              </a:rPr>
              <a:t> Better Climate EU </a:t>
            </a:r>
            <a:r>
              <a:rPr lang="en-US" sz="2000" dirty="0">
                <a:solidFill>
                  <a:srgbClr val="002640"/>
                </a:solidFill>
                <a:latin typeface="Canva Sans"/>
              </a:rPr>
              <a:t>2023</a:t>
            </a:r>
          </a:p>
          <a:p>
            <a:pPr algn="ctr">
              <a:lnSpc>
                <a:spcPts val="4759"/>
              </a:lnSpc>
            </a:pPr>
            <a:endParaRPr lang="en-US" sz="2000" dirty="0">
              <a:solidFill>
                <a:srgbClr val="002640"/>
              </a:solidFill>
              <a:latin typeface="Canva Sans"/>
            </a:endParaRPr>
          </a:p>
        </p:txBody>
      </p:sp>
      <p:sp>
        <p:nvSpPr>
          <p:cNvPr id="5" name="AutoShape 10">
            <a:extLst>
              <a:ext uri="{FF2B5EF4-FFF2-40B4-BE49-F238E27FC236}">
                <a16:creationId xmlns:a16="http://schemas.microsoft.com/office/drawing/2014/main" id="{17079554-D4F9-0630-DBBC-2EDBA67CA9F8}"/>
              </a:ext>
            </a:extLst>
          </p:cNvPr>
          <p:cNvSpPr/>
          <p:nvPr/>
        </p:nvSpPr>
        <p:spPr>
          <a:xfrm flipV="1">
            <a:off x="5735841" y="2221820"/>
            <a:ext cx="6816319" cy="0"/>
          </a:xfrm>
          <a:prstGeom prst="line">
            <a:avLst/>
          </a:prstGeom>
          <a:ln w="171450" cap="flat">
            <a:solidFill>
              <a:srgbClr val="002640"/>
            </a:solidFill>
            <a:prstDash val="solid"/>
            <a:headEnd type="none" w="sm" len="sm"/>
            <a:tailEnd type="none" w="sm" len="sm"/>
          </a:ln>
        </p:spPr>
        <p:txBody>
          <a:bodyPr/>
          <a:lstStyle/>
          <a:p>
            <a:endParaRPr lang="en-BE">
              <a:solidFill>
                <a:srgbClr val="002640"/>
              </a:solidFill>
            </a:endParaRPr>
          </a:p>
        </p:txBody>
      </p:sp>
      <p:sp>
        <p:nvSpPr>
          <p:cNvPr id="6" name="TextBox 11">
            <a:extLst>
              <a:ext uri="{FF2B5EF4-FFF2-40B4-BE49-F238E27FC236}">
                <a16:creationId xmlns:a16="http://schemas.microsoft.com/office/drawing/2014/main" id="{424B7927-F3FD-8C72-104A-014CE4F12F97}"/>
              </a:ext>
            </a:extLst>
          </p:cNvPr>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en-US" sz="6000" dirty="0" err="1">
                <a:solidFill>
                  <a:srgbClr val="002640"/>
                </a:solidFill>
                <a:latin typeface="Eastman Grotesque Bold"/>
              </a:rPr>
              <a:t>Welche</a:t>
            </a:r>
            <a:r>
              <a:rPr lang="en-US" sz="6000" dirty="0">
                <a:solidFill>
                  <a:srgbClr val="002640"/>
                </a:solidFill>
                <a:latin typeface="Eastman Grotesque Bold"/>
              </a:rPr>
              <a:t> </a:t>
            </a:r>
            <a:r>
              <a:rPr lang="en-US" sz="6000" dirty="0" err="1">
                <a:solidFill>
                  <a:srgbClr val="002640"/>
                </a:solidFill>
                <a:latin typeface="Eastman Grotesque Bold"/>
              </a:rPr>
              <a:t>Möglichkeiten</a:t>
            </a:r>
            <a:r>
              <a:rPr lang="en-US" sz="6000" dirty="0">
                <a:solidFill>
                  <a:srgbClr val="002640"/>
                </a:solidFill>
                <a:latin typeface="Eastman Grotesque Bold"/>
              </a:rPr>
              <a:t> </a:t>
            </a:r>
            <a:r>
              <a:rPr lang="en-US" sz="6000" dirty="0" err="1">
                <a:solidFill>
                  <a:srgbClr val="002640"/>
                </a:solidFill>
                <a:latin typeface="Eastman Grotesque Bold"/>
              </a:rPr>
              <a:t>habe</a:t>
            </a:r>
            <a:r>
              <a:rPr lang="en-US" sz="6000" dirty="0">
                <a:solidFill>
                  <a:srgbClr val="002640"/>
                </a:solidFill>
                <a:latin typeface="Eastman Grotesque Bold"/>
              </a:rPr>
              <a:t> ich </a:t>
            </a:r>
            <a:r>
              <a:rPr lang="en-US" sz="6000" dirty="0" err="1">
                <a:solidFill>
                  <a:srgbClr val="002640"/>
                </a:solidFill>
                <a:latin typeface="Eastman Grotesque Bold"/>
              </a:rPr>
              <a:t>noch</a:t>
            </a:r>
            <a:r>
              <a:rPr lang="en-US" sz="6000" dirty="0">
                <a:solidFill>
                  <a:srgbClr val="002640"/>
                </a:solidFill>
                <a:latin typeface="Eastman Grotesque Bold"/>
              </a:rPr>
              <a:t>?</a:t>
            </a:r>
          </a:p>
        </p:txBody>
      </p:sp>
    </p:spTree>
    <p:extLst>
      <p:ext uri="{BB962C8B-B14F-4D97-AF65-F5344CB8AC3E}">
        <p14:creationId xmlns:p14="http://schemas.microsoft.com/office/powerpoint/2010/main" val="1598839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00150" y="2237015"/>
            <a:ext cx="5000624" cy="5248655"/>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feld 2">
            <a:extLst>
              <a:ext uri="{FF2B5EF4-FFF2-40B4-BE49-F238E27FC236}">
                <a16:creationId xmlns:a16="http://schemas.microsoft.com/office/drawing/2014/main" id="{5993B486-2CB8-0B8B-6F62-56CDA28D717A}"/>
              </a:ext>
            </a:extLst>
          </p:cNvPr>
          <p:cNvSpPr txBox="1"/>
          <p:nvPr/>
        </p:nvSpPr>
        <p:spPr>
          <a:xfrm>
            <a:off x="1543050" y="2950899"/>
            <a:ext cx="3943350" cy="3820885"/>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5400" kern="1200" dirty="0">
                <a:solidFill>
                  <a:srgbClr val="FFFFFF"/>
                </a:solidFill>
                <a:latin typeface="+mj-lt"/>
                <a:ea typeface="+mj-ea"/>
                <a:cs typeface="+mj-cs"/>
              </a:rPr>
              <a:t>Es </a:t>
            </a:r>
            <a:r>
              <a:rPr lang="en-US" sz="5400" kern="1200" dirty="0" err="1">
                <a:solidFill>
                  <a:srgbClr val="FFFFFF"/>
                </a:solidFill>
                <a:latin typeface="+mj-lt"/>
                <a:ea typeface="+mj-ea"/>
                <a:cs typeface="+mj-cs"/>
              </a:rPr>
              <a:t>bewegt</a:t>
            </a:r>
            <a:r>
              <a:rPr lang="en-US" sz="5400" kern="1200" dirty="0">
                <a:solidFill>
                  <a:srgbClr val="FFFFFF"/>
                </a:solidFill>
                <a:latin typeface="+mj-lt"/>
                <a:ea typeface="+mj-ea"/>
                <a:cs typeface="+mj-cs"/>
              </a:rPr>
              <a:t> </a:t>
            </a:r>
            <a:r>
              <a:rPr lang="en-US" sz="5400" kern="1200" dirty="0" err="1">
                <a:solidFill>
                  <a:srgbClr val="FFFFFF"/>
                </a:solidFill>
                <a:latin typeface="+mj-lt"/>
                <a:ea typeface="+mj-ea"/>
                <a:cs typeface="+mj-cs"/>
              </a:rPr>
              <a:t>sich</a:t>
            </a:r>
            <a:r>
              <a:rPr lang="en-US" sz="5400" kern="1200" dirty="0">
                <a:solidFill>
                  <a:srgbClr val="FFFFFF"/>
                </a:solidFill>
                <a:latin typeface="+mj-lt"/>
                <a:ea typeface="+mj-ea"/>
                <a:cs typeface="+mj-cs"/>
              </a:rPr>
              <a:t> was ... </a:t>
            </a:r>
          </a:p>
          <a:p>
            <a:pPr>
              <a:lnSpc>
                <a:spcPct val="90000"/>
              </a:lnSpc>
              <a:spcBef>
                <a:spcPct val="0"/>
              </a:spcBef>
              <a:spcAft>
                <a:spcPts val="600"/>
              </a:spcAft>
            </a:pPr>
            <a:r>
              <a:rPr lang="en-US" sz="5400" dirty="0" err="1">
                <a:solidFill>
                  <a:srgbClr val="FFFFFF"/>
                </a:solidFill>
                <a:latin typeface="+mj-lt"/>
                <a:ea typeface="+mj-ea"/>
                <a:cs typeface="+mj-cs"/>
              </a:rPr>
              <a:t>auch</a:t>
            </a:r>
            <a:r>
              <a:rPr lang="en-US" sz="5400" dirty="0">
                <a:solidFill>
                  <a:srgbClr val="FFFFFF"/>
                </a:solidFill>
                <a:latin typeface="+mj-lt"/>
                <a:ea typeface="+mj-ea"/>
                <a:cs typeface="+mj-cs"/>
              </a:rPr>
              <a:t> </a:t>
            </a:r>
            <a:r>
              <a:rPr lang="en-US" sz="5400" kern="1200" dirty="0">
                <a:solidFill>
                  <a:srgbClr val="FFFFFF"/>
                </a:solidFill>
                <a:latin typeface="+mj-lt"/>
                <a:ea typeface="+mj-ea"/>
                <a:cs typeface="+mj-cs"/>
              </a:rPr>
              <a:t>in Deutschland </a:t>
            </a:r>
          </a:p>
        </p:txBody>
      </p:sp>
      <p:pic>
        <p:nvPicPr>
          <p:cNvPr id="4" name="Grafik 3">
            <a:extLst>
              <a:ext uri="{FF2B5EF4-FFF2-40B4-BE49-F238E27FC236}">
                <a16:creationId xmlns:a16="http://schemas.microsoft.com/office/drawing/2014/main" id="{F2C2688A-526F-0D15-1D3E-894E34E5D5BB}"/>
              </a:ext>
            </a:extLst>
          </p:cNvPr>
          <p:cNvPicPr>
            <a:picLocks noChangeAspect="1"/>
          </p:cNvPicPr>
          <p:nvPr/>
        </p:nvPicPr>
        <p:blipFill rotWithShape="1">
          <a:blip r:embed="rId3"/>
          <a:srcRect t="1782"/>
          <a:stretch/>
        </p:blipFill>
        <p:spPr>
          <a:xfrm>
            <a:off x="7828712" y="2470245"/>
            <a:ext cx="7452000" cy="6020052"/>
          </a:xfrm>
          <a:prstGeom prst="rect">
            <a:avLst/>
          </a:prstGeom>
        </p:spPr>
      </p:pic>
      <p:sp>
        <p:nvSpPr>
          <p:cNvPr id="2" name="TextBox 13">
            <a:extLst>
              <a:ext uri="{FF2B5EF4-FFF2-40B4-BE49-F238E27FC236}">
                <a16:creationId xmlns:a16="http://schemas.microsoft.com/office/drawing/2014/main" id="{A12FC796-51C8-7D58-1AC1-809DC8A25FB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latin typeface="Canva Sans"/>
              </a:rPr>
              <a:t>©</a:t>
            </a:r>
            <a:r>
              <a:rPr lang="de-DE" sz="2000" dirty="0">
                <a:latin typeface="Eastman Grotesque"/>
              </a:rPr>
              <a:t> </a:t>
            </a:r>
            <a:r>
              <a:rPr lang="de-DE" sz="2000" dirty="0" err="1">
                <a:latin typeface="Eastman Grotesque"/>
              </a:rPr>
              <a:t>Invest</a:t>
            </a:r>
            <a:r>
              <a:rPr lang="de-DE" sz="2000" dirty="0">
                <a:latin typeface="Eastman Grotesque"/>
              </a:rPr>
              <a:t> </a:t>
            </a:r>
            <a:r>
              <a:rPr lang="de-DE" sz="2000" dirty="0" err="1">
                <a:latin typeface="Eastman Grotesque"/>
              </a:rPr>
              <a:t>for</a:t>
            </a:r>
            <a:r>
              <a:rPr lang="de-DE" sz="2000" dirty="0">
                <a:latin typeface="Eastman Grotesque"/>
              </a:rPr>
              <a:t> Better Climate EU </a:t>
            </a:r>
            <a:r>
              <a:rPr lang="en-US" sz="2000" dirty="0">
                <a:latin typeface="Canva Sans"/>
              </a:rPr>
              <a:t>2023</a:t>
            </a:r>
          </a:p>
          <a:p>
            <a:pPr algn="ctr">
              <a:lnSpc>
                <a:spcPts val="4759"/>
              </a:lnSpc>
            </a:pPr>
            <a:endParaRPr lang="en-US" sz="2000" dirty="0">
              <a:latin typeface="Canva Sans"/>
            </a:endParaRPr>
          </a:p>
        </p:txBody>
      </p:sp>
      <p:sp>
        <p:nvSpPr>
          <p:cNvPr id="5" name="AutoShape 10">
            <a:extLst>
              <a:ext uri="{FF2B5EF4-FFF2-40B4-BE49-F238E27FC236}">
                <a16:creationId xmlns:a16="http://schemas.microsoft.com/office/drawing/2014/main" id="{EAADCEB2-799A-950B-50E9-A09EE01838EE}"/>
              </a:ext>
            </a:extLst>
          </p:cNvPr>
          <p:cNvSpPr/>
          <p:nvPr/>
        </p:nvSpPr>
        <p:spPr>
          <a:xfrm flipV="1">
            <a:off x="5735841" y="2221820"/>
            <a:ext cx="6816319" cy="0"/>
          </a:xfrm>
          <a:prstGeom prst="line">
            <a:avLst/>
          </a:prstGeom>
          <a:ln w="171450" cap="flat">
            <a:solidFill>
              <a:srgbClr val="002640"/>
            </a:solidFill>
            <a:prstDash val="solid"/>
            <a:headEnd type="none" w="sm" len="sm"/>
            <a:tailEnd type="none" w="sm" len="sm"/>
          </a:ln>
        </p:spPr>
        <p:txBody>
          <a:bodyPr/>
          <a:lstStyle/>
          <a:p>
            <a:endParaRPr lang="en-BE">
              <a:solidFill>
                <a:srgbClr val="002640"/>
              </a:solidFill>
            </a:endParaRPr>
          </a:p>
        </p:txBody>
      </p:sp>
      <p:sp>
        <p:nvSpPr>
          <p:cNvPr id="6" name="TextBox 11">
            <a:extLst>
              <a:ext uri="{FF2B5EF4-FFF2-40B4-BE49-F238E27FC236}">
                <a16:creationId xmlns:a16="http://schemas.microsoft.com/office/drawing/2014/main" id="{C7CE681D-5DB7-FEE8-0EF8-F31FD04460D3}"/>
              </a:ext>
            </a:extLst>
          </p:cNvPr>
          <p:cNvSpPr txBox="1"/>
          <p:nvPr/>
        </p:nvSpPr>
        <p:spPr>
          <a:xfrm>
            <a:off x="396000" y="885825"/>
            <a:ext cx="17496000" cy="1191600"/>
          </a:xfrm>
          <a:prstGeom prst="rect">
            <a:avLst/>
          </a:prstGeom>
        </p:spPr>
        <p:txBody>
          <a:bodyPr lIns="0" tIns="0" rIns="0" bIns="0" rtlCol="0" anchor="t">
            <a:spAutoFit/>
          </a:bodyPr>
          <a:lstStyle/>
          <a:p>
            <a:pPr algn="ctr">
              <a:lnSpc>
                <a:spcPts val="9659"/>
              </a:lnSpc>
            </a:pPr>
            <a:r>
              <a:rPr lang="en-US" sz="6000" dirty="0" err="1">
                <a:solidFill>
                  <a:srgbClr val="002640"/>
                </a:solidFill>
                <a:latin typeface="Eastman Grotesque Bold"/>
              </a:rPr>
              <a:t>Welche</a:t>
            </a:r>
            <a:r>
              <a:rPr lang="en-US" sz="6000" dirty="0">
                <a:solidFill>
                  <a:srgbClr val="002640"/>
                </a:solidFill>
                <a:latin typeface="Eastman Grotesque Bold"/>
              </a:rPr>
              <a:t> </a:t>
            </a:r>
            <a:r>
              <a:rPr lang="en-US" sz="6000" dirty="0" err="1">
                <a:solidFill>
                  <a:srgbClr val="002640"/>
                </a:solidFill>
                <a:latin typeface="Eastman Grotesque Bold"/>
              </a:rPr>
              <a:t>Möglichkeiten</a:t>
            </a:r>
            <a:r>
              <a:rPr lang="en-US" sz="6000" dirty="0">
                <a:solidFill>
                  <a:srgbClr val="002640"/>
                </a:solidFill>
                <a:latin typeface="Eastman Grotesque Bold"/>
              </a:rPr>
              <a:t> </a:t>
            </a:r>
            <a:r>
              <a:rPr lang="en-US" sz="6000" dirty="0" err="1">
                <a:solidFill>
                  <a:srgbClr val="002640"/>
                </a:solidFill>
                <a:latin typeface="Eastman Grotesque Bold"/>
              </a:rPr>
              <a:t>habe</a:t>
            </a:r>
            <a:r>
              <a:rPr lang="en-US" sz="6000" dirty="0">
                <a:solidFill>
                  <a:srgbClr val="002640"/>
                </a:solidFill>
                <a:latin typeface="Eastman Grotesque Bold"/>
              </a:rPr>
              <a:t> ich </a:t>
            </a:r>
            <a:r>
              <a:rPr lang="en-US" sz="6000" dirty="0" err="1">
                <a:solidFill>
                  <a:srgbClr val="002640"/>
                </a:solidFill>
                <a:latin typeface="Eastman Grotesque Bold"/>
              </a:rPr>
              <a:t>noch</a:t>
            </a:r>
            <a:r>
              <a:rPr lang="en-US" sz="6000" dirty="0">
                <a:solidFill>
                  <a:srgbClr val="002640"/>
                </a:solidFill>
                <a:latin typeface="Eastman Grotesque Bold"/>
              </a:rPr>
              <a:t>?</a:t>
            </a:r>
          </a:p>
        </p:txBody>
      </p:sp>
    </p:spTree>
    <p:extLst>
      <p:ext uri="{BB962C8B-B14F-4D97-AF65-F5344CB8AC3E}">
        <p14:creationId xmlns:p14="http://schemas.microsoft.com/office/powerpoint/2010/main" val="29555927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de-D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de-D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4253359" y="6150098"/>
            <a:ext cx="12838548" cy="1320291"/>
            <a:chOff x="0" y="0"/>
            <a:chExt cx="3381346" cy="347731"/>
          </a:xfrm>
        </p:grpSpPr>
        <p:sp>
          <p:nvSpPr>
            <p:cNvPr id="10" name="Freeform 10"/>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de-DE"/>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de-DE"/>
          </a:p>
        </p:txBody>
      </p:sp>
      <p:grpSp>
        <p:nvGrpSpPr>
          <p:cNvPr id="13" name="Group 13"/>
          <p:cNvGrpSpPr/>
          <p:nvPr/>
        </p:nvGrpSpPr>
        <p:grpSpPr>
          <a:xfrm>
            <a:off x="4166533" y="4537764"/>
            <a:ext cx="12838548" cy="1320291"/>
            <a:chOff x="0" y="0"/>
            <a:chExt cx="3381346" cy="347731"/>
          </a:xfrm>
        </p:grpSpPr>
        <p:sp>
          <p:nvSpPr>
            <p:cNvPr id="14" name="Freeform 14"/>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de-DE"/>
            </a:p>
          </p:txBody>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4166533" y="2985640"/>
            <a:ext cx="12838548" cy="1320291"/>
            <a:chOff x="0" y="0"/>
            <a:chExt cx="3381346" cy="347731"/>
          </a:xfrm>
        </p:grpSpPr>
        <p:sp>
          <p:nvSpPr>
            <p:cNvPr id="17" name="Freeform 17"/>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de-DE"/>
            </a:p>
          </p:txBody>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576796" y="2971578"/>
            <a:ext cx="1268530" cy="1470760"/>
          </a:xfrm>
          <a:custGeom>
            <a:avLst/>
            <a:gdLst/>
            <a:ahLst/>
            <a:cxnLst/>
            <a:rect l="l" t="t" r="r" b="b"/>
            <a:pathLst>
              <a:path w="1268530" h="1470760">
                <a:moveTo>
                  <a:pt x="0" y="0"/>
                </a:moveTo>
                <a:lnTo>
                  <a:pt x="1268530" y="0"/>
                </a:lnTo>
                <a:lnTo>
                  <a:pt x="1268530" y="1470760"/>
                </a:lnTo>
                <a:lnTo>
                  <a:pt x="0" y="1470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de-DE"/>
          </a:p>
        </p:txBody>
      </p:sp>
      <p:sp>
        <p:nvSpPr>
          <p:cNvPr id="20" name="TextBox 20"/>
          <p:cNvSpPr txBox="1"/>
          <p:nvPr/>
        </p:nvSpPr>
        <p:spPr>
          <a:xfrm>
            <a:off x="4522878" y="6280745"/>
            <a:ext cx="12220369" cy="1576778"/>
          </a:xfrm>
          <a:prstGeom prst="rect">
            <a:avLst/>
          </a:prstGeom>
        </p:spPr>
        <p:txBody>
          <a:bodyPr lIns="0" tIns="0" rIns="0" bIns="0" rtlCol="0" anchor="t">
            <a:spAutoFit/>
          </a:bodyPr>
          <a:lstStyle/>
          <a:p>
            <a:pPr algn="just">
              <a:lnSpc>
                <a:spcPts val="4262"/>
              </a:lnSpc>
            </a:pPr>
            <a:r>
              <a:rPr lang="en-US" sz="3044" dirty="0" err="1">
                <a:solidFill>
                  <a:srgbClr val="FFFFFF"/>
                </a:solidFill>
                <a:latin typeface="Eastman Grotesque Bold"/>
              </a:rPr>
              <a:t>Teilen</a:t>
            </a:r>
            <a:r>
              <a:rPr lang="en-US" sz="3044" dirty="0">
                <a:solidFill>
                  <a:srgbClr val="FFFFFF"/>
                </a:solidFill>
                <a:latin typeface="Eastman Grotesque Bold"/>
              </a:rPr>
              <a:t> Sie </a:t>
            </a:r>
            <a:r>
              <a:rPr lang="en-US" sz="3044" dirty="0" err="1">
                <a:solidFill>
                  <a:srgbClr val="FFFFFF"/>
                </a:solidFill>
                <a:latin typeface="Eastman Grotesque Bold"/>
              </a:rPr>
              <a:t>Ihre</a:t>
            </a:r>
            <a:r>
              <a:rPr lang="en-US" sz="3044" dirty="0">
                <a:solidFill>
                  <a:srgbClr val="FFFFFF"/>
                </a:solidFill>
                <a:latin typeface="Eastman Grotesque Bold"/>
              </a:rPr>
              <a:t> </a:t>
            </a:r>
            <a:r>
              <a:rPr lang="en-US" sz="3044" dirty="0" err="1">
                <a:solidFill>
                  <a:srgbClr val="FFFFFF"/>
                </a:solidFill>
                <a:latin typeface="Eastman Grotesque Bold"/>
              </a:rPr>
              <a:t>persönlichen</a:t>
            </a:r>
            <a:r>
              <a:rPr lang="en-US" sz="3044" dirty="0">
                <a:solidFill>
                  <a:srgbClr val="FFFFFF"/>
                </a:solidFill>
                <a:latin typeface="Eastman Grotesque Bold"/>
              </a:rPr>
              <a:t> </a:t>
            </a:r>
            <a:r>
              <a:rPr lang="en-US" sz="3044" dirty="0" err="1">
                <a:solidFill>
                  <a:srgbClr val="FFFFFF"/>
                </a:solidFill>
                <a:latin typeface="Eastman Grotesque Bold"/>
              </a:rPr>
              <a:t>Vorlieben</a:t>
            </a:r>
            <a:r>
              <a:rPr lang="en-US" sz="3044" dirty="0">
                <a:solidFill>
                  <a:srgbClr val="FFFFFF"/>
                </a:solidFill>
                <a:latin typeface="Eastman Grotesque Bold"/>
              </a:rPr>
              <a:t> </a:t>
            </a:r>
            <a:r>
              <a:rPr lang="en-US" sz="3044" dirty="0" err="1">
                <a:solidFill>
                  <a:srgbClr val="FFFFFF"/>
                </a:solidFill>
                <a:latin typeface="Eastman Grotesque Bold"/>
              </a:rPr>
              <a:t>schriftlich</a:t>
            </a:r>
            <a:r>
              <a:rPr lang="en-US" sz="3044" dirty="0">
                <a:solidFill>
                  <a:srgbClr val="FFFFFF"/>
                </a:solidFill>
                <a:latin typeface="Eastman Grotesque Bold"/>
              </a:rPr>
              <a:t> </a:t>
            </a:r>
            <a:r>
              <a:rPr lang="en-US" sz="3044" dirty="0" err="1">
                <a:solidFill>
                  <a:srgbClr val="FFFFFF"/>
                </a:solidFill>
                <a:latin typeface="Eastman Grotesque Bold"/>
              </a:rPr>
              <a:t>mit</a:t>
            </a:r>
            <a:r>
              <a:rPr lang="en-US" sz="3044" dirty="0">
                <a:solidFill>
                  <a:srgbClr val="FFFFFF"/>
                </a:solidFill>
                <a:latin typeface="Eastman Grotesque Bold"/>
              </a:rPr>
              <a:t>, </a:t>
            </a:r>
            <a:r>
              <a:rPr lang="en-US" sz="3044" dirty="0" err="1">
                <a:solidFill>
                  <a:srgbClr val="FFFFFF"/>
                </a:solidFill>
                <a:latin typeface="Eastman Grotesque Bold"/>
              </a:rPr>
              <a:t>damit</a:t>
            </a:r>
            <a:r>
              <a:rPr lang="en-US" sz="3044" dirty="0">
                <a:solidFill>
                  <a:srgbClr val="FFFFFF"/>
                </a:solidFill>
                <a:latin typeface="Eastman Grotesque Bold"/>
              </a:rPr>
              <a:t> </a:t>
            </a:r>
            <a:r>
              <a:rPr lang="en-US" sz="3044" dirty="0" err="1">
                <a:solidFill>
                  <a:srgbClr val="FFFFFF"/>
                </a:solidFill>
                <a:latin typeface="Eastman Grotesque Bold"/>
              </a:rPr>
              <a:t>diese</a:t>
            </a:r>
            <a:r>
              <a:rPr lang="en-US" sz="3044" dirty="0">
                <a:solidFill>
                  <a:srgbClr val="FFFFFF"/>
                </a:solidFill>
                <a:latin typeface="Eastman Grotesque Bold"/>
              </a:rPr>
              <a:t> </a:t>
            </a:r>
            <a:r>
              <a:rPr lang="en-US" sz="3044" dirty="0" err="1">
                <a:solidFill>
                  <a:srgbClr val="FFFFFF"/>
                </a:solidFill>
                <a:latin typeface="Eastman Grotesque Bold"/>
              </a:rPr>
              <a:t>Berücksichtigung</a:t>
            </a:r>
            <a:r>
              <a:rPr lang="en-US" sz="3044" dirty="0">
                <a:solidFill>
                  <a:srgbClr val="FFFFFF"/>
                </a:solidFill>
                <a:latin typeface="Eastman Grotesque Bold"/>
              </a:rPr>
              <a:t> </a:t>
            </a:r>
            <a:r>
              <a:rPr lang="en-US" sz="3044" dirty="0" err="1">
                <a:solidFill>
                  <a:srgbClr val="FFFFFF"/>
                </a:solidFill>
                <a:latin typeface="Eastman Grotesque Bold"/>
              </a:rPr>
              <a:t>finden</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grpSp>
        <p:nvGrpSpPr>
          <p:cNvPr id="21" name="Group 21"/>
          <p:cNvGrpSpPr/>
          <p:nvPr/>
        </p:nvGrpSpPr>
        <p:grpSpPr>
          <a:xfrm>
            <a:off x="4166533" y="7698989"/>
            <a:ext cx="12838548" cy="1320291"/>
            <a:chOff x="0" y="0"/>
            <a:chExt cx="3381346" cy="347731"/>
          </a:xfrm>
        </p:grpSpPr>
        <p:sp>
          <p:nvSpPr>
            <p:cNvPr id="22" name="Freeform 22"/>
            <p:cNvSpPr/>
            <p:nvPr/>
          </p:nvSpPr>
          <p:spPr>
            <a:xfrm>
              <a:off x="0" y="0"/>
              <a:ext cx="3381346" cy="347731"/>
            </a:xfrm>
            <a:custGeom>
              <a:avLst/>
              <a:gdLst/>
              <a:ahLst/>
              <a:cxnLst/>
              <a:rect l="l" t="t" r="r" b="b"/>
              <a:pathLst>
                <a:path w="3381346" h="347731">
                  <a:moveTo>
                    <a:pt x="30754" y="0"/>
                  </a:moveTo>
                  <a:lnTo>
                    <a:pt x="3350592" y="0"/>
                  </a:lnTo>
                  <a:cubicBezTo>
                    <a:pt x="3358748" y="0"/>
                    <a:pt x="3366571" y="3240"/>
                    <a:pt x="3372338" y="9008"/>
                  </a:cubicBezTo>
                  <a:cubicBezTo>
                    <a:pt x="3378106" y="14775"/>
                    <a:pt x="3381346" y="22598"/>
                    <a:pt x="3381346" y="30754"/>
                  </a:cubicBezTo>
                  <a:lnTo>
                    <a:pt x="3381346" y="316977"/>
                  </a:lnTo>
                  <a:cubicBezTo>
                    <a:pt x="3381346" y="325133"/>
                    <a:pt x="3378106" y="332956"/>
                    <a:pt x="3372338" y="338723"/>
                  </a:cubicBezTo>
                  <a:cubicBezTo>
                    <a:pt x="3366571" y="344491"/>
                    <a:pt x="3358748" y="347731"/>
                    <a:pt x="3350592" y="347731"/>
                  </a:cubicBezTo>
                  <a:lnTo>
                    <a:pt x="30754" y="347731"/>
                  </a:lnTo>
                  <a:cubicBezTo>
                    <a:pt x="22598" y="347731"/>
                    <a:pt x="14775" y="344491"/>
                    <a:pt x="9008" y="338723"/>
                  </a:cubicBezTo>
                  <a:cubicBezTo>
                    <a:pt x="3240" y="332956"/>
                    <a:pt x="0" y="325133"/>
                    <a:pt x="0" y="316977"/>
                  </a:cubicBezTo>
                  <a:lnTo>
                    <a:pt x="0" y="30754"/>
                  </a:lnTo>
                  <a:cubicBezTo>
                    <a:pt x="0" y="22598"/>
                    <a:pt x="3240" y="14775"/>
                    <a:pt x="9008" y="9008"/>
                  </a:cubicBezTo>
                  <a:cubicBezTo>
                    <a:pt x="14775" y="3240"/>
                    <a:pt x="22598" y="0"/>
                    <a:pt x="30754" y="0"/>
                  </a:cubicBezTo>
                  <a:close/>
                </a:path>
              </a:pathLst>
            </a:custGeom>
            <a:solidFill>
              <a:srgbClr val="000000">
                <a:alpha val="35686"/>
              </a:srgbClr>
            </a:solidFill>
          </p:spPr>
          <p:txBody>
            <a:bodyPr/>
            <a:lstStyle/>
            <a:p>
              <a:endParaRPr lang="de-DE"/>
            </a:p>
          </p:txBody>
        </p:sp>
        <p:sp>
          <p:nvSpPr>
            <p:cNvPr id="23" name="TextBox 2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1525035" y="4537764"/>
            <a:ext cx="1320291" cy="1320291"/>
          </a:xfrm>
          <a:custGeom>
            <a:avLst/>
            <a:gdLst/>
            <a:ahLst/>
            <a:cxnLst/>
            <a:rect l="l" t="t" r="r" b="b"/>
            <a:pathLst>
              <a:path w="1320291" h="1320291">
                <a:moveTo>
                  <a:pt x="0" y="0"/>
                </a:moveTo>
                <a:lnTo>
                  <a:pt x="1320291" y="0"/>
                </a:lnTo>
                <a:lnTo>
                  <a:pt x="1320291" y="1320291"/>
                </a:lnTo>
                <a:lnTo>
                  <a:pt x="0" y="1320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de-DE"/>
          </a:p>
        </p:txBody>
      </p:sp>
      <p:sp>
        <p:nvSpPr>
          <p:cNvPr id="25" name="Freeform 25"/>
          <p:cNvSpPr/>
          <p:nvPr/>
        </p:nvSpPr>
        <p:spPr>
          <a:xfrm>
            <a:off x="1749188" y="6150098"/>
            <a:ext cx="1096138" cy="1114245"/>
          </a:xfrm>
          <a:custGeom>
            <a:avLst/>
            <a:gdLst/>
            <a:ahLst/>
            <a:cxnLst/>
            <a:rect l="l" t="t" r="r" b="b"/>
            <a:pathLst>
              <a:path w="1096138" h="1114245">
                <a:moveTo>
                  <a:pt x="0" y="0"/>
                </a:moveTo>
                <a:lnTo>
                  <a:pt x="1096138" y="0"/>
                </a:lnTo>
                <a:lnTo>
                  <a:pt x="1096138" y="1114244"/>
                </a:lnTo>
                <a:lnTo>
                  <a:pt x="0" y="11142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de-DE"/>
          </a:p>
        </p:txBody>
      </p:sp>
      <p:sp>
        <p:nvSpPr>
          <p:cNvPr id="26" name="Freeform 26"/>
          <p:cNvSpPr/>
          <p:nvPr/>
        </p:nvSpPr>
        <p:spPr>
          <a:xfrm>
            <a:off x="1749188" y="7698989"/>
            <a:ext cx="1198943" cy="1121012"/>
          </a:xfrm>
          <a:custGeom>
            <a:avLst/>
            <a:gdLst/>
            <a:ahLst/>
            <a:cxnLst/>
            <a:rect l="l" t="t" r="r" b="b"/>
            <a:pathLst>
              <a:path w="1198943" h="1121012">
                <a:moveTo>
                  <a:pt x="0" y="0"/>
                </a:moveTo>
                <a:lnTo>
                  <a:pt x="1198943" y="0"/>
                </a:lnTo>
                <a:lnTo>
                  <a:pt x="1198943" y="1121012"/>
                </a:lnTo>
                <a:lnTo>
                  <a:pt x="0" y="1121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de-DE"/>
          </a:p>
        </p:txBody>
      </p:sp>
      <p:sp>
        <p:nvSpPr>
          <p:cNvPr id="28" name="TextBox 28"/>
          <p:cNvSpPr txBox="1"/>
          <p:nvPr/>
        </p:nvSpPr>
        <p:spPr>
          <a:xfrm>
            <a:off x="1390493" y="885825"/>
            <a:ext cx="15701414" cy="1191421"/>
          </a:xfrm>
          <a:prstGeom prst="rect">
            <a:avLst/>
          </a:prstGeom>
        </p:spPr>
        <p:txBody>
          <a:bodyPr lIns="0" tIns="0" rIns="0" bIns="0" rtlCol="0" anchor="t">
            <a:spAutoFit/>
          </a:bodyPr>
          <a:lstStyle/>
          <a:p>
            <a:pPr algn="ctr">
              <a:lnSpc>
                <a:spcPts val="9659"/>
              </a:lnSpc>
            </a:pPr>
            <a:r>
              <a:rPr lang="en-US" sz="6000" dirty="0" err="1">
                <a:solidFill>
                  <a:srgbClr val="FFFFFF"/>
                </a:solidFill>
                <a:latin typeface="Eastman Grotesque Bold"/>
              </a:rPr>
              <a:t>Ausblick</a:t>
            </a:r>
            <a:r>
              <a:rPr lang="en-US" sz="6000" dirty="0">
                <a:solidFill>
                  <a:srgbClr val="FFFFFF"/>
                </a:solidFill>
                <a:latin typeface="Eastman Grotesque Bold"/>
              </a:rPr>
              <a:t> Modul 3</a:t>
            </a:r>
          </a:p>
        </p:txBody>
      </p:sp>
      <p:sp>
        <p:nvSpPr>
          <p:cNvPr id="29" name="TextBox 29"/>
          <p:cNvSpPr txBox="1"/>
          <p:nvPr/>
        </p:nvSpPr>
        <p:spPr>
          <a:xfrm>
            <a:off x="4522878" y="3123900"/>
            <a:ext cx="12122398" cy="1536761"/>
          </a:xfrm>
          <a:prstGeom prst="rect">
            <a:avLst/>
          </a:prstGeom>
        </p:spPr>
        <p:txBody>
          <a:bodyPr lIns="0" tIns="0" rIns="0" bIns="0" rtlCol="0" anchor="t">
            <a:spAutoFit/>
          </a:bodyPr>
          <a:lstStyle/>
          <a:p>
            <a:pPr algn="just">
              <a:lnSpc>
                <a:spcPts val="4262"/>
              </a:lnSpc>
            </a:pPr>
            <a:r>
              <a:rPr lang="en-US" sz="3044" dirty="0">
                <a:solidFill>
                  <a:srgbClr val="FFFFFF"/>
                </a:solidFill>
                <a:latin typeface="Eastman Grotesque Bold"/>
              </a:rPr>
              <a:t>EU-</a:t>
            </a:r>
            <a:r>
              <a:rPr lang="en-US" sz="3044" dirty="0" err="1">
                <a:solidFill>
                  <a:srgbClr val="FFFFFF"/>
                </a:solidFill>
                <a:latin typeface="Eastman Grotesque Bold"/>
              </a:rPr>
              <a:t>Vorschriften</a:t>
            </a:r>
            <a:r>
              <a:rPr lang="en-US" sz="3044" dirty="0">
                <a:solidFill>
                  <a:srgbClr val="FFFFFF"/>
                </a:solidFill>
                <a:latin typeface="Eastman Grotesque Bold"/>
              </a:rPr>
              <a:t> </a:t>
            </a:r>
            <a:r>
              <a:rPr lang="en-US" sz="3044" dirty="0" err="1">
                <a:solidFill>
                  <a:srgbClr val="FFFFFF"/>
                </a:solidFill>
                <a:latin typeface="Eastman Grotesque Bold"/>
              </a:rPr>
              <a:t>verpflichten</a:t>
            </a:r>
            <a:r>
              <a:rPr lang="en-US" sz="3044" dirty="0">
                <a:solidFill>
                  <a:srgbClr val="FFFFFF"/>
                </a:solidFill>
                <a:latin typeface="Eastman Grotesque Bold"/>
              </a:rPr>
              <a:t> die </a:t>
            </a:r>
            <a:r>
              <a:rPr lang="en-US" sz="3044" dirty="0" err="1">
                <a:solidFill>
                  <a:srgbClr val="FFFFFF"/>
                </a:solidFill>
                <a:latin typeface="Eastman Grotesque Bold"/>
              </a:rPr>
              <a:t>Finanzbranche</a:t>
            </a:r>
            <a:r>
              <a:rPr lang="en-US" sz="3044" dirty="0">
                <a:solidFill>
                  <a:srgbClr val="FFFFFF"/>
                </a:solidFill>
                <a:latin typeface="Eastman Grotesque Bold"/>
              </a:rPr>
              <a:t> nun, </a:t>
            </a:r>
            <a:r>
              <a:rPr lang="en-US" sz="3044" dirty="0" err="1">
                <a:solidFill>
                  <a:srgbClr val="FFFFFF"/>
                </a:solidFill>
                <a:latin typeface="Eastman Grotesque Bold"/>
              </a:rPr>
              <a:t>Ihre</a:t>
            </a:r>
            <a:r>
              <a:rPr lang="en-US" sz="3044" dirty="0">
                <a:solidFill>
                  <a:srgbClr val="FFFFFF"/>
                </a:solidFill>
                <a:latin typeface="Eastman Grotesque Bold"/>
              </a:rPr>
              <a:t> </a:t>
            </a:r>
            <a:r>
              <a:rPr lang="en-US" sz="3044" dirty="0" err="1">
                <a:solidFill>
                  <a:srgbClr val="FFFFFF"/>
                </a:solidFill>
                <a:latin typeface="Eastman Grotesque Bold"/>
              </a:rPr>
              <a:t>persönlichen</a:t>
            </a:r>
            <a:r>
              <a:rPr lang="en-US" sz="3044" dirty="0">
                <a:solidFill>
                  <a:srgbClr val="FFFFFF"/>
                </a:solidFill>
                <a:latin typeface="Eastman Grotesque Bold"/>
              </a:rPr>
              <a:t> </a:t>
            </a:r>
            <a:r>
              <a:rPr lang="en-US" sz="3044" dirty="0" err="1">
                <a:solidFill>
                  <a:srgbClr val="FFFFFF"/>
                </a:solidFill>
                <a:latin typeface="Eastman Grotesque Bold"/>
              </a:rPr>
              <a:t>Nachhaltigkeitspräferenzen</a:t>
            </a:r>
            <a:r>
              <a:rPr lang="en-US" sz="3044" dirty="0">
                <a:solidFill>
                  <a:srgbClr val="FFFFFF"/>
                </a:solidFill>
                <a:latin typeface="Eastman Grotesque Bold"/>
              </a:rPr>
              <a:t> zu </a:t>
            </a:r>
            <a:r>
              <a:rPr lang="en-US" sz="3044" dirty="0" err="1">
                <a:solidFill>
                  <a:srgbClr val="FFFFFF"/>
                </a:solidFill>
                <a:latin typeface="Eastman Grotesque Bold"/>
              </a:rPr>
              <a:t>berücksichtigen</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
        <p:nvSpPr>
          <p:cNvPr id="30" name="TextBox 30"/>
          <p:cNvSpPr txBox="1"/>
          <p:nvPr/>
        </p:nvSpPr>
        <p:spPr>
          <a:xfrm>
            <a:off x="4522878" y="4680031"/>
            <a:ext cx="12282288" cy="1536761"/>
          </a:xfrm>
          <a:prstGeom prst="rect">
            <a:avLst/>
          </a:prstGeom>
        </p:spPr>
        <p:txBody>
          <a:bodyPr lIns="0" tIns="0" rIns="0" bIns="0" rtlCol="0" anchor="t">
            <a:spAutoFit/>
          </a:bodyPr>
          <a:lstStyle/>
          <a:p>
            <a:pPr algn="just">
              <a:lnSpc>
                <a:spcPts val="4262"/>
              </a:lnSpc>
            </a:pPr>
            <a:r>
              <a:rPr lang="en-US" sz="3044" dirty="0" err="1">
                <a:solidFill>
                  <a:srgbClr val="FFFFFF"/>
                </a:solidFill>
                <a:latin typeface="Eastman Grotesque Bold"/>
              </a:rPr>
              <a:t>Nachhaltigkeitspräferenzen</a:t>
            </a:r>
            <a:r>
              <a:rPr lang="en-US" sz="3044" dirty="0">
                <a:solidFill>
                  <a:srgbClr val="FFFFFF"/>
                </a:solidFill>
                <a:latin typeface="Eastman Grotesque Bold"/>
              </a:rPr>
              <a:t> </a:t>
            </a:r>
            <a:r>
              <a:rPr lang="en-US" sz="3044" dirty="0" err="1">
                <a:solidFill>
                  <a:srgbClr val="FFFFFF"/>
                </a:solidFill>
                <a:latin typeface="Eastman Grotesque Bold"/>
              </a:rPr>
              <a:t>sind</a:t>
            </a:r>
            <a:r>
              <a:rPr lang="en-US" sz="3044" dirty="0">
                <a:solidFill>
                  <a:srgbClr val="FFFFFF"/>
                </a:solidFill>
                <a:latin typeface="Eastman Grotesque Bold"/>
              </a:rPr>
              <a:t> </a:t>
            </a:r>
            <a:r>
              <a:rPr lang="en-US" sz="3044" dirty="0" err="1">
                <a:solidFill>
                  <a:srgbClr val="FFFFFF"/>
                </a:solidFill>
                <a:latin typeface="Eastman Grotesque Bold"/>
              </a:rPr>
              <a:t>etwas</a:t>
            </a:r>
            <a:r>
              <a:rPr lang="en-US" sz="3044" dirty="0">
                <a:solidFill>
                  <a:srgbClr val="FFFFFF"/>
                </a:solidFill>
                <a:latin typeface="Eastman Grotesque Bold"/>
              </a:rPr>
              <a:t> </a:t>
            </a:r>
            <a:r>
              <a:rPr lang="en-US" sz="3044" dirty="0" err="1">
                <a:solidFill>
                  <a:srgbClr val="FFFFFF"/>
                </a:solidFill>
                <a:latin typeface="Eastman Grotesque Bold"/>
              </a:rPr>
              <a:t>Persönliches</a:t>
            </a:r>
            <a:r>
              <a:rPr lang="en-US" sz="3044" dirty="0">
                <a:solidFill>
                  <a:srgbClr val="FFFFFF"/>
                </a:solidFill>
                <a:latin typeface="Eastman Grotesque Bold"/>
              </a:rPr>
              <a:t> und es </a:t>
            </a:r>
            <a:r>
              <a:rPr lang="en-US" sz="3044" dirty="0" err="1">
                <a:solidFill>
                  <a:srgbClr val="FFFFFF"/>
                </a:solidFill>
                <a:latin typeface="Eastman Grotesque Bold"/>
              </a:rPr>
              <a:t>ist</a:t>
            </a:r>
            <a:r>
              <a:rPr lang="en-US" sz="3044" dirty="0">
                <a:solidFill>
                  <a:srgbClr val="FFFFFF"/>
                </a:solidFill>
                <a:latin typeface="Eastman Grotesque Bold"/>
              </a:rPr>
              <a:t> </a:t>
            </a:r>
            <a:r>
              <a:rPr lang="en-US" sz="3044" dirty="0" err="1">
                <a:solidFill>
                  <a:srgbClr val="FFFFFF"/>
                </a:solidFill>
                <a:latin typeface="Eastman Grotesque Bold"/>
              </a:rPr>
              <a:t>hilfreich</a:t>
            </a:r>
            <a:r>
              <a:rPr lang="en-US" sz="3044" dirty="0">
                <a:solidFill>
                  <a:srgbClr val="FFFFFF"/>
                </a:solidFill>
                <a:latin typeface="Eastman Grotesque Bold"/>
              </a:rPr>
              <a:t>, </a:t>
            </a:r>
            <a:r>
              <a:rPr lang="en-US" sz="3044" dirty="0" err="1">
                <a:solidFill>
                  <a:srgbClr val="FFFFFF"/>
                </a:solidFill>
                <a:latin typeface="Eastman Grotesque Bold"/>
              </a:rPr>
              <a:t>sich</a:t>
            </a:r>
            <a:r>
              <a:rPr lang="en-US" sz="3044" dirty="0">
                <a:solidFill>
                  <a:srgbClr val="FFFFFF"/>
                </a:solidFill>
                <a:latin typeface="Eastman Grotesque Bold"/>
              </a:rPr>
              <a:t> </a:t>
            </a:r>
            <a:r>
              <a:rPr lang="en-US" sz="3044" dirty="0" err="1">
                <a:solidFill>
                  <a:srgbClr val="FFFFFF"/>
                </a:solidFill>
                <a:latin typeface="Eastman Grotesque Bold"/>
              </a:rPr>
              <a:t>im</a:t>
            </a:r>
            <a:r>
              <a:rPr lang="en-US" sz="3044" dirty="0">
                <a:solidFill>
                  <a:srgbClr val="FFFFFF"/>
                </a:solidFill>
                <a:latin typeface="Eastman Grotesque Bold"/>
              </a:rPr>
              <a:t> </a:t>
            </a:r>
            <a:r>
              <a:rPr lang="en-US" sz="3044" dirty="0" err="1">
                <a:solidFill>
                  <a:srgbClr val="FFFFFF"/>
                </a:solidFill>
                <a:latin typeface="Eastman Grotesque Bold"/>
              </a:rPr>
              <a:t>Voraus</a:t>
            </a:r>
            <a:r>
              <a:rPr lang="en-US" sz="3044" dirty="0">
                <a:solidFill>
                  <a:srgbClr val="FFFFFF"/>
                </a:solidFill>
                <a:latin typeface="Eastman Grotesque Bold"/>
              </a:rPr>
              <a:t> Gedanken </a:t>
            </a:r>
            <a:r>
              <a:rPr lang="en-US" sz="3044" dirty="0" err="1">
                <a:solidFill>
                  <a:srgbClr val="FFFFFF"/>
                </a:solidFill>
                <a:latin typeface="Eastman Grotesque Bold"/>
              </a:rPr>
              <a:t>darüber</a:t>
            </a:r>
            <a:r>
              <a:rPr lang="en-US" sz="3044" dirty="0">
                <a:solidFill>
                  <a:srgbClr val="FFFFFF"/>
                </a:solidFill>
                <a:latin typeface="Eastman Grotesque Bold"/>
              </a:rPr>
              <a:t> zu </a:t>
            </a:r>
            <a:r>
              <a:rPr lang="en-US" sz="3044" dirty="0" err="1">
                <a:solidFill>
                  <a:srgbClr val="FFFFFF"/>
                </a:solidFill>
                <a:latin typeface="Eastman Grotesque Bold"/>
              </a:rPr>
              <a:t>machen</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
        <p:nvSpPr>
          <p:cNvPr id="31" name="TextBox 31"/>
          <p:cNvSpPr txBox="1"/>
          <p:nvPr/>
        </p:nvSpPr>
        <p:spPr>
          <a:xfrm>
            <a:off x="4522878" y="7836556"/>
            <a:ext cx="12220369" cy="1576778"/>
          </a:xfrm>
          <a:prstGeom prst="rect">
            <a:avLst/>
          </a:prstGeom>
        </p:spPr>
        <p:txBody>
          <a:bodyPr lIns="0" tIns="0" rIns="0" bIns="0" rtlCol="0" anchor="t">
            <a:spAutoFit/>
          </a:bodyPr>
          <a:lstStyle/>
          <a:p>
            <a:pPr algn="just">
              <a:lnSpc>
                <a:spcPts val="4262"/>
              </a:lnSpc>
            </a:pPr>
            <a:r>
              <a:rPr lang="en-US" sz="3044" dirty="0" err="1">
                <a:solidFill>
                  <a:srgbClr val="FFFFFF"/>
                </a:solidFill>
                <a:latin typeface="Eastman Grotesque Bold"/>
              </a:rPr>
              <a:t>Schlechte</a:t>
            </a:r>
            <a:r>
              <a:rPr lang="en-US" sz="3044" dirty="0">
                <a:solidFill>
                  <a:srgbClr val="FFFFFF"/>
                </a:solidFill>
                <a:latin typeface="Eastman Grotesque Bold"/>
              </a:rPr>
              <a:t> </a:t>
            </a:r>
            <a:r>
              <a:rPr lang="en-US" sz="3044" dirty="0" err="1">
                <a:solidFill>
                  <a:srgbClr val="FFFFFF"/>
                </a:solidFill>
                <a:latin typeface="Eastman Grotesque Bold"/>
              </a:rPr>
              <a:t>oder</a:t>
            </a:r>
            <a:r>
              <a:rPr lang="en-US" sz="3044" dirty="0">
                <a:solidFill>
                  <a:srgbClr val="FFFFFF"/>
                </a:solidFill>
                <a:latin typeface="Eastman Grotesque Bold"/>
              </a:rPr>
              <a:t> </a:t>
            </a:r>
            <a:r>
              <a:rPr lang="en-US" sz="3044" dirty="0" err="1">
                <a:solidFill>
                  <a:srgbClr val="FFFFFF"/>
                </a:solidFill>
                <a:latin typeface="Eastman Grotesque Bold"/>
              </a:rPr>
              <a:t>falsche</a:t>
            </a:r>
            <a:r>
              <a:rPr lang="en-US" sz="3044" dirty="0">
                <a:solidFill>
                  <a:srgbClr val="FFFFFF"/>
                </a:solidFill>
                <a:latin typeface="Eastman Grotesque Bold"/>
              </a:rPr>
              <a:t> </a:t>
            </a:r>
            <a:r>
              <a:rPr lang="en-US" sz="3044" dirty="0" err="1">
                <a:solidFill>
                  <a:srgbClr val="FFFFFF"/>
                </a:solidFill>
                <a:latin typeface="Eastman Grotesque Bold"/>
              </a:rPr>
              <a:t>Beratung</a:t>
            </a:r>
            <a:r>
              <a:rPr lang="en-US" sz="3044" dirty="0">
                <a:solidFill>
                  <a:srgbClr val="FFFFFF"/>
                </a:solidFill>
                <a:latin typeface="Eastman Grotesque Bold"/>
              </a:rPr>
              <a:t> </a:t>
            </a:r>
            <a:r>
              <a:rPr lang="en-US" sz="3044" dirty="0" err="1">
                <a:solidFill>
                  <a:srgbClr val="FFFFFF"/>
                </a:solidFill>
                <a:latin typeface="Eastman Grotesque Bold"/>
              </a:rPr>
              <a:t>sollte</a:t>
            </a:r>
            <a:r>
              <a:rPr lang="en-US" sz="3044" dirty="0">
                <a:solidFill>
                  <a:srgbClr val="FFFFFF"/>
                </a:solidFill>
                <a:latin typeface="Eastman Grotesque Bold"/>
              </a:rPr>
              <a:t> der </a:t>
            </a:r>
            <a:r>
              <a:rPr lang="en-US" sz="3044" dirty="0" err="1">
                <a:solidFill>
                  <a:srgbClr val="FFFFFF"/>
                </a:solidFill>
                <a:latin typeface="Eastman Grotesque Bold"/>
              </a:rPr>
              <a:t>Finanzaufsichtsbehörde</a:t>
            </a:r>
            <a:r>
              <a:rPr lang="en-US" sz="3044" dirty="0">
                <a:solidFill>
                  <a:srgbClr val="FFFFFF"/>
                </a:solidFill>
                <a:latin typeface="Eastman Grotesque Bold"/>
              </a:rPr>
              <a:t> </a:t>
            </a:r>
            <a:r>
              <a:rPr lang="en-US" sz="3044" dirty="0" err="1">
                <a:solidFill>
                  <a:srgbClr val="FFFFFF"/>
                </a:solidFill>
                <a:latin typeface="Eastman Grotesque Bold"/>
              </a:rPr>
              <a:t>gemeldet</a:t>
            </a:r>
            <a:r>
              <a:rPr lang="en-US" sz="3044" dirty="0">
                <a:solidFill>
                  <a:srgbClr val="FFFFFF"/>
                </a:solidFill>
                <a:latin typeface="Eastman Grotesque Bold"/>
              </a:rPr>
              <a:t> </a:t>
            </a:r>
            <a:r>
              <a:rPr lang="en-US" sz="3044" dirty="0" err="1">
                <a:solidFill>
                  <a:srgbClr val="FFFFFF"/>
                </a:solidFill>
                <a:latin typeface="Eastman Grotesque Bold"/>
              </a:rPr>
              <a:t>werden</a:t>
            </a:r>
            <a:endParaRPr lang="en-US" sz="3044" dirty="0">
              <a:solidFill>
                <a:srgbClr val="FFFFFF"/>
              </a:solidFill>
              <a:latin typeface="Eastman Grotesque Bold"/>
            </a:endParaRPr>
          </a:p>
          <a:p>
            <a:pPr algn="just">
              <a:lnSpc>
                <a:spcPts val="3780"/>
              </a:lnSpc>
            </a:pPr>
            <a:endParaRPr lang="en-US" sz="3044" dirty="0">
              <a:solidFill>
                <a:srgbClr val="FFFFFF"/>
              </a:solidFill>
              <a:latin typeface="Eastman Grotesque Bold"/>
            </a:endParaRPr>
          </a:p>
        </p:txBody>
      </p:sp>
      <p:sp>
        <p:nvSpPr>
          <p:cNvPr id="32" name="TextBox 13">
            <a:extLst>
              <a:ext uri="{FF2B5EF4-FFF2-40B4-BE49-F238E27FC236}">
                <a16:creationId xmlns:a16="http://schemas.microsoft.com/office/drawing/2014/main" id="{E49FD173-FA40-94F6-B5A3-6B971AAB51DD}"/>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Tree>
    <p:extLst>
      <p:ext uri="{BB962C8B-B14F-4D97-AF65-F5344CB8AC3E}">
        <p14:creationId xmlns:p14="http://schemas.microsoft.com/office/powerpoint/2010/main" val="911084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4" name="Freeform 4"/>
          <p:cNvSpPr/>
          <p:nvPr/>
        </p:nvSpPr>
        <p:spPr>
          <a:xfrm>
            <a:off x="0" y="9436511"/>
            <a:ext cx="18287996" cy="850489"/>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7" name="Freeform 7"/>
          <p:cNvSpPr/>
          <p:nvPr/>
        </p:nvSpPr>
        <p:spPr>
          <a:xfrm>
            <a:off x="0" y="-278008"/>
            <a:ext cx="18287996" cy="10395820"/>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10" name="AutoShape 10"/>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1" name="TextBox 11"/>
          <p:cNvSpPr txBox="1"/>
          <p:nvPr/>
        </p:nvSpPr>
        <p:spPr>
          <a:xfrm>
            <a:off x="-4" y="-149594"/>
            <a:ext cx="18288000" cy="2390591"/>
          </a:xfrm>
          <a:prstGeom prst="rect">
            <a:avLst/>
          </a:prstGeom>
        </p:spPr>
        <p:txBody>
          <a:bodyPr wrap="square" lIns="0" tIns="0" rIns="0" bIns="0" rtlCol="0" anchor="t">
            <a:spAutoFit/>
          </a:bodyPr>
          <a:lstStyle/>
          <a:p>
            <a:pPr algn="ctr">
              <a:lnSpc>
                <a:spcPts val="9659"/>
              </a:lnSpc>
            </a:pPr>
            <a:r>
              <a:rPr lang="de-DE" sz="6000" dirty="0">
                <a:solidFill>
                  <a:srgbClr val="FFFFFF"/>
                </a:solidFill>
                <a:latin typeface="Eastman Grotesque Bold"/>
              </a:rPr>
              <a:t>Was bedeutet Nachhaltigkeit </a:t>
            </a:r>
            <a:br>
              <a:rPr lang="de-DE" sz="6000" dirty="0">
                <a:solidFill>
                  <a:srgbClr val="FFFFFF"/>
                </a:solidFill>
                <a:latin typeface="Eastman Grotesque Bold"/>
              </a:rPr>
            </a:br>
            <a:r>
              <a:rPr lang="de-DE" sz="6000" dirty="0">
                <a:solidFill>
                  <a:srgbClr val="FFFFFF"/>
                </a:solidFill>
                <a:latin typeface="Eastman Grotesque Bold"/>
              </a:rPr>
              <a:t>(in der Geldanlage)?</a:t>
            </a:r>
          </a:p>
        </p:txBody>
      </p:sp>
      <p:sp>
        <p:nvSpPr>
          <p:cNvPr id="15" name="TextBox 15"/>
          <p:cNvSpPr txBox="1"/>
          <p:nvPr/>
        </p:nvSpPr>
        <p:spPr>
          <a:xfrm>
            <a:off x="609600" y="2708731"/>
            <a:ext cx="5562600" cy="1615827"/>
          </a:xfrm>
          <a:prstGeom prst="rect">
            <a:avLst/>
          </a:prstGeom>
        </p:spPr>
        <p:txBody>
          <a:bodyPr wrap="square" lIns="0" tIns="0" rIns="0" bIns="0" rtlCol="0" anchor="t">
            <a:spAutoFit/>
          </a:bodyPr>
          <a:lstStyle/>
          <a:p>
            <a:pPr>
              <a:lnSpc>
                <a:spcPts val="4165"/>
              </a:lnSpc>
            </a:pPr>
            <a:endParaRPr lang="de-DE" sz="2400" dirty="0">
              <a:solidFill>
                <a:srgbClr val="FFFFFF"/>
              </a:solidFill>
              <a:latin typeface="Eastman Grotesque"/>
            </a:endParaRPr>
          </a:p>
          <a:p>
            <a:pPr>
              <a:lnSpc>
                <a:spcPts val="4165"/>
              </a:lnSpc>
            </a:pPr>
            <a:r>
              <a:rPr lang="de-DE" sz="3600" b="1" dirty="0">
                <a:solidFill>
                  <a:srgbClr val="FFFFFF"/>
                </a:solidFill>
                <a:latin typeface="Eastman Grotesque"/>
              </a:rPr>
              <a:t>Ökologische Nachhaltigkeit</a:t>
            </a:r>
            <a:r>
              <a:rPr lang="de-DE" sz="3600" dirty="0">
                <a:solidFill>
                  <a:srgbClr val="FFFFFF"/>
                </a:solidFill>
                <a:latin typeface="Eastman Grotesque"/>
              </a:rPr>
              <a:t>             </a:t>
            </a:r>
          </a:p>
        </p:txBody>
      </p:sp>
      <p:sp>
        <p:nvSpPr>
          <p:cNvPr id="12" name="TextBox 13">
            <a:extLst>
              <a:ext uri="{FF2B5EF4-FFF2-40B4-BE49-F238E27FC236}">
                <a16:creationId xmlns:a16="http://schemas.microsoft.com/office/drawing/2014/main" id="{0BEA187C-F1AB-3B86-48DD-E979C1F13E1E}"/>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rgbClr val="FF0000"/>
              </a:solidFill>
            </a:endParaRPr>
          </a:p>
          <a:p>
            <a:pPr algn="ctr">
              <a:lnSpc>
                <a:spcPts val="2800"/>
              </a:lnSpc>
            </a:pPr>
            <a:r>
              <a:rPr lang="en-US" sz="2000" dirty="0">
                <a:solidFill>
                  <a:schemeClr val="bg1"/>
                </a:solidFill>
                <a:latin typeface="Canva Sans"/>
              </a:rPr>
              <a:t>©</a:t>
            </a:r>
            <a:r>
              <a:rPr lang="de-DE" sz="2000" dirty="0">
                <a:solidFill>
                  <a:schemeClr val="bg1"/>
                </a:solidFill>
                <a:latin typeface="Eastman Grotesque"/>
              </a:rPr>
              <a:t> Invest </a:t>
            </a:r>
            <a:r>
              <a:rPr lang="de-DE" sz="2000" dirty="0" err="1">
                <a:solidFill>
                  <a:schemeClr val="bg1"/>
                </a:solidFill>
                <a:latin typeface="Eastman Grotesque"/>
              </a:rPr>
              <a:t>for</a:t>
            </a:r>
            <a:r>
              <a:rPr lang="de-DE" sz="2000" dirty="0">
                <a:solidFill>
                  <a:schemeClr val="bg1"/>
                </a:solidFill>
                <a:latin typeface="Eastman Grotesque"/>
              </a:rPr>
              <a:t> Better Climate EU </a:t>
            </a:r>
            <a:r>
              <a:rPr lang="en-US" sz="2000" dirty="0">
                <a:solidFill>
                  <a:schemeClr val="bg1"/>
                </a:solidFill>
                <a:latin typeface="Canva Sans"/>
              </a:rPr>
              <a:t>2023</a:t>
            </a:r>
          </a:p>
          <a:p>
            <a:pPr algn="ctr">
              <a:lnSpc>
                <a:spcPts val="4759"/>
              </a:lnSpc>
            </a:pPr>
            <a:endParaRPr lang="en-US" sz="2000" dirty="0">
              <a:solidFill>
                <a:srgbClr val="FF0000"/>
              </a:solidFill>
              <a:latin typeface="Canva Sans"/>
            </a:endParaRPr>
          </a:p>
        </p:txBody>
      </p:sp>
      <p:sp>
        <p:nvSpPr>
          <p:cNvPr id="9" name="TextBox 15">
            <a:extLst>
              <a:ext uri="{FF2B5EF4-FFF2-40B4-BE49-F238E27FC236}">
                <a16:creationId xmlns:a16="http://schemas.microsoft.com/office/drawing/2014/main" id="{85F8E7D4-1201-4791-CB60-55AB842B782A}"/>
              </a:ext>
            </a:extLst>
          </p:cNvPr>
          <p:cNvSpPr txBox="1"/>
          <p:nvPr/>
        </p:nvSpPr>
        <p:spPr>
          <a:xfrm>
            <a:off x="6781800" y="2708731"/>
            <a:ext cx="5562000" cy="1077218"/>
          </a:xfrm>
          <a:prstGeom prst="rect">
            <a:avLst/>
          </a:prstGeom>
        </p:spPr>
        <p:txBody>
          <a:bodyPr wrap="square" lIns="0" tIns="0" rIns="0" bIns="0" rtlCol="0" anchor="t">
            <a:spAutoFit/>
          </a:bodyPr>
          <a:lstStyle/>
          <a:p>
            <a:pPr>
              <a:lnSpc>
                <a:spcPts val="4165"/>
              </a:lnSpc>
            </a:pPr>
            <a:endParaRPr lang="de-DE" sz="2400" dirty="0">
              <a:solidFill>
                <a:srgbClr val="FFFFFF"/>
              </a:solidFill>
              <a:latin typeface="Eastman Grotesque"/>
            </a:endParaRPr>
          </a:p>
          <a:p>
            <a:pPr>
              <a:lnSpc>
                <a:spcPts val="4165"/>
              </a:lnSpc>
            </a:pPr>
            <a:r>
              <a:rPr lang="de-DE" sz="3600" b="1" dirty="0">
                <a:solidFill>
                  <a:srgbClr val="FFFFFF"/>
                </a:solidFill>
                <a:latin typeface="Eastman Grotesque"/>
              </a:rPr>
              <a:t>Soziale Nachhaltigkeit</a:t>
            </a:r>
          </a:p>
        </p:txBody>
      </p:sp>
      <p:sp>
        <p:nvSpPr>
          <p:cNvPr id="13" name="TextBox 15">
            <a:extLst>
              <a:ext uri="{FF2B5EF4-FFF2-40B4-BE49-F238E27FC236}">
                <a16:creationId xmlns:a16="http://schemas.microsoft.com/office/drawing/2014/main" id="{ACF6BAA0-FE49-A5EF-FD9B-2A1F862903B3}"/>
              </a:ext>
            </a:extLst>
          </p:cNvPr>
          <p:cNvSpPr txBox="1"/>
          <p:nvPr/>
        </p:nvSpPr>
        <p:spPr>
          <a:xfrm>
            <a:off x="12410927" y="2645816"/>
            <a:ext cx="5562000" cy="1615827"/>
          </a:xfrm>
          <a:prstGeom prst="rect">
            <a:avLst/>
          </a:prstGeom>
        </p:spPr>
        <p:txBody>
          <a:bodyPr wrap="square" lIns="0" tIns="0" rIns="0" bIns="0" rtlCol="0" anchor="t">
            <a:spAutoFit/>
          </a:bodyPr>
          <a:lstStyle/>
          <a:p>
            <a:pPr>
              <a:lnSpc>
                <a:spcPts val="4165"/>
              </a:lnSpc>
            </a:pPr>
            <a:endParaRPr lang="de-DE" sz="2400" dirty="0">
              <a:solidFill>
                <a:srgbClr val="FFFFFF"/>
              </a:solidFill>
              <a:latin typeface="Eastman Grotesque"/>
            </a:endParaRPr>
          </a:p>
          <a:p>
            <a:pPr>
              <a:lnSpc>
                <a:spcPts val="4165"/>
              </a:lnSpc>
            </a:pPr>
            <a:r>
              <a:rPr lang="de-DE" sz="3600" b="1" dirty="0">
                <a:solidFill>
                  <a:srgbClr val="FFFFFF"/>
                </a:solidFill>
                <a:latin typeface="Eastman Grotesque"/>
              </a:rPr>
              <a:t>Nachhaltige Unternehmensführung</a:t>
            </a:r>
          </a:p>
        </p:txBody>
      </p:sp>
      <p:sp>
        <p:nvSpPr>
          <p:cNvPr id="14" name="Textfeld 13">
            <a:extLst>
              <a:ext uri="{FF2B5EF4-FFF2-40B4-BE49-F238E27FC236}">
                <a16:creationId xmlns:a16="http://schemas.microsoft.com/office/drawing/2014/main" id="{6B22FE54-8A25-B528-3FCE-EF94046F9989}"/>
              </a:ext>
            </a:extLst>
          </p:cNvPr>
          <p:cNvSpPr txBox="1"/>
          <p:nvPr/>
        </p:nvSpPr>
        <p:spPr>
          <a:xfrm>
            <a:off x="480666" y="4511457"/>
            <a:ext cx="5715000" cy="5355312"/>
          </a:xfrm>
          <a:prstGeom prst="rect">
            <a:avLst/>
          </a:prstGeom>
          <a:noFill/>
        </p:spPr>
        <p:txBody>
          <a:bodyPr wrap="square" rtlCol="0">
            <a:spAutoFit/>
          </a:bodyPr>
          <a:lstStyle/>
          <a:p>
            <a:r>
              <a:rPr lang="de-DE" sz="3600" dirty="0">
                <a:solidFill>
                  <a:srgbClr val="FFFFFF"/>
                </a:solidFill>
                <a:latin typeface="Eastman Grotesque"/>
              </a:rPr>
              <a:t>Berücksichtigt den weitsichtigen und rücksichtsvollen Umgang mit natürlichen Ressourcen, u.a. mit Blick auf die fortschreitende Klimaerwärmung und die Ressourcen Boden, Wasser und Luft.</a:t>
            </a:r>
            <a:br>
              <a:rPr lang="de-DE" sz="1800" dirty="0">
                <a:solidFill>
                  <a:srgbClr val="FFFFFF"/>
                </a:solidFill>
                <a:latin typeface="Eastman Grotesque"/>
              </a:rPr>
            </a:br>
            <a:endParaRPr lang="de-DE" dirty="0"/>
          </a:p>
        </p:txBody>
      </p:sp>
      <p:sp>
        <p:nvSpPr>
          <p:cNvPr id="16" name="TextBox 15">
            <a:extLst>
              <a:ext uri="{FF2B5EF4-FFF2-40B4-BE49-F238E27FC236}">
                <a16:creationId xmlns:a16="http://schemas.microsoft.com/office/drawing/2014/main" id="{B984F187-71F5-4534-AB90-A75DE6E1CF50}"/>
              </a:ext>
            </a:extLst>
          </p:cNvPr>
          <p:cNvSpPr txBox="1"/>
          <p:nvPr/>
        </p:nvSpPr>
        <p:spPr>
          <a:xfrm>
            <a:off x="6821832" y="3931440"/>
            <a:ext cx="5562000" cy="5924699"/>
          </a:xfrm>
          <a:prstGeom prst="rect">
            <a:avLst/>
          </a:prstGeom>
        </p:spPr>
        <p:txBody>
          <a:bodyPr wrap="square" lIns="0" tIns="0" rIns="0" bIns="0" rtlCol="0" anchor="t">
            <a:spAutoFit/>
          </a:bodyPr>
          <a:lstStyle/>
          <a:p>
            <a:pPr>
              <a:lnSpc>
                <a:spcPts val="4165"/>
              </a:lnSpc>
            </a:pPr>
            <a:r>
              <a:rPr lang="de-DE" sz="3600" dirty="0">
                <a:solidFill>
                  <a:srgbClr val="FFFFFF"/>
                </a:solidFill>
                <a:latin typeface="Eastman Grotesque"/>
              </a:rPr>
              <a:t>Berücksichtigt u.a. die Existenzsicherung durch gerechte Ressourcenverteilung überall auf der Welt.</a:t>
            </a:r>
          </a:p>
          <a:p>
            <a:pPr>
              <a:lnSpc>
                <a:spcPts val="4165"/>
              </a:lnSpc>
            </a:pPr>
            <a:r>
              <a:rPr lang="de-DE" sz="3600" dirty="0">
                <a:solidFill>
                  <a:srgbClr val="FFFFFF"/>
                </a:solidFill>
                <a:latin typeface="Eastman Grotesque"/>
              </a:rPr>
              <a:t>Einhaltung der Menschenrechte.</a:t>
            </a:r>
          </a:p>
          <a:p>
            <a:pPr>
              <a:lnSpc>
                <a:spcPts val="4165"/>
              </a:lnSpc>
            </a:pPr>
            <a:r>
              <a:rPr lang="de-DE" sz="3600" dirty="0">
                <a:solidFill>
                  <a:srgbClr val="FFFFFF"/>
                </a:solidFill>
                <a:latin typeface="Eastman Grotesque"/>
              </a:rPr>
              <a:t>Durchgängige Sozialstandards bei Unternehmen und entlang der Lieferantenkette.</a:t>
            </a:r>
          </a:p>
        </p:txBody>
      </p:sp>
      <p:sp>
        <p:nvSpPr>
          <p:cNvPr id="17" name="TextBox 15">
            <a:extLst>
              <a:ext uri="{FF2B5EF4-FFF2-40B4-BE49-F238E27FC236}">
                <a16:creationId xmlns:a16="http://schemas.microsoft.com/office/drawing/2014/main" id="{CDDB9716-05CB-C4A4-AAA6-D43218547D03}"/>
              </a:ext>
            </a:extLst>
          </p:cNvPr>
          <p:cNvSpPr txBox="1"/>
          <p:nvPr/>
        </p:nvSpPr>
        <p:spPr>
          <a:xfrm>
            <a:off x="12407298" y="4401314"/>
            <a:ext cx="5562000" cy="5386090"/>
          </a:xfrm>
          <a:prstGeom prst="rect">
            <a:avLst/>
          </a:prstGeom>
        </p:spPr>
        <p:txBody>
          <a:bodyPr wrap="square" lIns="0" tIns="0" rIns="0" bIns="0" rtlCol="0" anchor="t">
            <a:spAutoFit/>
          </a:bodyPr>
          <a:lstStyle/>
          <a:p>
            <a:pPr>
              <a:lnSpc>
                <a:spcPts val="4165"/>
              </a:lnSpc>
            </a:pPr>
            <a:r>
              <a:rPr lang="de-DE" sz="3600" dirty="0">
                <a:solidFill>
                  <a:srgbClr val="FFFFFF"/>
                </a:solidFill>
                <a:latin typeface="Eastman Grotesque"/>
              </a:rPr>
              <a:t>Berücksichtigt Verhaltens-kodizes, </a:t>
            </a:r>
            <a:r>
              <a:rPr lang="de-DE" sz="3600" dirty="0" err="1">
                <a:solidFill>
                  <a:srgbClr val="FFFFFF"/>
                </a:solidFill>
                <a:latin typeface="Eastman Grotesque"/>
              </a:rPr>
              <a:t>Vergütungssys-teme</a:t>
            </a:r>
            <a:r>
              <a:rPr lang="de-DE" sz="3600" dirty="0">
                <a:solidFill>
                  <a:srgbClr val="FFFFFF"/>
                </a:solidFill>
                <a:latin typeface="Eastman Grotesque"/>
              </a:rPr>
              <a:t> sowie Transparenz und Berichterstattung.</a:t>
            </a:r>
          </a:p>
          <a:p>
            <a:pPr>
              <a:lnSpc>
                <a:spcPts val="4165"/>
              </a:lnSpc>
            </a:pPr>
            <a:r>
              <a:rPr lang="de-DE" sz="3600" dirty="0">
                <a:solidFill>
                  <a:srgbClr val="FFFFFF"/>
                </a:solidFill>
                <a:latin typeface="Eastman Grotesque"/>
              </a:rPr>
              <a:t>Integration sozialer und Umweltbelange in die Unternehmenstätigkeiten, sowohl intern als auch in der Wechselbeziehung mit Stakeholdern.</a:t>
            </a:r>
          </a:p>
        </p:txBody>
      </p:sp>
      <p:pic>
        <p:nvPicPr>
          <p:cNvPr id="3" name="Picture 4" descr="Lessons learned… | Learning Development Study Blog">
            <a:extLst>
              <a:ext uri="{FF2B5EF4-FFF2-40B4-BE49-F238E27FC236}">
                <a16:creationId xmlns:a16="http://schemas.microsoft.com/office/drawing/2014/main" id="{647777C0-3DEF-70F9-E972-A41C7D384B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7" t="5010" r="3361" b="5819"/>
          <a:stretch/>
        </p:blipFill>
        <p:spPr bwMode="auto">
          <a:xfrm>
            <a:off x="14805212" y="107577"/>
            <a:ext cx="3361764" cy="222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2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13" grpId="0"/>
      <p:bldP spid="14"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r Green Deal - LOBBE">
            <a:extLst>
              <a:ext uri="{FF2B5EF4-FFF2-40B4-BE49-F238E27FC236}">
                <a16:creationId xmlns:a16="http://schemas.microsoft.com/office/drawing/2014/main" id="{20DCE631-FB4A-FF0D-E020-D0DA95B31B6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04" b="7811"/>
          <a:stretch/>
        </p:blipFill>
        <p:spPr bwMode="auto">
          <a:xfrm>
            <a:off x="228600" y="190500"/>
            <a:ext cx="4679174" cy="1836000"/>
          </a:xfrm>
          <a:prstGeom prst="rect">
            <a:avLst/>
          </a:prstGeom>
          <a:solidFill>
            <a:srgbClr val="FFFFFF"/>
          </a:solidFill>
        </p:spPr>
      </p:pic>
      <p:sp>
        <p:nvSpPr>
          <p:cNvPr id="2" name="TextBox 13">
            <a:extLst>
              <a:ext uri="{FF2B5EF4-FFF2-40B4-BE49-F238E27FC236}">
                <a16:creationId xmlns:a16="http://schemas.microsoft.com/office/drawing/2014/main" id="{60028B7D-C7CA-C684-9D8B-B843BD9B42D6}"/>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solidFill>
                <a:schemeClr val="accent1">
                  <a:lumMod val="50000"/>
                </a:schemeClr>
              </a:solidFill>
            </a:endParaRPr>
          </a:p>
          <a:p>
            <a:pPr algn="ctr">
              <a:lnSpc>
                <a:spcPts val="2800"/>
              </a:lnSpc>
            </a:pPr>
            <a:r>
              <a:rPr lang="en-US" sz="2000" dirty="0">
                <a:solidFill>
                  <a:schemeClr val="accent1">
                    <a:lumMod val="50000"/>
                  </a:schemeClr>
                </a:solidFill>
                <a:latin typeface="Canva Sans"/>
              </a:rPr>
              <a:t>©</a:t>
            </a:r>
            <a:r>
              <a:rPr lang="de-DE" sz="2000" dirty="0">
                <a:solidFill>
                  <a:schemeClr val="accent1">
                    <a:lumMod val="50000"/>
                  </a:schemeClr>
                </a:solidFill>
                <a:latin typeface="Eastman Grotesque"/>
              </a:rPr>
              <a:t> Invest </a:t>
            </a:r>
            <a:r>
              <a:rPr lang="de-DE" sz="2000" dirty="0" err="1">
                <a:solidFill>
                  <a:schemeClr val="accent1">
                    <a:lumMod val="50000"/>
                  </a:schemeClr>
                </a:solidFill>
                <a:latin typeface="Eastman Grotesque"/>
              </a:rPr>
              <a:t>for</a:t>
            </a:r>
            <a:r>
              <a:rPr lang="de-DE" sz="2000" dirty="0">
                <a:solidFill>
                  <a:schemeClr val="accent1">
                    <a:lumMod val="50000"/>
                  </a:schemeClr>
                </a:solidFill>
                <a:latin typeface="Eastman Grotesque"/>
              </a:rPr>
              <a:t> Better Climate EU </a:t>
            </a:r>
            <a:r>
              <a:rPr lang="en-US" sz="2000" dirty="0">
                <a:solidFill>
                  <a:schemeClr val="accent1">
                    <a:lumMod val="50000"/>
                  </a:schemeClr>
                </a:solidFill>
                <a:latin typeface="Canva Sans"/>
              </a:rPr>
              <a:t>2023</a:t>
            </a:r>
          </a:p>
          <a:p>
            <a:pPr algn="ctr">
              <a:lnSpc>
                <a:spcPts val="4759"/>
              </a:lnSpc>
            </a:pPr>
            <a:endParaRPr lang="en-US" sz="2000" dirty="0">
              <a:solidFill>
                <a:schemeClr val="accent1">
                  <a:lumMod val="50000"/>
                </a:schemeClr>
              </a:solidFill>
              <a:latin typeface="Canva Sans"/>
            </a:endParaRPr>
          </a:p>
        </p:txBody>
      </p:sp>
      <p:sp>
        <p:nvSpPr>
          <p:cNvPr id="5" name="Textfeld 4">
            <a:extLst>
              <a:ext uri="{FF2B5EF4-FFF2-40B4-BE49-F238E27FC236}">
                <a16:creationId xmlns:a16="http://schemas.microsoft.com/office/drawing/2014/main" id="{0A5E4BD0-7996-FE6A-326F-AB34BF04AC5E}"/>
              </a:ext>
            </a:extLst>
          </p:cNvPr>
          <p:cNvSpPr txBox="1"/>
          <p:nvPr/>
        </p:nvSpPr>
        <p:spPr>
          <a:xfrm>
            <a:off x="208547" y="2781300"/>
            <a:ext cx="4287253" cy="4385816"/>
          </a:xfrm>
          <a:prstGeom prst="rect">
            <a:avLst/>
          </a:prstGeom>
          <a:noFill/>
        </p:spPr>
        <p:txBody>
          <a:bodyPr wrap="square">
            <a:spAutoFit/>
          </a:bodyPr>
          <a:lstStyle/>
          <a:p>
            <a:pPr marL="342900" indent="-342900" fontAlgn="base">
              <a:spcAft>
                <a:spcPts val="600"/>
              </a:spcAft>
              <a:buFont typeface="Arial" panose="020B0604020202020204" pitchFamily="34" charset="0"/>
              <a:buChar char="•"/>
            </a:pPr>
            <a:r>
              <a:rPr lang="de-DE" sz="2400" dirty="0">
                <a:latin typeface="Eastman Grotesque" panose="020B0604020202020204" charset="0"/>
              </a:rPr>
              <a:t>Ziel: Europa soll erster klimaneutraler Kontinent der Welt werden</a:t>
            </a:r>
          </a:p>
          <a:p>
            <a:pPr marL="342900" indent="-342900" algn="l" fontAlgn="base">
              <a:spcAft>
                <a:spcPts val="600"/>
              </a:spcAft>
              <a:buFont typeface="Arial" panose="020B0604020202020204" pitchFamily="34" charset="0"/>
              <a:buChar char="•"/>
            </a:pPr>
            <a:r>
              <a:rPr lang="de-DE" sz="2400" b="0" i="0" dirty="0">
                <a:effectLst/>
                <a:latin typeface="Eastman Grotesque" panose="020B0604020202020204" charset="0"/>
              </a:rPr>
              <a:t>Bis 2030: Verringerung der Treibhausgase um 55% gegenüber 1990</a:t>
            </a:r>
          </a:p>
          <a:p>
            <a:pPr marL="342900" indent="-342900" algn="l" fontAlgn="base">
              <a:spcAft>
                <a:spcPts val="600"/>
              </a:spcAft>
              <a:buFont typeface="Arial" panose="020B0604020202020204" pitchFamily="34" charset="0"/>
              <a:buChar char="•"/>
            </a:pPr>
            <a:r>
              <a:rPr lang="de-DE" sz="2400" dirty="0">
                <a:latin typeface="Eastman Grotesque" panose="020B0604020202020204" charset="0"/>
              </a:rPr>
              <a:t>Bis 2050: </a:t>
            </a:r>
            <a:r>
              <a:rPr lang="de-DE" sz="2400" b="0" i="0" dirty="0">
                <a:effectLst/>
                <a:latin typeface="Eastman Grotesque" panose="020B0604020202020204" charset="0"/>
              </a:rPr>
              <a:t>Netto-Null-Emissionen</a:t>
            </a:r>
          </a:p>
          <a:p>
            <a:pPr marL="342900" indent="-342900" fontAlgn="base">
              <a:spcAft>
                <a:spcPts val="600"/>
              </a:spcAft>
              <a:buFont typeface="Arial" panose="020B0604020202020204" pitchFamily="34" charset="0"/>
              <a:buChar char="•"/>
            </a:pPr>
            <a:r>
              <a:rPr lang="de-DE" sz="2400" dirty="0">
                <a:latin typeface="Eastman Grotesque" panose="020B0604020202020204" charset="0"/>
              </a:rPr>
              <a:t>Umlenkung von Geldern in umweltfreundliche Investitionen</a:t>
            </a:r>
          </a:p>
        </p:txBody>
      </p:sp>
      <p:pic>
        <p:nvPicPr>
          <p:cNvPr id="3076" name="Picture 4" descr="Der europäische Green Deal | Cluster Ernährungswirtschaft Brandenburg">
            <a:extLst>
              <a:ext uri="{FF2B5EF4-FFF2-40B4-BE49-F238E27FC236}">
                <a16:creationId xmlns:a16="http://schemas.microsoft.com/office/drawing/2014/main" id="{AD772EE3-DB0A-41C7-9070-D1B8345622B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9" t="13238" r="2110" b="4687"/>
          <a:stretch/>
        </p:blipFill>
        <p:spPr bwMode="auto">
          <a:xfrm>
            <a:off x="5638800" y="2362675"/>
            <a:ext cx="11658600" cy="7086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a:extLst>
              <a:ext uri="{FF2B5EF4-FFF2-40B4-BE49-F238E27FC236}">
                <a16:creationId xmlns:a16="http://schemas.microsoft.com/office/drawing/2014/main" id="{4736A990-99C1-0DDF-CBD2-EC29E1B7F1FA}"/>
              </a:ext>
            </a:extLst>
          </p:cNvPr>
          <p:cNvSpPr txBox="1"/>
          <p:nvPr/>
        </p:nvSpPr>
        <p:spPr>
          <a:xfrm>
            <a:off x="-4" y="885825"/>
            <a:ext cx="18288000" cy="1146661"/>
          </a:xfrm>
          <a:prstGeom prst="rect">
            <a:avLst/>
          </a:prstGeom>
        </p:spPr>
        <p:txBody>
          <a:bodyPr wrap="square" lIns="0" tIns="0" rIns="0" bIns="0" rtlCol="0" anchor="t">
            <a:spAutoFit/>
          </a:bodyPr>
          <a:lstStyle/>
          <a:p>
            <a:pPr algn="ctr">
              <a:lnSpc>
                <a:spcPts val="9659"/>
              </a:lnSpc>
            </a:pPr>
            <a:r>
              <a:rPr lang="de-DE" sz="6000" dirty="0">
                <a:solidFill>
                  <a:schemeClr val="accent1">
                    <a:lumMod val="50000"/>
                  </a:schemeClr>
                </a:solidFill>
                <a:latin typeface="Eastman Grotesque Bold"/>
              </a:rPr>
              <a:t>Der EU Green Deal</a:t>
            </a:r>
          </a:p>
        </p:txBody>
      </p:sp>
      <p:sp>
        <p:nvSpPr>
          <p:cNvPr id="8" name="AutoShape 10">
            <a:extLst>
              <a:ext uri="{FF2B5EF4-FFF2-40B4-BE49-F238E27FC236}">
                <a16:creationId xmlns:a16="http://schemas.microsoft.com/office/drawing/2014/main" id="{0ED53745-7B6A-6163-2D1E-EB58674DB0A8}"/>
              </a:ext>
            </a:extLst>
          </p:cNvPr>
          <p:cNvSpPr/>
          <p:nvPr/>
        </p:nvSpPr>
        <p:spPr>
          <a:xfrm flipV="1">
            <a:off x="5735841" y="2221820"/>
            <a:ext cx="6816319" cy="0"/>
          </a:xfrm>
          <a:prstGeom prst="line">
            <a:avLst/>
          </a:prstGeom>
          <a:ln w="171450" cap="flat">
            <a:solidFill>
              <a:schemeClr val="accent1">
                <a:lumMod val="50000"/>
              </a:schemeClr>
            </a:solidFill>
            <a:prstDash val="solid"/>
            <a:headEnd type="none" w="sm" len="sm"/>
            <a:tailEnd type="none" w="sm" len="sm"/>
          </a:ln>
        </p:spPr>
        <p:txBody>
          <a:bodyPr/>
          <a:lstStyle/>
          <a:p>
            <a:endParaRPr lang="en-BE"/>
          </a:p>
        </p:txBody>
      </p:sp>
      <p:pic>
        <p:nvPicPr>
          <p:cNvPr id="3" name="Picture 4" descr="Lessons learned… | Learning Development Study Blog">
            <a:extLst>
              <a:ext uri="{FF2B5EF4-FFF2-40B4-BE49-F238E27FC236}">
                <a16:creationId xmlns:a16="http://schemas.microsoft.com/office/drawing/2014/main" id="{00970E51-AEA4-3369-A851-5A66F71C54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7" t="5010" r="3361" b="5819"/>
          <a:stretch/>
        </p:blipFill>
        <p:spPr bwMode="auto">
          <a:xfrm>
            <a:off x="14805212" y="107577"/>
            <a:ext cx="3361764" cy="222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67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grpSp>
        <p:nvGrpSpPr>
          <p:cNvPr id="3" name="Group 3"/>
          <p:cNvGrpSpPr/>
          <p:nvPr/>
        </p:nvGrpSpPr>
        <p:grpSpPr>
          <a:xfrm>
            <a:off x="0" y="0"/>
            <a:ext cx="18288000" cy="1058400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grpSp>
        <p:nvGrpSpPr>
          <p:cNvPr id="10" name="Group 10"/>
          <p:cNvGrpSpPr/>
          <p:nvPr/>
        </p:nvGrpSpPr>
        <p:grpSpPr>
          <a:xfrm>
            <a:off x="6877329" y="3218162"/>
            <a:ext cx="4683919" cy="6145056"/>
            <a:chOff x="-216924" y="-172654"/>
            <a:chExt cx="1775098" cy="1410639"/>
          </a:xfrm>
        </p:grpSpPr>
        <p:sp>
          <p:nvSpPr>
            <p:cNvPr id="11" name="Freeform 11"/>
            <p:cNvSpPr/>
            <p:nvPr/>
          </p:nvSpPr>
          <p:spPr>
            <a:xfrm>
              <a:off x="-216924" y="-172654"/>
              <a:ext cx="1775098" cy="1410639"/>
            </a:xfrm>
            <a:custGeom>
              <a:avLst/>
              <a:gdLst/>
              <a:ahLst/>
              <a:cxnLst/>
              <a:rect l="l" t="t" r="r" b="b"/>
              <a:pathLst>
                <a:path w="1775098" h="1410639">
                  <a:moveTo>
                    <a:pt x="58583" y="0"/>
                  </a:moveTo>
                  <a:lnTo>
                    <a:pt x="1716516" y="0"/>
                  </a:lnTo>
                  <a:cubicBezTo>
                    <a:pt x="1748870" y="0"/>
                    <a:pt x="1775098" y="26228"/>
                    <a:pt x="1775098" y="58583"/>
                  </a:cubicBezTo>
                  <a:lnTo>
                    <a:pt x="1775098" y="1352056"/>
                  </a:lnTo>
                  <a:cubicBezTo>
                    <a:pt x="1775098" y="1384410"/>
                    <a:pt x="1748870" y="1410639"/>
                    <a:pt x="1716516" y="1410639"/>
                  </a:cubicBezTo>
                  <a:lnTo>
                    <a:pt x="58583" y="1410639"/>
                  </a:lnTo>
                  <a:cubicBezTo>
                    <a:pt x="26228" y="1410639"/>
                    <a:pt x="0" y="1384410"/>
                    <a:pt x="0" y="1352056"/>
                  </a:cubicBezTo>
                  <a:lnTo>
                    <a:pt x="0" y="58583"/>
                  </a:lnTo>
                  <a:cubicBezTo>
                    <a:pt x="0" y="26228"/>
                    <a:pt x="26228" y="0"/>
                    <a:pt x="58583" y="0"/>
                  </a:cubicBezTo>
                  <a:close/>
                </a:path>
              </a:pathLst>
            </a:custGeom>
            <a:solidFill>
              <a:srgbClr val="000000">
                <a:alpha val="35686"/>
              </a:srgbClr>
            </a:solidFill>
          </p:spPr>
          <p:txBody>
            <a:bodyPr/>
            <a:lstStyle/>
            <a:p>
              <a:endParaRPr lang="en-BE"/>
            </a:p>
          </p:txBody>
        </p:sp>
        <p:sp>
          <p:nvSpPr>
            <p:cNvPr id="12" name="TextBox 12"/>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sp>
        <p:nvSpPr>
          <p:cNvPr id="18" name="TextBox 18"/>
          <p:cNvSpPr txBox="1"/>
          <p:nvPr/>
        </p:nvSpPr>
        <p:spPr>
          <a:xfrm>
            <a:off x="6810658" y="2502202"/>
            <a:ext cx="4872546" cy="614079"/>
          </a:xfrm>
          <a:prstGeom prst="rect">
            <a:avLst/>
          </a:prstGeom>
        </p:spPr>
        <p:txBody>
          <a:bodyPr wrap="square" lIns="0" tIns="0" rIns="0" bIns="0" rtlCol="0" anchor="t">
            <a:spAutoFit/>
          </a:bodyPr>
          <a:lstStyle/>
          <a:p>
            <a:pPr algn="ctr">
              <a:lnSpc>
                <a:spcPts val="5180"/>
              </a:lnSpc>
            </a:pPr>
            <a:r>
              <a:rPr lang="en-US" sz="2800" b="1" dirty="0">
                <a:solidFill>
                  <a:srgbClr val="FFFFFF"/>
                </a:solidFill>
                <a:latin typeface="Eastman Grotesque Bold"/>
              </a:rPr>
              <a:t>EU-</a:t>
            </a:r>
            <a:r>
              <a:rPr lang="en-US" sz="2800" b="1" dirty="0" err="1">
                <a:solidFill>
                  <a:srgbClr val="FFFFFF"/>
                </a:solidFill>
                <a:latin typeface="Eastman Grotesque Bold"/>
              </a:rPr>
              <a:t>Taxonomieverordnung</a:t>
            </a:r>
            <a:endParaRPr lang="en-US" sz="2800" b="1" dirty="0">
              <a:solidFill>
                <a:srgbClr val="FFFFFF"/>
              </a:solidFill>
              <a:latin typeface="Eastman Grotesque Bold"/>
            </a:endParaRPr>
          </a:p>
        </p:txBody>
      </p:sp>
      <p:sp>
        <p:nvSpPr>
          <p:cNvPr id="19" name="TextBox 19"/>
          <p:cNvSpPr txBox="1"/>
          <p:nvPr/>
        </p:nvSpPr>
        <p:spPr>
          <a:xfrm>
            <a:off x="257105" y="2515331"/>
            <a:ext cx="6315333" cy="1266693"/>
          </a:xfrm>
          <a:prstGeom prst="rect">
            <a:avLst/>
          </a:prstGeom>
        </p:spPr>
        <p:txBody>
          <a:bodyPr wrap="square" lIns="0" tIns="0" rIns="0" bIns="0" rtlCol="0" anchor="t">
            <a:spAutoFit/>
          </a:bodyPr>
          <a:lstStyle/>
          <a:p>
            <a:pPr algn="ctr">
              <a:lnSpc>
                <a:spcPts val="5224"/>
              </a:lnSpc>
            </a:pPr>
            <a:r>
              <a:rPr lang="en-US" sz="2800" dirty="0">
                <a:solidFill>
                  <a:srgbClr val="FFFFFF"/>
                </a:solidFill>
                <a:latin typeface="Eastman Grotesque Bold"/>
              </a:rPr>
              <a:t>Europäische Standards für die </a:t>
            </a:r>
            <a:r>
              <a:rPr lang="en-US" sz="2800" dirty="0" err="1">
                <a:solidFill>
                  <a:srgbClr val="FFFFFF"/>
                </a:solidFill>
                <a:latin typeface="Eastman Grotesque Bold"/>
              </a:rPr>
              <a:t>Nach-haltigkeitsberichterstattung</a:t>
            </a:r>
            <a:r>
              <a:rPr lang="en-US" sz="2800" dirty="0">
                <a:solidFill>
                  <a:srgbClr val="FFFFFF"/>
                </a:solidFill>
                <a:latin typeface="Eastman Grotesque Bold"/>
              </a:rPr>
              <a:t> (ESRS)</a:t>
            </a:r>
          </a:p>
        </p:txBody>
      </p:sp>
      <p:sp>
        <p:nvSpPr>
          <p:cNvPr id="22" name="TextBox 22"/>
          <p:cNvSpPr txBox="1"/>
          <p:nvPr/>
        </p:nvSpPr>
        <p:spPr>
          <a:xfrm>
            <a:off x="6887873" y="3602482"/>
            <a:ext cx="4673375" cy="5336910"/>
          </a:xfrm>
          <a:prstGeom prst="rect">
            <a:avLst/>
          </a:prstGeom>
        </p:spPr>
        <p:txBody>
          <a:bodyPr wrap="square" lIns="0" tIns="0" rIns="0" bIns="0" rtlCol="0" anchor="t">
            <a:spAutoFit/>
          </a:bodyPr>
          <a:lstStyle/>
          <a:p>
            <a:pPr marL="643255" lvl="1" indent="-321310">
              <a:lnSpc>
                <a:spcPts val="4172"/>
              </a:lnSpc>
              <a:buFont typeface="Arial"/>
              <a:buChar char="•"/>
            </a:pPr>
            <a:r>
              <a:rPr lang="en-US" sz="2400" dirty="0" err="1">
                <a:solidFill>
                  <a:srgbClr val="FFFFFF"/>
                </a:solidFill>
                <a:latin typeface="Eastman Grotesque" panose="020B0604020202020204" charset="0"/>
              </a:rPr>
              <a:t>Enthält</a:t>
            </a:r>
            <a:r>
              <a:rPr lang="en-US" sz="2400" dirty="0">
                <a:solidFill>
                  <a:srgbClr val="FFFFFF"/>
                </a:solidFill>
                <a:latin typeface="Eastman Grotesque" panose="020B0604020202020204" charset="0"/>
              </a:rPr>
              <a:t> </a:t>
            </a:r>
            <a:r>
              <a:rPr lang="en-US" sz="2400" dirty="0" err="1">
                <a:solidFill>
                  <a:srgbClr val="FFFFFF"/>
                </a:solidFill>
                <a:latin typeface="Eastman Grotesque" panose="020B0604020202020204" charset="0"/>
              </a:rPr>
              <a:t>Kriterien</a:t>
            </a:r>
            <a:r>
              <a:rPr lang="en-US" sz="2400" dirty="0">
                <a:solidFill>
                  <a:srgbClr val="FFFFFF"/>
                </a:solidFill>
                <a:latin typeface="Eastman Grotesque" panose="020B0604020202020204" charset="0"/>
              </a:rPr>
              <a:t>, die </a:t>
            </a:r>
            <a:r>
              <a:rPr lang="en-US" sz="2400" dirty="0" err="1">
                <a:solidFill>
                  <a:srgbClr val="FFFFFF"/>
                </a:solidFill>
                <a:latin typeface="Eastman Grotesque" panose="020B0604020202020204" charset="0"/>
              </a:rPr>
              <a:t>bestimmen</a:t>
            </a:r>
            <a:r>
              <a:rPr lang="en-US" sz="2400" dirty="0">
                <a:solidFill>
                  <a:srgbClr val="FFFFFF"/>
                </a:solidFill>
                <a:latin typeface="Eastman Grotesque" panose="020B0604020202020204" charset="0"/>
              </a:rPr>
              <a:t>, ob eine Investition "ökologisch nachhaltig" </a:t>
            </a:r>
            <a:r>
              <a:rPr lang="en-US" sz="2400" dirty="0" err="1">
                <a:solidFill>
                  <a:srgbClr val="FFFFFF"/>
                </a:solidFill>
                <a:latin typeface="Eastman Grotesque" panose="020B0604020202020204" charset="0"/>
              </a:rPr>
              <a:t>ist</a:t>
            </a:r>
            <a:endParaRPr lang="en-US" sz="2400" dirty="0">
              <a:solidFill>
                <a:srgbClr val="FFFFFF"/>
              </a:solidFill>
              <a:latin typeface="Eastman Grotesque" panose="020B0604020202020204" charset="0"/>
            </a:endParaRPr>
          </a:p>
          <a:p>
            <a:pPr marL="643255" lvl="1" indent="-321310">
              <a:lnSpc>
                <a:spcPts val="4172"/>
              </a:lnSpc>
              <a:buFont typeface="Arial"/>
              <a:buChar char="•"/>
            </a:pPr>
            <a:r>
              <a:rPr lang="en-GB" sz="2400" dirty="0" err="1">
                <a:solidFill>
                  <a:schemeClr val="bg1"/>
                </a:solidFill>
                <a:latin typeface="Eastman Grotesque" panose="020B0604020202020204" charset="0"/>
                <a:ea typeface="+mn-lt"/>
                <a:cs typeface="+mn-lt"/>
              </a:rPr>
              <a:t>Sorgt</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dafür</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dass</a:t>
            </a:r>
            <a:r>
              <a:rPr lang="en-GB" sz="2400" dirty="0">
                <a:solidFill>
                  <a:schemeClr val="bg1"/>
                </a:solidFill>
                <a:latin typeface="Eastman Grotesque" panose="020B0604020202020204" charset="0"/>
                <a:ea typeface="+mn-lt"/>
                <a:cs typeface="+mn-lt"/>
              </a:rPr>
              <a:t> alle EU-</a:t>
            </a:r>
            <a:r>
              <a:rPr lang="en-GB" sz="2400" dirty="0" err="1">
                <a:solidFill>
                  <a:schemeClr val="bg1"/>
                </a:solidFill>
                <a:latin typeface="Eastman Grotesque" panose="020B0604020202020204" charset="0"/>
                <a:ea typeface="+mn-lt"/>
                <a:cs typeface="+mn-lt"/>
              </a:rPr>
              <a:t>Mitgliedstaaten</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einheitliche</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Kriterien</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befolgen</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aber</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Investoren</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können</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frei</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entscheiden</a:t>
            </a:r>
            <a:r>
              <a:rPr lang="en-GB" sz="2400" dirty="0">
                <a:solidFill>
                  <a:schemeClr val="bg1"/>
                </a:solidFill>
                <a:latin typeface="Eastman Grotesque" panose="020B0604020202020204" charset="0"/>
                <a:ea typeface="+mn-lt"/>
                <a:cs typeface="+mn-lt"/>
              </a:rPr>
              <a:t>, wo </a:t>
            </a:r>
            <a:r>
              <a:rPr lang="en-GB" sz="2400" dirty="0" err="1">
                <a:solidFill>
                  <a:schemeClr val="bg1"/>
                </a:solidFill>
                <a:latin typeface="Eastman Grotesque" panose="020B0604020202020204" charset="0"/>
                <a:ea typeface="+mn-lt"/>
                <a:cs typeface="+mn-lt"/>
              </a:rPr>
              <a:t>sie</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investieren</a:t>
            </a:r>
            <a:r>
              <a:rPr lang="en-GB" sz="2400" dirty="0">
                <a:solidFill>
                  <a:schemeClr val="bg1"/>
                </a:solidFill>
                <a:latin typeface="Eastman Grotesque" panose="020B0604020202020204" charset="0"/>
                <a:ea typeface="+mn-lt"/>
                <a:cs typeface="+mn-lt"/>
              </a:rPr>
              <a:t> </a:t>
            </a:r>
            <a:r>
              <a:rPr lang="en-GB" sz="2400" dirty="0" err="1">
                <a:solidFill>
                  <a:schemeClr val="bg1"/>
                </a:solidFill>
                <a:latin typeface="Eastman Grotesque" panose="020B0604020202020204" charset="0"/>
                <a:ea typeface="+mn-lt"/>
                <a:cs typeface="+mn-lt"/>
              </a:rPr>
              <a:t>wollen</a:t>
            </a:r>
            <a:endParaRPr lang="en-GB" sz="2400" dirty="0">
              <a:solidFill>
                <a:schemeClr val="bg1"/>
              </a:solidFill>
              <a:latin typeface="Eastman Grotesque" panose="020B0604020202020204" charset="0"/>
              <a:ea typeface="+mn-lt"/>
              <a:cs typeface="+mn-lt"/>
            </a:endParaRPr>
          </a:p>
        </p:txBody>
      </p:sp>
      <p:grpSp>
        <p:nvGrpSpPr>
          <p:cNvPr id="27" name="Group 10">
            <a:extLst>
              <a:ext uri="{FF2B5EF4-FFF2-40B4-BE49-F238E27FC236}">
                <a16:creationId xmlns:a16="http://schemas.microsoft.com/office/drawing/2014/main" id="{995732C7-13A0-51DF-E9E1-A464710801C8}"/>
              </a:ext>
            </a:extLst>
          </p:cNvPr>
          <p:cNvGrpSpPr/>
          <p:nvPr/>
        </p:nvGrpSpPr>
        <p:grpSpPr>
          <a:xfrm>
            <a:off x="12706629" y="3807502"/>
            <a:ext cx="5011039" cy="5555716"/>
            <a:chOff x="-244858" y="-152351"/>
            <a:chExt cx="1775098" cy="1410639"/>
          </a:xfrm>
        </p:grpSpPr>
        <p:sp>
          <p:nvSpPr>
            <p:cNvPr id="28" name="Freeform 11">
              <a:extLst>
                <a:ext uri="{FF2B5EF4-FFF2-40B4-BE49-F238E27FC236}">
                  <a16:creationId xmlns:a16="http://schemas.microsoft.com/office/drawing/2014/main" id="{8A15D1A6-337B-4501-BF59-205A57A3C837}"/>
                </a:ext>
              </a:extLst>
            </p:cNvPr>
            <p:cNvSpPr/>
            <p:nvPr/>
          </p:nvSpPr>
          <p:spPr>
            <a:xfrm>
              <a:off x="-244858" y="-152351"/>
              <a:ext cx="1775098" cy="1410639"/>
            </a:xfrm>
            <a:custGeom>
              <a:avLst/>
              <a:gdLst/>
              <a:ahLst/>
              <a:cxnLst/>
              <a:rect l="l" t="t" r="r" b="b"/>
              <a:pathLst>
                <a:path w="1775098" h="1410639">
                  <a:moveTo>
                    <a:pt x="58583" y="0"/>
                  </a:moveTo>
                  <a:lnTo>
                    <a:pt x="1716516" y="0"/>
                  </a:lnTo>
                  <a:cubicBezTo>
                    <a:pt x="1748870" y="0"/>
                    <a:pt x="1775098" y="26228"/>
                    <a:pt x="1775098" y="58583"/>
                  </a:cubicBezTo>
                  <a:lnTo>
                    <a:pt x="1775098" y="1352056"/>
                  </a:lnTo>
                  <a:cubicBezTo>
                    <a:pt x="1775098" y="1384410"/>
                    <a:pt x="1748870" y="1410639"/>
                    <a:pt x="1716516" y="1410639"/>
                  </a:cubicBezTo>
                  <a:lnTo>
                    <a:pt x="58583" y="1410639"/>
                  </a:lnTo>
                  <a:cubicBezTo>
                    <a:pt x="26228" y="1410639"/>
                    <a:pt x="0" y="1384410"/>
                    <a:pt x="0" y="1352056"/>
                  </a:cubicBezTo>
                  <a:lnTo>
                    <a:pt x="0" y="58583"/>
                  </a:lnTo>
                  <a:cubicBezTo>
                    <a:pt x="0" y="26228"/>
                    <a:pt x="26228" y="0"/>
                    <a:pt x="58583" y="0"/>
                  </a:cubicBezTo>
                  <a:close/>
                </a:path>
              </a:pathLst>
            </a:custGeom>
            <a:solidFill>
              <a:srgbClr val="000000">
                <a:alpha val="35686"/>
              </a:srgbClr>
            </a:solidFill>
          </p:spPr>
          <p:txBody>
            <a:bodyPr/>
            <a:lstStyle/>
            <a:p>
              <a:endParaRPr lang="en-BE"/>
            </a:p>
          </p:txBody>
        </p:sp>
        <p:sp>
          <p:nvSpPr>
            <p:cNvPr id="29" name="TextBox 12">
              <a:extLst>
                <a:ext uri="{FF2B5EF4-FFF2-40B4-BE49-F238E27FC236}">
                  <a16:creationId xmlns:a16="http://schemas.microsoft.com/office/drawing/2014/main" id="{A88270B1-C1E4-940E-7D10-A05948E8C2B2}"/>
                </a:ext>
              </a:extLst>
            </p:cNvPr>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sp>
        <p:nvSpPr>
          <p:cNvPr id="30" name="TextBox 21">
            <a:extLst>
              <a:ext uri="{FF2B5EF4-FFF2-40B4-BE49-F238E27FC236}">
                <a16:creationId xmlns:a16="http://schemas.microsoft.com/office/drawing/2014/main" id="{64EE7924-764D-44B0-6CD5-497FD50F5C63}"/>
              </a:ext>
            </a:extLst>
          </p:cNvPr>
          <p:cNvSpPr txBox="1"/>
          <p:nvPr/>
        </p:nvSpPr>
        <p:spPr>
          <a:xfrm>
            <a:off x="12706624" y="4135418"/>
            <a:ext cx="5011039" cy="3721083"/>
          </a:xfrm>
          <a:prstGeom prst="rect">
            <a:avLst/>
          </a:prstGeom>
        </p:spPr>
        <p:txBody>
          <a:bodyPr wrap="square" lIns="0" tIns="0" rIns="0" bIns="0" rtlCol="0" anchor="t">
            <a:spAutoFit/>
          </a:bodyPr>
          <a:lstStyle/>
          <a:p>
            <a:pPr marL="643255" lvl="1" indent="-321310">
              <a:lnSpc>
                <a:spcPts val="4172"/>
              </a:lnSpc>
              <a:buFont typeface="Arial"/>
              <a:buChar char="•"/>
            </a:pPr>
            <a:r>
              <a:rPr lang="hu" sz="2400" dirty="0">
                <a:solidFill>
                  <a:schemeClr val="bg1"/>
                </a:solidFill>
                <a:latin typeface="Eastman Grotesque" panose="020B0604020202020204" charset="0"/>
                <a:ea typeface="+mn-lt"/>
                <a:cs typeface="+mn-lt"/>
              </a:rPr>
              <a:t>Verlangt von Banken, Versicherern, Wertpapierfirmen und anderen Finanzinstituten, dass sie in einem standardisierten Format über nachhaltige Investitionspraktiken berichten</a:t>
            </a:r>
            <a:endParaRPr lang="hu" sz="2400" dirty="0">
              <a:solidFill>
                <a:schemeClr val="bg1"/>
              </a:solidFill>
              <a:latin typeface="Eastman Grotesque" panose="020B0604020202020204" charset="0"/>
              <a:cs typeface="Calibri"/>
            </a:endParaRPr>
          </a:p>
        </p:txBody>
      </p:sp>
      <p:sp>
        <p:nvSpPr>
          <p:cNvPr id="32" name="TextBox 19">
            <a:extLst>
              <a:ext uri="{FF2B5EF4-FFF2-40B4-BE49-F238E27FC236}">
                <a16:creationId xmlns:a16="http://schemas.microsoft.com/office/drawing/2014/main" id="{38EF4C7D-9F1A-23E4-87C0-951D1E4B8A85}"/>
              </a:ext>
            </a:extLst>
          </p:cNvPr>
          <p:cNvSpPr txBox="1"/>
          <p:nvPr/>
        </p:nvSpPr>
        <p:spPr>
          <a:xfrm>
            <a:off x="12422348" y="2482584"/>
            <a:ext cx="5586671" cy="1266693"/>
          </a:xfrm>
          <a:prstGeom prst="rect">
            <a:avLst/>
          </a:prstGeom>
        </p:spPr>
        <p:txBody>
          <a:bodyPr wrap="square" lIns="0" tIns="0" rIns="0" bIns="0" rtlCol="0" anchor="t">
            <a:spAutoFit/>
          </a:bodyPr>
          <a:lstStyle/>
          <a:p>
            <a:pPr algn="ctr">
              <a:lnSpc>
                <a:spcPts val="5224"/>
              </a:lnSpc>
            </a:pPr>
            <a:r>
              <a:rPr lang="en-US" sz="2800" dirty="0" err="1">
                <a:solidFill>
                  <a:srgbClr val="FFFFFF"/>
                </a:solidFill>
                <a:latin typeface="Eastman Grotesque Bold"/>
              </a:rPr>
              <a:t>Offenlegungsverordnung</a:t>
            </a:r>
            <a:r>
              <a:rPr lang="en-US" sz="2800" dirty="0">
                <a:solidFill>
                  <a:srgbClr val="FFFFFF"/>
                </a:solidFill>
                <a:latin typeface="Eastman Grotesque Bold"/>
              </a:rPr>
              <a:t> </a:t>
            </a:r>
            <a:br>
              <a:rPr lang="en-US" sz="2800" dirty="0">
                <a:solidFill>
                  <a:srgbClr val="FFFFFF"/>
                </a:solidFill>
                <a:latin typeface="Eastman Grotesque Bold"/>
              </a:rPr>
            </a:br>
            <a:r>
              <a:rPr lang="en-US" sz="2800" dirty="0">
                <a:solidFill>
                  <a:srgbClr val="FFFFFF"/>
                </a:solidFill>
                <a:latin typeface="Eastman Grotesque Bold"/>
              </a:rPr>
              <a:t>(SFDR)</a:t>
            </a: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a:solidFill>
                <a:srgbClr val="FFFFFF"/>
              </a:solidFill>
              <a:latin typeface="Canva Sans"/>
            </a:endParaRPr>
          </a:p>
        </p:txBody>
      </p:sp>
      <p:grpSp>
        <p:nvGrpSpPr>
          <p:cNvPr id="15" name="Group 10">
            <a:extLst>
              <a:ext uri="{FF2B5EF4-FFF2-40B4-BE49-F238E27FC236}">
                <a16:creationId xmlns:a16="http://schemas.microsoft.com/office/drawing/2014/main" id="{AEBA5B75-AC6A-9CCB-38B0-17D7E77A97AF}"/>
              </a:ext>
            </a:extLst>
          </p:cNvPr>
          <p:cNvGrpSpPr/>
          <p:nvPr/>
        </p:nvGrpSpPr>
        <p:grpSpPr>
          <a:xfrm>
            <a:off x="-4572055" y="3679831"/>
            <a:ext cx="10562506" cy="5683388"/>
            <a:chOff x="0" y="-66675"/>
            <a:chExt cx="3741636" cy="1447195"/>
          </a:xfrm>
        </p:grpSpPr>
        <p:sp>
          <p:nvSpPr>
            <p:cNvPr id="16" name="Freeform 11">
              <a:extLst>
                <a:ext uri="{FF2B5EF4-FFF2-40B4-BE49-F238E27FC236}">
                  <a16:creationId xmlns:a16="http://schemas.microsoft.com/office/drawing/2014/main" id="{3CE649BA-2133-5641-98D2-E9F62D57372D}"/>
                </a:ext>
              </a:extLst>
            </p:cNvPr>
            <p:cNvSpPr/>
            <p:nvPr/>
          </p:nvSpPr>
          <p:spPr>
            <a:xfrm>
              <a:off x="1966538" y="-30119"/>
              <a:ext cx="1775098" cy="1410639"/>
            </a:xfrm>
            <a:custGeom>
              <a:avLst/>
              <a:gdLst/>
              <a:ahLst/>
              <a:cxnLst/>
              <a:rect l="l" t="t" r="r" b="b"/>
              <a:pathLst>
                <a:path w="1775098" h="1410639">
                  <a:moveTo>
                    <a:pt x="58583" y="0"/>
                  </a:moveTo>
                  <a:lnTo>
                    <a:pt x="1716516" y="0"/>
                  </a:lnTo>
                  <a:cubicBezTo>
                    <a:pt x="1748870" y="0"/>
                    <a:pt x="1775098" y="26228"/>
                    <a:pt x="1775098" y="58583"/>
                  </a:cubicBezTo>
                  <a:lnTo>
                    <a:pt x="1775098" y="1352056"/>
                  </a:lnTo>
                  <a:cubicBezTo>
                    <a:pt x="1775098" y="1384410"/>
                    <a:pt x="1748870" y="1410639"/>
                    <a:pt x="1716516" y="1410639"/>
                  </a:cubicBezTo>
                  <a:lnTo>
                    <a:pt x="58583" y="1410639"/>
                  </a:lnTo>
                  <a:cubicBezTo>
                    <a:pt x="26228" y="1410639"/>
                    <a:pt x="0" y="1384410"/>
                    <a:pt x="0" y="1352056"/>
                  </a:cubicBezTo>
                  <a:lnTo>
                    <a:pt x="0" y="58583"/>
                  </a:lnTo>
                  <a:cubicBezTo>
                    <a:pt x="0" y="26228"/>
                    <a:pt x="26228" y="0"/>
                    <a:pt x="58583" y="0"/>
                  </a:cubicBezTo>
                  <a:close/>
                </a:path>
              </a:pathLst>
            </a:custGeom>
            <a:solidFill>
              <a:srgbClr val="000000">
                <a:alpha val="35686"/>
              </a:srgbClr>
            </a:solidFill>
          </p:spPr>
          <p:txBody>
            <a:bodyPr/>
            <a:lstStyle/>
            <a:p>
              <a:endParaRPr lang="en-BE"/>
            </a:p>
          </p:txBody>
        </p:sp>
        <p:sp>
          <p:nvSpPr>
            <p:cNvPr id="17" name="TextBox 12">
              <a:extLst>
                <a:ext uri="{FF2B5EF4-FFF2-40B4-BE49-F238E27FC236}">
                  <a16:creationId xmlns:a16="http://schemas.microsoft.com/office/drawing/2014/main" id="{DCC0001A-5D2F-7B3B-461B-B7DDDE7B7515}"/>
                </a:ext>
              </a:extLst>
            </p:cNvPr>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0" name="TextBox 20"/>
          <p:cNvSpPr txBox="1"/>
          <p:nvPr/>
        </p:nvSpPr>
        <p:spPr>
          <a:xfrm>
            <a:off x="979412" y="4107564"/>
            <a:ext cx="5011038" cy="4932953"/>
          </a:xfrm>
          <a:prstGeom prst="rect">
            <a:avLst/>
          </a:prstGeom>
        </p:spPr>
        <p:txBody>
          <a:bodyPr wrap="square" lIns="0" tIns="0" rIns="0" bIns="0" rtlCol="0" anchor="t">
            <a:spAutoFit/>
          </a:bodyPr>
          <a:lstStyle/>
          <a:p>
            <a:pPr marL="643255" lvl="1" indent="-321310">
              <a:lnSpc>
                <a:spcPct val="150000"/>
              </a:lnSpc>
              <a:buFont typeface="Arial"/>
              <a:buChar char="•"/>
            </a:pPr>
            <a:r>
              <a:rPr lang="en-US" sz="2400" dirty="0" err="1">
                <a:solidFill>
                  <a:srgbClr val="FFFFFF"/>
                </a:solidFill>
                <a:latin typeface="Eastman Grotesque" panose="020B0604020202020204" charset="0"/>
              </a:rPr>
              <a:t>Vergleichbare</a:t>
            </a:r>
            <a:r>
              <a:rPr lang="en-US" sz="2400" dirty="0">
                <a:solidFill>
                  <a:srgbClr val="FFFFFF"/>
                </a:solidFill>
                <a:latin typeface="Eastman Grotesque" panose="020B0604020202020204" charset="0"/>
              </a:rPr>
              <a:t> </a:t>
            </a:r>
            <a:br>
              <a:rPr lang="en-US" sz="2400" dirty="0">
                <a:solidFill>
                  <a:srgbClr val="FFFFFF"/>
                </a:solidFill>
                <a:latin typeface="Eastman Grotesque" panose="020B0604020202020204" charset="0"/>
              </a:rPr>
            </a:br>
            <a:r>
              <a:rPr lang="en-US" sz="2400" dirty="0">
                <a:solidFill>
                  <a:srgbClr val="FFFFFF"/>
                </a:solidFill>
                <a:latin typeface="Eastman Grotesque" panose="020B0604020202020204" charset="0"/>
              </a:rPr>
              <a:t>Standards </a:t>
            </a:r>
            <a:r>
              <a:rPr lang="en-US" sz="2400" dirty="0" err="1">
                <a:solidFill>
                  <a:srgbClr val="FFFFFF"/>
                </a:solidFill>
                <a:latin typeface="Eastman Grotesque" panose="020B0604020202020204" charset="0"/>
              </a:rPr>
              <a:t>zur</a:t>
            </a:r>
            <a:r>
              <a:rPr lang="en-US" sz="2400" dirty="0">
                <a:solidFill>
                  <a:srgbClr val="FFFFFF"/>
                </a:solidFill>
                <a:latin typeface="Eastman Grotesque" panose="020B0604020202020204" charset="0"/>
              </a:rPr>
              <a:t> </a:t>
            </a:r>
            <a:br>
              <a:rPr lang="en-US" sz="2400" dirty="0">
                <a:solidFill>
                  <a:srgbClr val="FFFFFF"/>
                </a:solidFill>
                <a:latin typeface="Eastman Grotesque" panose="020B0604020202020204" charset="0"/>
              </a:rPr>
            </a:br>
            <a:r>
              <a:rPr lang="en-US" sz="2400" dirty="0" err="1">
                <a:solidFill>
                  <a:srgbClr val="FFFFFF"/>
                </a:solidFill>
                <a:latin typeface="Eastman Grotesque" panose="020B0604020202020204" charset="0"/>
              </a:rPr>
              <a:t>Nachhaltigkeits</a:t>
            </a:r>
            <a:r>
              <a:rPr lang="en-US" sz="2400" dirty="0">
                <a:solidFill>
                  <a:srgbClr val="FFFFFF"/>
                </a:solidFill>
                <a:latin typeface="Eastman Grotesque" panose="020B0604020202020204" charset="0"/>
              </a:rPr>
              <a:t>-</a:t>
            </a:r>
            <a:br>
              <a:rPr lang="en-US" sz="2400" dirty="0">
                <a:solidFill>
                  <a:srgbClr val="FFFFFF"/>
                </a:solidFill>
                <a:latin typeface="Eastman Grotesque" panose="020B0604020202020204" charset="0"/>
              </a:rPr>
            </a:br>
            <a:r>
              <a:rPr lang="en-US" sz="2400" dirty="0" err="1">
                <a:solidFill>
                  <a:srgbClr val="FFFFFF"/>
                </a:solidFill>
                <a:latin typeface="Eastman Grotesque" panose="020B0604020202020204" charset="0"/>
              </a:rPr>
              <a:t>Berichterstattung</a:t>
            </a:r>
            <a:br>
              <a:rPr lang="en-US" sz="2400" dirty="0">
                <a:solidFill>
                  <a:srgbClr val="FFFFFF"/>
                </a:solidFill>
                <a:latin typeface="Eastman Grotesque" panose="020B0604020202020204" charset="0"/>
              </a:rPr>
            </a:br>
            <a:r>
              <a:rPr lang="en-US" sz="2400" dirty="0">
                <a:solidFill>
                  <a:srgbClr val="FFFFFF"/>
                </a:solidFill>
                <a:latin typeface="Eastman Grotesque" panose="020B0604020202020204" charset="0"/>
              </a:rPr>
              <a:t>für alle </a:t>
            </a:r>
            <a:r>
              <a:rPr lang="en-US" sz="2400" dirty="0" err="1">
                <a:solidFill>
                  <a:srgbClr val="FFFFFF"/>
                </a:solidFill>
                <a:latin typeface="Eastman Grotesque" panose="020B0604020202020204" charset="0"/>
              </a:rPr>
              <a:t>Unternehmen</a:t>
            </a:r>
            <a:endParaRPr lang="en-US" sz="2400" dirty="0">
              <a:solidFill>
                <a:srgbClr val="FFFFFF"/>
              </a:solidFill>
              <a:latin typeface="Eastman Grotesque" panose="020B0604020202020204" charset="0"/>
            </a:endParaRPr>
          </a:p>
          <a:p>
            <a:pPr marL="643255" lvl="1" indent="-321310">
              <a:lnSpc>
                <a:spcPct val="150000"/>
              </a:lnSpc>
              <a:buFont typeface="Arial"/>
              <a:buChar char="•"/>
            </a:pPr>
            <a:r>
              <a:rPr lang="en-US" sz="2400" dirty="0" err="1">
                <a:solidFill>
                  <a:srgbClr val="FFFFFF"/>
                </a:solidFill>
                <a:latin typeface="Eastman Grotesque" panose="020B0604020202020204" charset="0"/>
              </a:rPr>
              <a:t>Sobald</a:t>
            </a:r>
            <a:r>
              <a:rPr lang="en-US" sz="2400" dirty="0">
                <a:solidFill>
                  <a:srgbClr val="FFFFFF"/>
                </a:solidFill>
                <a:latin typeface="Eastman Grotesque" panose="020B0604020202020204" charset="0"/>
              </a:rPr>
              <a:t> es </a:t>
            </a:r>
            <a:r>
              <a:rPr lang="en-US" sz="2400" dirty="0" err="1">
                <a:solidFill>
                  <a:srgbClr val="FFFFFF"/>
                </a:solidFill>
                <a:latin typeface="Eastman Grotesque" panose="020B0604020202020204" charset="0"/>
              </a:rPr>
              <a:t>harmonisierte</a:t>
            </a:r>
            <a:r>
              <a:rPr lang="en-US" sz="2400" dirty="0">
                <a:solidFill>
                  <a:srgbClr val="FFFFFF"/>
                </a:solidFill>
                <a:latin typeface="Eastman Grotesque" panose="020B0604020202020204" charset="0"/>
              </a:rPr>
              <a:t> Standards </a:t>
            </a:r>
            <a:r>
              <a:rPr lang="en-US" sz="2400" dirty="0" err="1">
                <a:solidFill>
                  <a:srgbClr val="FFFFFF"/>
                </a:solidFill>
                <a:latin typeface="Eastman Grotesque" panose="020B0604020202020204" charset="0"/>
              </a:rPr>
              <a:t>gibt</a:t>
            </a:r>
            <a:r>
              <a:rPr lang="en-US" sz="2400" dirty="0">
                <a:solidFill>
                  <a:srgbClr val="FFFFFF"/>
                </a:solidFill>
                <a:latin typeface="Eastman Grotesque" panose="020B0604020202020204" charset="0"/>
              </a:rPr>
              <a:t>, </a:t>
            </a:r>
            <a:r>
              <a:rPr lang="en-US" sz="2400" dirty="0" err="1">
                <a:solidFill>
                  <a:srgbClr val="FFFFFF"/>
                </a:solidFill>
                <a:latin typeface="Eastman Grotesque" panose="020B0604020202020204" charset="0"/>
              </a:rPr>
              <a:t>können</a:t>
            </a:r>
            <a:r>
              <a:rPr lang="en-US" sz="2400" dirty="0">
                <a:solidFill>
                  <a:srgbClr val="FFFFFF"/>
                </a:solidFill>
                <a:latin typeface="Eastman Grotesque" panose="020B0604020202020204" charset="0"/>
              </a:rPr>
              <a:t> </a:t>
            </a:r>
            <a:r>
              <a:rPr lang="en-US" sz="2400" dirty="0" err="1">
                <a:solidFill>
                  <a:srgbClr val="FFFFFF"/>
                </a:solidFill>
                <a:latin typeface="Eastman Grotesque" panose="020B0604020202020204" charset="0"/>
              </a:rPr>
              <a:t>Privatanleger</a:t>
            </a:r>
            <a:r>
              <a:rPr lang="en-US" sz="2400" dirty="0">
                <a:solidFill>
                  <a:srgbClr val="FFFFFF"/>
                </a:solidFill>
                <a:latin typeface="Eastman Grotesque" panose="020B0604020202020204" charset="0"/>
              </a:rPr>
              <a:t> </a:t>
            </a:r>
            <a:r>
              <a:rPr lang="en-US" sz="2400" dirty="0" err="1">
                <a:solidFill>
                  <a:srgbClr val="FFFFFF"/>
                </a:solidFill>
                <a:latin typeface="Eastman Grotesque" panose="020B0604020202020204" charset="0"/>
              </a:rPr>
              <a:t>fundiertere</a:t>
            </a:r>
            <a:r>
              <a:rPr lang="en-US" sz="2400" dirty="0">
                <a:solidFill>
                  <a:srgbClr val="FFFFFF"/>
                </a:solidFill>
                <a:latin typeface="Eastman Grotesque" panose="020B0604020202020204" charset="0"/>
              </a:rPr>
              <a:t> </a:t>
            </a:r>
            <a:r>
              <a:rPr lang="en-US" sz="2400" dirty="0" err="1">
                <a:solidFill>
                  <a:srgbClr val="FFFFFF"/>
                </a:solidFill>
                <a:latin typeface="Eastman Grotesque" panose="020B0604020202020204" charset="0"/>
              </a:rPr>
              <a:t>Anlageentscheidungen</a:t>
            </a:r>
            <a:r>
              <a:rPr lang="en-US" sz="2400" dirty="0">
                <a:solidFill>
                  <a:srgbClr val="FFFFFF"/>
                </a:solidFill>
                <a:latin typeface="Eastman Grotesque" panose="020B0604020202020204" charset="0"/>
              </a:rPr>
              <a:t> </a:t>
            </a:r>
            <a:r>
              <a:rPr lang="en-US" sz="2400" dirty="0" err="1">
                <a:solidFill>
                  <a:srgbClr val="FFFFFF"/>
                </a:solidFill>
                <a:latin typeface="Eastman Grotesque" panose="020B0604020202020204" charset="0"/>
              </a:rPr>
              <a:t>treffen</a:t>
            </a:r>
            <a:endParaRPr lang="en-US" sz="2400" dirty="0">
              <a:solidFill>
                <a:srgbClr val="FFFFFF"/>
              </a:solidFill>
              <a:latin typeface="Eastman Grotesque" panose="020B0604020202020204" charset="0"/>
            </a:endParaRPr>
          </a:p>
        </p:txBody>
      </p:sp>
      <p:pic>
        <p:nvPicPr>
          <p:cNvPr id="13" name="Picture 2" descr="Der Green Deal - LOBBE">
            <a:extLst>
              <a:ext uri="{FF2B5EF4-FFF2-40B4-BE49-F238E27FC236}">
                <a16:creationId xmlns:a16="http://schemas.microsoft.com/office/drawing/2014/main" id="{602301BC-C574-DD3A-3117-ED6DE629A1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8288000" cy="10287000"/>
          </a:xfrm>
          <a:prstGeom prst="rect">
            <a:avLst/>
          </a:prstGeom>
        </p:spPr>
      </p:pic>
      <p:grpSp>
        <p:nvGrpSpPr>
          <p:cNvPr id="3" name="Group 3"/>
          <p:cNvGrpSpPr/>
          <p:nvPr/>
        </p:nvGrpSpPr>
        <p:grpSpPr>
          <a:xfrm>
            <a:off x="0" y="0"/>
            <a:ext cx="18288000" cy="10395820"/>
            <a:chOff x="0" y="0"/>
            <a:chExt cx="4816593" cy="2737994"/>
          </a:xfrm>
        </p:grpSpPr>
        <p:sp>
          <p:nvSpPr>
            <p:cNvPr id="4" name="Freeform 4"/>
            <p:cNvSpPr/>
            <p:nvPr/>
          </p:nvSpPr>
          <p:spPr>
            <a:xfrm>
              <a:off x="0" y="0"/>
              <a:ext cx="4816592" cy="2737994"/>
            </a:xfrm>
            <a:custGeom>
              <a:avLst/>
              <a:gdLst/>
              <a:ahLst/>
              <a:cxnLst/>
              <a:rect l="l" t="t" r="r" b="b"/>
              <a:pathLst>
                <a:path w="4816592" h="2737994">
                  <a:moveTo>
                    <a:pt x="0" y="0"/>
                  </a:moveTo>
                  <a:lnTo>
                    <a:pt x="4816592" y="0"/>
                  </a:lnTo>
                  <a:lnTo>
                    <a:pt x="4816592" y="2737994"/>
                  </a:lnTo>
                  <a:lnTo>
                    <a:pt x="0" y="2737994"/>
                  </a:lnTo>
                  <a:close/>
                </a:path>
              </a:pathLst>
            </a:custGeom>
            <a:solidFill>
              <a:srgbClr val="000000">
                <a:alpha val="26667"/>
              </a:srgbClr>
            </a:solidFill>
          </p:spPr>
          <p:txBody>
            <a:bodyPr/>
            <a:lstStyle/>
            <a:p>
              <a:endParaRPr lang="en-BE"/>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0" y="9436511"/>
            <a:ext cx="18288000" cy="850489"/>
            <a:chOff x="0" y="0"/>
            <a:chExt cx="4816593" cy="223997"/>
          </a:xfrm>
        </p:grpSpPr>
        <p:sp>
          <p:nvSpPr>
            <p:cNvPr id="7" name="Freeform 7"/>
            <p:cNvSpPr/>
            <p:nvPr/>
          </p:nvSpPr>
          <p:spPr>
            <a:xfrm>
              <a:off x="0" y="0"/>
              <a:ext cx="4816592" cy="223997"/>
            </a:xfrm>
            <a:custGeom>
              <a:avLst/>
              <a:gdLst/>
              <a:ahLst/>
              <a:cxnLst/>
              <a:rect l="l" t="t" r="r" b="b"/>
              <a:pathLst>
                <a:path w="4816592" h="223997">
                  <a:moveTo>
                    <a:pt x="0" y="0"/>
                  </a:moveTo>
                  <a:lnTo>
                    <a:pt x="4816592" y="0"/>
                  </a:lnTo>
                  <a:lnTo>
                    <a:pt x="4816592" y="223997"/>
                  </a:lnTo>
                  <a:lnTo>
                    <a:pt x="0" y="223997"/>
                  </a:lnTo>
                  <a:close/>
                </a:path>
              </a:pathLst>
            </a:custGeom>
            <a:solidFill>
              <a:srgbClr val="000000">
                <a:alpha val="22745"/>
              </a:srgbClr>
            </a:solidFill>
          </p:spPr>
          <p:txBody>
            <a:bodyPr/>
            <a:lstStyle/>
            <a:p>
              <a:endParaRPr lang="en-BE"/>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flipV="1">
            <a:off x="5735841" y="2221820"/>
            <a:ext cx="6816319" cy="0"/>
          </a:xfrm>
          <a:prstGeom prst="line">
            <a:avLst/>
          </a:prstGeom>
          <a:ln w="171450" cap="flat">
            <a:solidFill>
              <a:srgbClr val="FFFFFF"/>
            </a:solidFill>
            <a:prstDash val="solid"/>
            <a:headEnd type="none" w="sm" len="sm"/>
            <a:tailEnd type="none" w="sm" len="sm"/>
          </a:ln>
        </p:spPr>
        <p:txBody>
          <a:bodyPr/>
          <a:lstStyle/>
          <a:p>
            <a:endParaRPr lang="en-BE"/>
          </a:p>
        </p:txBody>
      </p:sp>
      <p:sp>
        <p:nvSpPr>
          <p:cNvPr id="14" name="TextBox 14"/>
          <p:cNvSpPr txBox="1"/>
          <p:nvPr/>
        </p:nvSpPr>
        <p:spPr>
          <a:xfrm>
            <a:off x="1390493" y="885825"/>
            <a:ext cx="15701414" cy="1190468"/>
          </a:xfrm>
          <a:prstGeom prst="rect">
            <a:avLst/>
          </a:prstGeom>
        </p:spPr>
        <p:txBody>
          <a:bodyPr lIns="0" tIns="0" rIns="0" bIns="0" rtlCol="0" anchor="t">
            <a:spAutoFit/>
          </a:bodyPr>
          <a:lstStyle/>
          <a:p>
            <a:pPr algn="ctr">
              <a:lnSpc>
                <a:spcPts val="9659"/>
              </a:lnSpc>
            </a:pPr>
            <a:r>
              <a:rPr lang="en-US" sz="6000" dirty="0">
                <a:solidFill>
                  <a:srgbClr val="FFFFFF"/>
                </a:solidFill>
                <a:latin typeface="Eastman Grotesque Bold"/>
              </a:rPr>
              <a:t>Tools, Standards und </a:t>
            </a:r>
            <a:r>
              <a:rPr lang="en-US" sz="6000" dirty="0" err="1">
                <a:solidFill>
                  <a:srgbClr val="FFFFFF"/>
                </a:solidFill>
                <a:latin typeface="Eastman Grotesque Bold"/>
              </a:rPr>
              <a:t>Wissenswertes</a:t>
            </a:r>
            <a:endParaRPr lang="en-US" sz="6000" dirty="0">
              <a:solidFill>
                <a:srgbClr val="FFFFFF"/>
              </a:solidFill>
              <a:latin typeface="Eastman Grotesque Bold"/>
            </a:endParaRPr>
          </a:p>
        </p:txBody>
      </p:sp>
      <p:grpSp>
        <p:nvGrpSpPr>
          <p:cNvPr id="27" name="Group 10">
            <a:extLst>
              <a:ext uri="{FF2B5EF4-FFF2-40B4-BE49-F238E27FC236}">
                <a16:creationId xmlns:a16="http://schemas.microsoft.com/office/drawing/2014/main" id="{995732C7-13A0-51DF-E9E1-A464710801C8}"/>
              </a:ext>
            </a:extLst>
          </p:cNvPr>
          <p:cNvGrpSpPr/>
          <p:nvPr/>
        </p:nvGrpSpPr>
        <p:grpSpPr>
          <a:xfrm>
            <a:off x="580579" y="3696607"/>
            <a:ext cx="5011039" cy="5176162"/>
            <a:chOff x="-244858" y="-152351"/>
            <a:chExt cx="1775098" cy="1410639"/>
          </a:xfrm>
        </p:grpSpPr>
        <p:sp>
          <p:nvSpPr>
            <p:cNvPr id="28" name="Freeform 11">
              <a:extLst>
                <a:ext uri="{FF2B5EF4-FFF2-40B4-BE49-F238E27FC236}">
                  <a16:creationId xmlns:a16="http://schemas.microsoft.com/office/drawing/2014/main" id="{8A15D1A6-337B-4501-BF59-205A57A3C837}"/>
                </a:ext>
              </a:extLst>
            </p:cNvPr>
            <p:cNvSpPr/>
            <p:nvPr/>
          </p:nvSpPr>
          <p:spPr>
            <a:xfrm>
              <a:off x="-244858" y="-152351"/>
              <a:ext cx="1775098" cy="1410639"/>
            </a:xfrm>
            <a:custGeom>
              <a:avLst/>
              <a:gdLst/>
              <a:ahLst/>
              <a:cxnLst/>
              <a:rect l="l" t="t" r="r" b="b"/>
              <a:pathLst>
                <a:path w="1775098" h="1410639">
                  <a:moveTo>
                    <a:pt x="58583" y="0"/>
                  </a:moveTo>
                  <a:lnTo>
                    <a:pt x="1716516" y="0"/>
                  </a:lnTo>
                  <a:cubicBezTo>
                    <a:pt x="1748870" y="0"/>
                    <a:pt x="1775098" y="26228"/>
                    <a:pt x="1775098" y="58583"/>
                  </a:cubicBezTo>
                  <a:lnTo>
                    <a:pt x="1775098" y="1352056"/>
                  </a:lnTo>
                  <a:cubicBezTo>
                    <a:pt x="1775098" y="1384410"/>
                    <a:pt x="1748870" y="1410639"/>
                    <a:pt x="1716516" y="1410639"/>
                  </a:cubicBezTo>
                  <a:lnTo>
                    <a:pt x="58583" y="1410639"/>
                  </a:lnTo>
                  <a:cubicBezTo>
                    <a:pt x="26228" y="1410639"/>
                    <a:pt x="0" y="1384410"/>
                    <a:pt x="0" y="1352056"/>
                  </a:cubicBezTo>
                  <a:lnTo>
                    <a:pt x="0" y="58583"/>
                  </a:lnTo>
                  <a:cubicBezTo>
                    <a:pt x="0" y="26228"/>
                    <a:pt x="26228" y="0"/>
                    <a:pt x="58583" y="0"/>
                  </a:cubicBezTo>
                  <a:close/>
                </a:path>
              </a:pathLst>
            </a:custGeom>
            <a:solidFill>
              <a:srgbClr val="000000">
                <a:alpha val="35686"/>
              </a:srgbClr>
            </a:solidFill>
          </p:spPr>
          <p:txBody>
            <a:bodyPr/>
            <a:lstStyle/>
            <a:p>
              <a:endParaRPr lang="en-BE"/>
            </a:p>
          </p:txBody>
        </p:sp>
        <p:sp>
          <p:nvSpPr>
            <p:cNvPr id="29" name="TextBox 12">
              <a:extLst>
                <a:ext uri="{FF2B5EF4-FFF2-40B4-BE49-F238E27FC236}">
                  <a16:creationId xmlns:a16="http://schemas.microsoft.com/office/drawing/2014/main" id="{A88270B1-C1E4-940E-7D10-A05948E8C2B2}"/>
                </a:ext>
              </a:extLst>
            </p:cNvPr>
            <p:cNvSpPr txBox="1"/>
            <p:nvPr/>
          </p:nvSpPr>
          <p:spPr>
            <a:xfrm>
              <a:off x="0" y="-66675"/>
              <a:ext cx="812800" cy="879475"/>
            </a:xfrm>
            <a:prstGeom prst="rect">
              <a:avLst/>
            </a:prstGeom>
          </p:spPr>
          <p:txBody>
            <a:bodyPr lIns="50800" tIns="50800" rIns="50800" bIns="50800" rtlCol="0" anchor="ctr"/>
            <a:lstStyle/>
            <a:p>
              <a:pPr algn="ctr">
                <a:lnSpc>
                  <a:spcPts val="4900"/>
                </a:lnSpc>
              </a:pPr>
              <a:endParaRPr/>
            </a:p>
          </p:txBody>
        </p:sp>
      </p:grpSp>
      <p:sp>
        <p:nvSpPr>
          <p:cNvPr id="30" name="TextBox 21">
            <a:extLst>
              <a:ext uri="{FF2B5EF4-FFF2-40B4-BE49-F238E27FC236}">
                <a16:creationId xmlns:a16="http://schemas.microsoft.com/office/drawing/2014/main" id="{64EE7924-764D-44B0-6CD5-497FD50F5C63}"/>
              </a:ext>
            </a:extLst>
          </p:cNvPr>
          <p:cNvSpPr txBox="1"/>
          <p:nvPr/>
        </p:nvSpPr>
        <p:spPr>
          <a:xfrm>
            <a:off x="382162" y="3807073"/>
            <a:ext cx="4985845" cy="2637838"/>
          </a:xfrm>
          <a:prstGeom prst="rect">
            <a:avLst/>
          </a:prstGeom>
        </p:spPr>
        <p:txBody>
          <a:bodyPr wrap="square" lIns="0" tIns="0" rIns="0" bIns="0" rtlCol="0" anchor="t">
            <a:spAutoFit/>
          </a:bodyPr>
          <a:lstStyle/>
          <a:p>
            <a:pPr marL="643255" lvl="1" indent="-321310">
              <a:lnSpc>
                <a:spcPts val="4172"/>
              </a:lnSpc>
              <a:buFont typeface="Arial"/>
              <a:buChar char="•"/>
            </a:pPr>
            <a:r>
              <a:rPr lang="en-US" sz="2400" dirty="0" err="1">
                <a:solidFill>
                  <a:srgbClr val="FFFFFF"/>
                </a:solidFill>
                <a:latin typeface="Eastman Grotesque" panose="020B0604020202020204" charset="0"/>
              </a:rPr>
              <a:t>Vergleichbare</a:t>
            </a:r>
            <a:r>
              <a:rPr lang="en-US" sz="2400" dirty="0">
                <a:solidFill>
                  <a:srgbClr val="FFFFFF"/>
                </a:solidFill>
                <a:latin typeface="Eastman Grotesque" panose="020B0604020202020204" charset="0"/>
              </a:rPr>
              <a:t> </a:t>
            </a:r>
            <a:br>
              <a:rPr lang="en-US" sz="2400" dirty="0">
                <a:solidFill>
                  <a:srgbClr val="FFFFFF"/>
                </a:solidFill>
                <a:latin typeface="Eastman Grotesque" panose="020B0604020202020204" charset="0"/>
              </a:rPr>
            </a:br>
            <a:r>
              <a:rPr lang="en-US" sz="2400" dirty="0">
                <a:solidFill>
                  <a:srgbClr val="FFFFFF"/>
                </a:solidFill>
                <a:latin typeface="Eastman Grotesque" panose="020B0604020202020204" charset="0"/>
              </a:rPr>
              <a:t>Standards </a:t>
            </a:r>
            <a:r>
              <a:rPr lang="en-US" sz="2400" dirty="0" err="1">
                <a:solidFill>
                  <a:srgbClr val="FFFFFF"/>
                </a:solidFill>
                <a:latin typeface="Eastman Grotesque" panose="020B0604020202020204" charset="0"/>
              </a:rPr>
              <a:t>zur</a:t>
            </a:r>
            <a:r>
              <a:rPr lang="en-US" sz="2400" dirty="0">
                <a:solidFill>
                  <a:srgbClr val="FFFFFF"/>
                </a:solidFill>
                <a:latin typeface="Eastman Grotesque" panose="020B0604020202020204" charset="0"/>
              </a:rPr>
              <a:t> </a:t>
            </a:r>
            <a:br>
              <a:rPr lang="en-US" sz="2400" dirty="0">
                <a:solidFill>
                  <a:srgbClr val="FFFFFF"/>
                </a:solidFill>
                <a:latin typeface="Eastman Grotesque" panose="020B0604020202020204" charset="0"/>
              </a:rPr>
            </a:br>
            <a:r>
              <a:rPr lang="en-US" sz="2400" dirty="0" err="1">
                <a:solidFill>
                  <a:srgbClr val="FFFFFF"/>
                </a:solidFill>
                <a:latin typeface="Eastman Grotesque" panose="020B0604020202020204" charset="0"/>
              </a:rPr>
              <a:t>Nachhaltigkeits</a:t>
            </a:r>
            <a:r>
              <a:rPr lang="en-US" sz="2400" dirty="0">
                <a:solidFill>
                  <a:srgbClr val="FFFFFF"/>
                </a:solidFill>
                <a:latin typeface="Eastman Grotesque" panose="020B0604020202020204" charset="0"/>
              </a:rPr>
              <a:t>-</a:t>
            </a:r>
            <a:br>
              <a:rPr lang="en-US" sz="2400" dirty="0">
                <a:solidFill>
                  <a:srgbClr val="FFFFFF"/>
                </a:solidFill>
                <a:latin typeface="Eastman Grotesque" panose="020B0604020202020204" charset="0"/>
              </a:rPr>
            </a:br>
            <a:r>
              <a:rPr lang="en-US" sz="2400" dirty="0" err="1">
                <a:solidFill>
                  <a:srgbClr val="FFFFFF"/>
                </a:solidFill>
                <a:latin typeface="Eastman Grotesque" panose="020B0604020202020204" charset="0"/>
              </a:rPr>
              <a:t>Berichterstattung</a:t>
            </a:r>
            <a:br>
              <a:rPr lang="en-US" sz="2400" dirty="0">
                <a:solidFill>
                  <a:srgbClr val="FFFFFF"/>
                </a:solidFill>
                <a:latin typeface="Eastman Grotesque" panose="020B0604020202020204" charset="0"/>
              </a:rPr>
            </a:br>
            <a:r>
              <a:rPr lang="en-US" sz="2400" dirty="0">
                <a:solidFill>
                  <a:srgbClr val="FFFFFF"/>
                </a:solidFill>
                <a:latin typeface="Eastman Grotesque" panose="020B0604020202020204" charset="0"/>
              </a:rPr>
              <a:t>für alle </a:t>
            </a:r>
            <a:r>
              <a:rPr lang="en-US" sz="2400" dirty="0" err="1">
                <a:solidFill>
                  <a:srgbClr val="FFFFFF"/>
                </a:solidFill>
                <a:latin typeface="Eastman Grotesque" panose="020B0604020202020204" charset="0"/>
              </a:rPr>
              <a:t>Unternehmen</a:t>
            </a:r>
            <a:endParaRPr lang="en-US" sz="2400" dirty="0">
              <a:solidFill>
                <a:srgbClr val="FFFFFF"/>
              </a:solidFill>
              <a:latin typeface="Eastman Grotesque" panose="020B0604020202020204" charset="0"/>
            </a:endParaRPr>
          </a:p>
        </p:txBody>
      </p:sp>
      <p:sp>
        <p:nvSpPr>
          <p:cNvPr id="32" name="TextBox 19">
            <a:extLst>
              <a:ext uri="{FF2B5EF4-FFF2-40B4-BE49-F238E27FC236}">
                <a16:creationId xmlns:a16="http://schemas.microsoft.com/office/drawing/2014/main" id="{38EF4C7D-9F1A-23E4-87C0-951D1E4B8A85}"/>
              </a:ext>
            </a:extLst>
          </p:cNvPr>
          <p:cNvSpPr txBox="1"/>
          <p:nvPr/>
        </p:nvSpPr>
        <p:spPr>
          <a:xfrm>
            <a:off x="292764" y="2586528"/>
            <a:ext cx="8851236" cy="861774"/>
          </a:xfrm>
          <a:prstGeom prst="rect">
            <a:avLst/>
          </a:prstGeom>
        </p:spPr>
        <p:txBody>
          <a:bodyPr wrap="square" lIns="0" tIns="0" rIns="0" bIns="0" rtlCol="0" anchor="t">
            <a:spAutoFit/>
          </a:bodyPr>
          <a:lstStyle/>
          <a:p>
            <a:r>
              <a:rPr lang="en-US" sz="2800" dirty="0" err="1">
                <a:solidFill>
                  <a:srgbClr val="FFFFFF"/>
                </a:solidFill>
                <a:latin typeface="Eastman Grotesque Bold"/>
              </a:rPr>
              <a:t>Europäische</a:t>
            </a:r>
            <a:r>
              <a:rPr lang="en-US" sz="2800" dirty="0">
                <a:solidFill>
                  <a:srgbClr val="FFFFFF"/>
                </a:solidFill>
                <a:latin typeface="Eastman Grotesque Bold"/>
              </a:rPr>
              <a:t> Standards für die </a:t>
            </a:r>
            <a:r>
              <a:rPr lang="en-US" sz="2800" dirty="0" err="1">
                <a:solidFill>
                  <a:srgbClr val="FFFFFF"/>
                </a:solidFill>
                <a:latin typeface="Eastman Grotesque Bold"/>
              </a:rPr>
              <a:t>Nachhaltigkeitsberichterstattung</a:t>
            </a:r>
            <a:r>
              <a:rPr lang="en-US" sz="2800" dirty="0">
                <a:solidFill>
                  <a:srgbClr val="FFFFFF"/>
                </a:solidFill>
                <a:latin typeface="Eastman Grotesque Bold"/>
              </a:rPr>
              <a:t> (ESRS)</a:t>
            </a:r>
          </a:p>
        </p:txBody>
      </p:sp>
      <p:sp>
        <p:nvSpPr>
          <p:cNvPr id="36" name="TextBox 22">
            <a:extLst>
              <a:ext uri="{FF2B5EF4-FFF2-40B4-BE49-F238E27FC236}">
                <a16:creationId xmlns:a16="http://schemas.microsoft.com/office/drawing/2014/main" id="{AFC2748C-2138-1E15-3FC0-236CBA0DCF78}"/>
              </a:ext>
            </a:extLst>
          </p:cNvPr>
          <p:cNvSpPr txBox="1"/>
          <p:nvPr/>
        </p:nvSpPr>
        <p:spPr>
          <a:xfrm>
            <a:off x="6813759" y="6193673"/>
            <a:ext cx="4506168" cy="483402"/>
          </a:xfrm>
          <a:prstGeom prst="rect">
            <a:avLst/>
          </a:prstGeom>
        </p:spPr>
        <p:txBody>
          <a:bodyPr wrap="square" lIns="0" tIns="0" rIns="0" bIns="0" rtlCol="0" anchor="t">
            <a:spAutoFit/>
          </a:bodyPr>
          <a:lstStyle/>
          <a:p>
            <a:pPr marL="643255" lvl="1" indent="-321310">
              <a:lnSpc>
                <a:spcPts val="4172"/>
              </a:lnSpc>
              <a:buFont typeface="Arial"/>
              <a:buChar char="•"/>
            </a:pPr>
            <a:endParaRPr lang="en-US" sz="2400" dirty="0">
              <a:solidFill>
                <a:srgbClr val="FFFFFF"/>
              </a:solidFill>
              <a:latin typeface="Canva Sans"/>
            </a:endParaRPr>
          </a:p>
        </p:txBody>
      </p:sp>
      <p:sp>
        <p:nvSpPr>
          <p:cNvPr id="35" name="TextBox 12">
            <a:extLst>
              <a:ext uri="{FF2B5EF4-FFF2-40B4-BE49-F238E27FC236}">
                <a16:creationId xmlns:a16="http://schemas.microsoft.com/office/drawing/2014/main" id="{DF6DA659-70B8-36C6-0B6B-7A98FF5C13D9}"/>
              </a:ext>
            </a:extLst>
          </p:cNvPr>
          <p:cNvSpPr txBox="1"/>
          <p:nvPr/>
        </p:nvSpPr>
        <p:spPr>
          <a:xfrm>
            <a:off x="184890" y="3657023"/>
            <a:ext cx="2294506" cy="3259086"/>
          </a:xfrm>
          <a:prstGeom prst="rect">
            <a:avLst/>
          </a:prstGeom>
        </p:spPr>
        <p:txBody>
          <a:bodyPr lIns="50800" tIns="50800" rIns="50800" bIns="50800" rtlCol="0" anchor="ctr"/>
          <a:lstStyle/>
          <a:p>
            <a:pPr algn="ctr">
              <a:lnSpc>
                <a:spcPts val="4900"/>
              </a:lnSpc>
            </a:pPr>
            <a:endParaRPr/>
          </a:p>
        </p:txBody>
      </p:sp>
      <p:sp>
        <p:nvSpPr>
          <p:cNvPr id="23" name="TextBox 13">
            <a:extLst>
              <a:ext uri="{FF2B5EF4-FFF2-40B4-BE49-F238E27FC236}">
                <a16:creationId xmlns:a16="http://schemas.microsoft.com/office/drawing/2014/main" id="{82C6A78D-6551-2E34-E0F9-6ADFD69C0331}"/>
              </a:ext>
            </a:extLst>
          </p:cNvPr>
          <p:cNvSpPr txBox="1"/>
          <p:nvPr/>
        </p:nvSpPr>
        <p:spPr>
          <a:xfrm>
            <a:off x="13335001" y="8988384"/>
            <a:ext cx="5391816" cy="1502527"/>
          </a:xfrm>
          <a:prstGeom prst="rect">
            <a:avLst/>
          </a:prstGeom>
        </p:spPr>
        <p:txBody>
          <a:bodyPr wrap="square" lIns="0" tIns="0" rIns="0" bIns="0" rtlCol="0" anchor="t">
            <a:spAutoFit/>
          </a:bodyPr>
          <a:lstStyle/>
          <a:p>
            <a:pPr algn="ctr">
              <a:lnSpc>
                <a:spcPts val="4759"/>
              </a:lnSpc>
            </a:pPr>
            <a:endParaRPr dirty="0"/>
          </a:p>
          <a:p>
            <a:pPr algn="ctr">
              <a:lnSpc>
                <a:spcPts val="2800"/>
              </a:lnSpc>
            </a:pPr>
            <a:r>
              <a:rPr lang="en-US" sz="2000" dirty="0">
                <a:solidFill>
                  <a:srgbClr val="FFFFFF"/>
                </a:solidFill>
                <a:latin typeface="Canva Sans"/>
              </a:rPr>
              <a:t>©</a:t>
            </a:r>
            <a:r>
              <a:rPr lang="de-DE" sz="2000" dirty="0">
                <a:solidFill>
                  <a:srgbClr val="FFFFFF"/>
                </a:solidFill>
                <a:latin typeface="Eastman Grotesque"/>
              </a:rPr>
              <a:t> </a:t>
            </a:r>
            <a:r>
              <a:rPr lang="de-DE" sz="2000" dirty="0" err="1">
                <a:solidFill>
                  <a:srgbClr val="FFFFFF"/>
                </a:solidFill>
                <a:latin typeface="Eastman Grotesque"/>
              </a:rPr>
              <a:t>Invest</a:t>
            </a:r>
            <a:r>
              <a:rPr lang="de-DE" sz="2000" dirty="0">
                <a:solidFill>
                  <a:srgbClr val="FFFFFF"/>
                </a:solidFill>
                <a:latin typeface="Eastman Grotesque"/>
              </a:rPr>
              <a:t> </a:t>
            </a:r>
            <a:r>
              <a:rPr lang="de-DE" sz="2000" dirty="0" err="1">
                <a:solidFill>
                  <a:srgbClr val="FFFFFF"/>
                </a:solidFill>
                <a:latin typeface="Eastman Grotesque"/>
              </a:rPr>
              <a:t>for</a:t>
            </a:r>
            <a:r>
              <a:rPr lang="de-DE" sz="2000" dirty="0">
                <a:solidFill>
                  <a:srgbClr val="FFFFFF"/>
                </a:solidFill>
                <a:latin typeface="Eastman Grotesque"/>
              </a:rPr>
              <a:t> Better Climate EU </a:t>
            </a:r>
            <a:r>
              <a:rPr lang="en-US" sz="2000" dirty="0">
                <a:solidFill>
                  <a:srgbClr val="FFFFFF"/>
                </a:solidFill>
                <a:latin typeface="Canva Sans"/>
              </a:rPr>
              <a:t>2023</a:t>
            </a:r>
          </a:p>
          <a:p>
            <a:pPr algn="ctr">
              <a:lnSpc>
                <a:spcPts val="4759"/>
              </a:lnSpc>
            </a:pPr>
            <a:endParaRPr lang="en-US" sz="2000" dirty="0">
              <a:solidFill>
                <a:srgbClr val="FFFFFF"/>
              </a:solidFill>
              <a:latin typeface="Canva Sans"/>
            </a:endParaRPr>
          </a:p>
        </p:txBody>
      </p:sp>
      <p:sp>
        <p:nvSpPr>
          <p:cNvPr id="26" name="Pfeil: nach rechts 25">
            <a:extLst>
              <a:ext uri="{FF2B5EF4-FFF2-40B4-BE49-F238E27FC236}">
                <a16:creationId xmlns:a16="http://schemas.microsoft.com/office/drawing/2014/main" id="{D4BD40CA-E7C1-AE36-7B14-D22AF5B806CC}"/>
              </a:ext>
            </a:extLst>
          </p:cNvPr>
          <p:cNvSpPr/>
          <p:nvPr/>
        </p:nvSpPr>
        <p:spPr>
          <a:xfrm>
            <a:off x="6293663" y="4850719"/>
            <a:ext cx="2773180" cy="2428406"/>
          </a:xfrm>
          <a:prstGeom prst="rightArrow">
            <a:avLst/>
          </a:prstGeom>
          <a:solidFill>
            <a:srgbClr val="0026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Textfeld 30">
            <a:extLst>
              <a:ext uri="{FF2B5EF4-FFF2-40B4-BE49-F238E27FC236}">
                <a16:creationId xmlns:a16="http://schemas.microsoft.com/office/drawing/2014/main" id="{A8519EEF-CF5D-7D48-2E61-D8A448769083}"/>
              </a:ext>
            </a:extLst>
          </p:cNvPr>
          <p:cNvSpPr txBox="1"/>
          <p:nvPr/>
        </p:nvSpPr>
        <p:spPr>
          <a:xfrm>
            <a:off x="10104342" y="3487157"/>
            <a:ext cx="6816319" cy="2062103"/>
          </a:xfrm>
          <a:prstGeom prst="rect">
            <a:avLst/>
          </a:prstGeom>
          <a:noFill/>
        </p:spPr>
        <p:txBody>
          <a:bodyPr wrap="square" rtlCol="0">
            <a:spAutoFit/>
          </a:bodyPr>
          <a:lstStyle/>
          <a:p>
            <a:r>
              <a:rPr lang="de-DE" sz="3200" dirty="0">
                <a:solidFill>
                  <a:schemeClr val="bg1"/>
                </a:solidFill>
                <a:latin typeface="Eastman Grotesque" panose="020B0604020202020204" charset="0"/>
              </a:rPr>
              <a:t>Ziel: Ab 2024 soll die nicht-finanzielle Berichterstattung der Unternehmen  vergleichbarer gestaltet werden, ähnlich der Finanzberichterstattung. </a:t>
            </a:r>
          </a:p>
        </p:txBody>
      </p:sp>
      <p:sp>
        <p:nvSpPr>
          <p:cNvPr id="15" name="TextBox 21">
            <a:extLst>
              <a:ext uri="{FF2B5EF4-FFF2-40B4-BE49-F238E27FC236}">
                <a16:creationId xmlns:a16="http://schemas.microsoft.com/office/drawing/2014/main" id="{1C81477D-FC5A-AFAF-CD18-6B6A78385075}"/>
              </a:ext>
            </a:extLst>
          </p:cNvPr>
          <p:cNvSpPr txBox="1"/>
          <p:nvPr/>
        </p:nvSpPr>
        <p:spPr>
          <a:xfrm>
            <a:off x="382162" y="6555377"/>
            <a:ext cx="5128720" cy="2099229"/>
          </a:xfrm>
          <a:prstGeom prst="rect">
            <a:avLst/>
          </a:prstGeom>
        </p:spPr>
        <p:txBody>
          <a:bodyPr wrap="square" lIns="0" tIns="0" rIns="0" bIns="0" rtlCol="0" anchor="t">
            <a:spAutoFit/>
          </a:bodyPr>
          <a:lstStyle/>
          <a:p>
            <a:pPr marL="643255" lvl="1" indent="-321310">
              <a:lnSpc>
                <a:spcPts val="4172"/>
              </a:lnSpc>
              <a:buFont typeface="Arial"/>
              <a:buChar char="•"/>
            </a:pPr>
            <a:r>
              <a:rPr lang="en-US" sz="2400" dirty="0">
                <a:solidFill>
                  <a:srgbClr val="FFFFFF"/>
                </a:solidFill>
                <a:latin typeface="Eastman Grotesque" panose="020B0604020202020204" charset="0"/>
              </a:rPr>
              <a:t>Sobald es harmonisierte Standards gibt, </a:t>
            </a:r>
            <a:r>
              <a:rPr lang="en-US" sz="2400" dirty="0" err="1">
                <a:solidFill>
                  <a:srgbClr val="FFFFFF"/>
                </a:solidFill>
                <a:latin typeface="Eastman Grotesque" panose="020B0604020202020204" charset="0"/>
              </a:rPr>
              <a:t>können</a:t>
            </a:r>
            <a:r>
              <a:rPr lang="en-US" sz="2400" dirty="0">
                <a:solidFill>
                  <a:srgbClr val="FFFFFF"/>
                </a:solidFill>
                <a:latin typeface="Eastman Grotesque" panose="020B0604020202020204" charset="0"/>
              </a:rPr>
              <a:t> </a:t>
            </a:r>
            <a:r>
              <a:rPr lang="en-US" sz="2400" dirty="0" err="1">
                <a:solidFill>
                  <a:srgbClr val="FFFFFF"/>
                </a:solidFill>
                <a:latin typeface="Eastman Grotesque" panose="020B0604020202020204" charset="0"/>
              </a:rPr>
              <a:t>Privatanleger</a:t>
            </a:r>
            <a:r>
              <a:rPr lang="en-US" sz="2400" dirty="0">
                <a:solidFill>
                  <a:srgbClr val="FFFFFF"/>
                </a:solidFill>
                <a:latin typeface="Eastman Grotesque" panose="020B0604020202020204" charset="0"/>
              </a:rPr>
              <a:t> fundiertere Anlageentscheidungen treffen</a:t>
            </a:r>
          </a:p>
        </p:txBody>
      </p:sp>
      <p:pic>
        <p:nvPicPr>
          <p:cNvPr id="17" name="Grafik 16">
            <a:extLst>
              <a:ext uri="{FF2B5EF4-FFF2-40B4-BE49-F238E27FC236}">
                <a16:creationId xmlns:a16="http://schemas.microsoft.com/office/drawing/2014/main" id="{9E31EA97-E8C2-C8B5-7F01-7A494EA9436F}"/>
              </a:ext>
            </a:extLst>
          </p:cNvPr>
          <p:cNvPicPr>
            <a:picLocks noChangeAspect="1"/>
          </p:cNvPicPr>
          <p:nvPr/>
        </p:nvPicPr>
        <p:blipFill>
          <a:blip r:embed="rId4"/>
          <a:stretch>
            <a:fillRect/>
          </a:stretch>
        </p:blipFill>
        <p:spPr>
          <a:xfrm>
            <a:off x="10077419" y="6350818"/>
            <a:ext cx="7200000" cy="3045900"/>
          </a:xfrm>
          <a:prstGeom prst="rect">
            <a:avLst/>
          </a:prstGeom>
        </p:spPr>
      </p:pic>
      <p:pic>
        <p:nvPicPr>
          <p:cNvPr id="10" name="Picture 2" descr="Der Green Deal - LOBBE">
            <a:extLst>
              <a:ext uri="{FF2B5EF4-FFF2-40B4-BE49-F238E27FC236}">
                <a16:creationId xmlns:a16="http://schemas.microsoft.com/office/drawing/2014/main" id="{0BA70E19-C546-B362-421A-4DD0A803490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04" b="7811"/>
          <a:stretch/>
        </p:blipFill>
        <p:spPr bwMode="auto">
          <a:xfrm>
            <a:off x="228600" y="190512"/>
            <a:ext cx="2376000" cy="932283"/>
          </a:xfrm>
          <a:prstGeom prst="rect">
            <a:avLst/>
          </a:prstGeom>
          <a:solidFill>
            <a:srgbClr val="FFFFFF"/>
          </a:solidFill>
        </p:spPr>
      </p:pic>
    </p:spTree>
    <p:extLst>
      <p:ext uri="{BB962C8B-B14F-4D97-AF65-F5344CB8AC3E}">
        <p14:creationId xmlns:p14="http://schemas.microsoft.com/office/powerpoint/2010/main" val="42199060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308A9776426D41840A8C2CCB15B3F3" ma:contentTypeVersion="18" ma:contentTypeDescription="Create a new document." ma:contentTypeScope="" ma:versionID="484d0e7fe09fe8de3466b246621db11c">
  <xsd:schema xmlns:xsd="http://www.w3.org/2001/XMLSchema" xmlns:xs="http://www.w3.org/2001/XMLSchema" xmlns:p="http://schemas.microsoft.com/office/2006/metadata/properties" xmlns:ns2="fd160c09-1844-45b0-b4f1-cf53e6c3c76a" xmlns:ns3="8e72f4a7-cae9-4e97-b541-2580a12d1989" targetNamespace="http://schemas.microsoft.com/office/2006/metadata/properties" ma:root="true" ma:fieldsID="e2ff8ef15423d4f21e0a799f7012675e" ns2:_="" ns3:_="">
    <xsd:import namespace="fd160c09-1844-45b0-b4f1-cf53e6c3c76a"/>
    <xsd:import namespace="8e72f4a7-cae9-4e97-b541-2580a12d198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160c09-1844-45b0-b4f1-cf53e6c3c7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1fe506b-8ef3-4252-9ac8-4ea0dfba28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72f4a7-cae9-4e97-b541-2580a12d198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34153eb-2901-4474-b3ae-28ce23b8bb52}" ma:internalName="TaxCatchAll" ma:showField="CatchAllData" ma:web="8e72f4a7-cae9-4e97-b541-2580a12d19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41B7EC-0340-4559-A890-85CDB79160D1}"/>
</file>

<file path=customXml/itemProps2.xml><?xml version="1.0" encoding="utf-8"?>
<ds:datastoreItem xmlns:ds="http://schemas.openxmlformats.org/officeDocument/2006/customXml" ds:itemID="{0DE9EE41-41FF-48A1-9BE8-AFC47C10C9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4547</Words>
  <Application>Microsoft Office PowerPoint</Application>
  <PresentationFormat>Benutzerdefiniert</PresentationFormat>
  <Paragraphs>511</Paragraphs>
  <Slides>58</Slides>
  <Notes>48</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58</vt:i4>
      </vt:variant>
    </vt:vector>
  </HeadingPairs>
  <TitlesOfParts>
    <vt:vector size="67" baseType="lpstr">
      <vt:lpstr>Eastman Grotesque</vt:lpstr>
      <vt:lpstr>Wingdings</vt:lpstr>
      <vt:lpstr>Calibri</vt:lpstr>
      <vt:lpstr>Source Sans Pro</vt:lpstr>
      <vt:lpstr>Arial</vt:lpstr>
      <vt:lpstr>Eastman Grotesque Bold</vt:lpstr>
      <vt:lpstr>Univers</vt:lpstr>
      <vt:lpstr>Canva Sans</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Frederik Beckendorff</dc:creator>
  <cp:keywords/>
  <cp:lastModifiedBy>Christiane Hölz</cp:lastModifiedBy>
  <cp:revision>59</cp:revision>
  <dcterms:created xsi:type="dcterms:W3CDTF">2006-08-16T00:00:00Z</dcterms:created>
  <dcterms:modified xsi:type="dcterms:W3CDTF">2023-11-16T14:08:33Z</dcterms:modified>
  <dc:identifier>DAFpjRzsu30</dc:identifier>
</cp:coreProperties>
</file>