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modernComment_68C_50C7B89C.xml" ContentType="application/vnd.ms-powerpoint.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61"/>
  </p:notesMasterIdLst>
  <p:sldIdLst>
    <p:sldId id="256" r:id="rId5"/>
    <p:sldId id="257" r:id="rId6"/>
    <p:sldId id="258" r:id="rId7"/>
    <p:sldId id="259" r:id="rId8"/>
    <p:sldId id="260" r:id="rId9"/>
    <p:sldId id="261" r:id="rId10"/>
    <p:sldId id="1663" r:id="rId11"/>
    <p:sldId id="603" r:id="rId12"/>
    <p:sldId id="262" r:id="rId13"/>
    <p:sldId id="1634" r:id="rId14"/>
    <p:sldId id="1648" r:id="rId15"/>
    <p:sldId id="1654" r:id="rId16"/>
    <p:sldId id="998" r:id="rId17"/>
    <p:sldId id="997" r:id="rId18"/>
    <p:sldId id="1670" r:id="rId19"/>
    <p:sldId id="1669" r:id="rId20"/>
    <p:sldId id="1649" r:id="rId21"/>
    <p:sldId id="1666" r:id="rId22"/>
    <p:sldId id="979" r:id="rId23"/>
    <p:sldId id="1677" r:id="rId24"/>
    <p:sldId id="1656" r:id="rId25"/>
    <p:sldId id="1655" r:id="rId26"/>
    <p:sldId id="1672" r:id="rId27"/>
    <p:sldId id="1653" r:id="rId28"/>
    <p:sldId id="1673" r:id="rId29"/>
    <p:sldId id="1678" r:id="rId30"/>
    <p:sldId id="1679" r:id="rId31"/>
    <p:sldId id="1680" r:id="rId32"/>
    <p:sldId id="263" r:id="rId33"/>
    <p:sldId id="268" r:id="rId34"/>
    <p:sldId id="267" r:id="rId35"/>
    <p:sldId id="1662" r:id="rId36"/>
    <p:sldId id="1661" r:id="rId37"/>
    <p:sldId id="1000" r:id="rId38"/>
    <p:sldId id="1657" r:id="rId39"/>
    <p:sldId id="1664" r:id="rId40"/>
    <p:sldId id="1658" r:id="rId41"/>
    <p:sldId id="1659" r:id="rId42"/>
    <p:sldId id="1660" r:id="rId43"/>
    <p:sldId id="995" r:id="rId44"/>
    <p:sldId id="996" r:id="rId45"/>
    <p:sldId id="1675" r:id="rId46"/>
    <p:sldId id="1674" r:id="rId47"/>
    <p:sldId id="999" r:id="rId48"/>
    <p:sldId id="264" r:id="rId49"/>
    <p:sldId id="1650" r:id="rId50"/>
    <p:sldId id="1651" r:id="rId51"/>
    <p:sldId id="1676" r:id="rId52"/>
    <p:sldId id="903" r:id="rId53"/>
    <p:sldId id="904" r:id="rId54"/>
    <p:sldId id="1652" r:id="rId55"/>
    <p:sldId id="1665" r:id="rId56"/>
    <p:sldId id="266" r:id="rId57"/>
    <p:sldId id="604" r:id="rId58"/>
    <p:sldId id="265" r:id="rId59"/>
    <p:sldId id="1668" r:id="rId60"/>
  </p:sldIdLst>
  <p:sldSz cx="18288000" cy="10287000"/>
  <p:notesSz cx="6797675" cy="9874250"/>
  <p:embeddedFontLst>
    <p:embeddedFont>
      <p:font typeface="Canva Sans" panose="020B0604020202020204" charset="0"/>
      <p:regular r:id="rId62"/>
    </p:embeddedFont>
    <p:embeddedFont>
      <p:font typeface="Century Gothic" panose="020B0502020202020204" pitchFamily="34" charset="0"/>
      <p:regular r:id="rId63"/>
      <p:bold r:id="rId64"/>
      <p:italic r:id="rId65"/>
      <p:boldItalic r:id="rId66"/>
    </p:embeddedFont>
    <p:embeddedFont>
      <p:font typeface="Eastman Grotesque" panose="020B0604020202020204" charset="0"/>
      <p:regular r:id="rId67"/>
    </p:embeddedFont>
    <p:embeddedFont>
      <p:font typeface="Eastman Grotesque Bold" panose="020B0604020202020204" charset="0"/>
      <p:regular r:id="rId68"/>
      <p:bold r:id="rId69"/>
    </p:embeddedFont>
    <p:embeddedFont>
      <p:font typeface="Public Sans Bold" panose="020B0604020202020204" charset="0"/>
      <p:regular r:id="rId7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A4B9B41-512A-C7F2-1C73-409CA9CE3ED4}" name="Christiane Hölz" initials="CH" userId="S::christiane.hoelz@dsw-info.de::6dfb2361-49fc-43e4-9b72-a907c597da14" providerId="AD"/>
  <p188:author id="{57B150D8-5CFB-3E33-70B4-2887D9DA329B}" name="Frederik Beckendorff" initials="FB" userId="S::frederik.beckendorff@dsw-info.de::a8a72558-f3b4-4bed-9ec1-4aa291ba057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150"/>
    <a:srgbClr val="00A150"/>
    <a:srgbClr val="0095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1834" autoAdjust="0"/>
  </p:normalViewPr>
  <p:slideViewPr>
    <p:cSldViewPr>
      <p:cViewPr varScale="1">
        <p:scale>
          <a:sx n="65" d="100"/>
          <a:sy n="65" d="100"/>
        </p:scale>
        <p:origin x="996" y="7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2.fntdata"/><Relationship Id="rId68" Type="http://schemas.openxmlformats.org/officeDocument/2006/relationships/font" Target="fonts/font7.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font" Target="fonts/font5.fntdata"/><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3.fntdata"/><Relationship Id="rId69" Type="http://schemas.openxmlformats.org/officeDocument/2006/relationships/font" Target="fonts/font8.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6.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1.fntdata"/><Relationship Id="rId70" Type="http://schemas.openxmlformats.org/officeDocument/2006/relationships/font" Target="fonts/font9.fntdata"/><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font" Target="fonts/font4.fntdata"/><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8/10/relationships/authors" Target="authors.xml"/><Relationship Id="rId7" Type="http://schemas.openxmlformats.org/officeDocument/2006/relationships/slide" Target="slides/slide3.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aïs Baudrier" userId="16f8b94e-2e34-4628-9484-c639cb79be88" providerId="ADAL" clId="{D85AF592-F9B7-4156-AC30-ECADC7F5AAE8}"/>
    <pc:docChg chg="custSel modSld">
      <pc:chgData name="Anaïs Baudrier" userId="16f8b94e-2e34-4628-9484-c639cb79be88" providerId="ADAL" clId="{D85AF592-F9B7-4156-AC30-ECADC7F5AAE8}" dt="2024-05-17T09:04:42.268" v="0" actId="478"/>
      <pc:docMkLst>
        <pc:docMk/>
      </pc:docMkLst>
      <pc:sldChg chg="delSp mod">
        <pc:chgData name="Anaïs Baudrier" userId="16f8b94e-2e34-4628-9484-c639cb79be88" providerId="ADAL" clId="{D85AF592-F9B7-4156-AC30-ECADC7F5AAE8}" dt="2024-05-17T09:04:42.268" v="0" actId="478"/>
        <pc:sldMkLst>
          <pc:docMk/>
          <pc:sldMk cId="3503874412" sldId="1663"/>
        </pc:sldMkLst>
        <pc:picChg chg="del">
          <ac:chgData name="Anaïs Baudrier" userId="16f8b94e-2e34-4628-9484-c639cb79be88" providerId="ADAL" clId="{D85AF592-F9B7-4156-AC30-ECADC7F5AAE8}" dt="2024-05-17T09:04:42.268" v="0" actId="478"/>
          <ac:picMkLst>
            <pc:docMk/>
            <pc:sldMk cId="3503874412" sldId="1663"/>
            <ac:picMk id="18" creationId="{EA51FBCF-17A1-4ED9-A1DA-48598339EABF}"/>
          </ac:picMkLst>
        </pc:picChg>
      </pc:sldChg>
    </pc:docChg>
  </pc:docChgLst>
</pc:chgInfo>
</file>

<file path=ppt/comments/modernComment_68C_50C7B89C.xml><?xml version="1.0" encoding="utf-8"?>
<p188:cmLst xmlns:a="http://schemas.openxmlformats.org/drawingml/2006/main" xmlns:r="http://schemas.openxmlformats.org/officeDocument/2006/relationships" xmlns:p188="http://schemas.microsoft.com/office/powerpoint/2018/8/main">
  <p188:cm id="{5A701016-E5D5-4B33-9F5D-2960A5C1E1D8}" authorId="{57B150D8-5CFB-3E33-70B4-2887D9DA329B}" created="2023-08-30T13:53:42.997">
    <pc:sldMkLst xmlns:pc="http://schemas.microsoft.com/office/powerpoint/2013/main/command">
      <pc:docMk/>
      <pc:sldMk cId="1355266204" sldId="1676"/>
    </pc:sldMkLst>
    <p188:txBody>
      <a:bodyPr/>
      <a:lstStyle/>
      <a:p>
        <a:r>
          <a:rPr lang="de-DE"/>
          <a:t>Ich finde diese Folie besser als die vorherige, da aktueller und offenbar den zuletzt gestiegenen Anteil von Aktionären in der Bevölkerung widerspiegelnd.</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5427"/>
          </a:xfrm>
          <a:prstGeom prst="rect">
            <a:avLst/>
          </a:prstGeom>
        </p:spPr>
        <p:txBody>
          <a:bodyPr vert="horz" lIns="91440" tIns="45720" rIns="91440" bIns="45720" rtlCol="0"/>
          <a:lstStyle>
            <a:lvl1pPr algn="r">
              <a:defRPr sz="1200"/>
            </a:lvl1pPr>
          </a:lstStyle>
          <a:p>
            <a:fld id="{B70515FB-BD93-4019-91C2-CB53F619065C}" type="datetimeFigureOut">
              <a:rPr lang="de-DE" smtClean="0"/>
              <a:t>17.05.2024</a:t>
            </a:fld>
            <a:endParaRPr lang="de-DE"/>
          </a:p>
        </p:txBody>
      </p:sp>
      <p:sp>
        <p:nvSpPr>
          <p:cNvPr id="4" name="Folienbildplatzhalter 3"/>
          <p:cNvSpPr>
            <a:spLocks noGrp="1" noRot="1" noChangeAspect="1"/>
          </p:cNvSpPr>
          <p:nvPr>
            <p:ph type="sldImg" idx="2"/>
          </p:nvPr>
        </p:nvSpPr>
        <p:spPr>
          <a:xfrm>
            <a:off x="436563" y="1233488"/>
            <a:ext cx="5924550" cy="333375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51983"/>
            <a:ext cx="5438140" cy="3887986"/>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378824"/>
            <a:ext cx="2945659" cy="495426"/>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378824"/>
            <a:ext cx="2945659" cy="495426"/>
          </a:xfrm>
          <a:prstGeom prst="rect">
            <a:avLst/>
          </a:prstGeom>
        </p:spPr>
        <p:txBody>
          <a:bodyPr vert="horz" lIns="91440" tIns="45720" rIns="91440" bIns="45720" rtlCol="0" anchor="b"/>
          <a:lstStyle>
            <a:lvl1pPr algn="r">
              <a:defRPr sz="1200"/>
            </a:lvl1pPr>
          </a:lstStyle>
          <a:p>
            <a:fld id="{46D6DD27-62B5-4189-B548-DDB30222E69C}" type="slidenum">
              <a:rPr lang="de-DE" smtClean="0"/>
              <a:t>‹#›</a:t>
            </a:fld>
            <a:endParaRPr lang="de-DE"/>
          </a:p>
        </p:txBody>
      </p:sp>
    </p:spTree>
    <p:extLst>
      <p:ext uri="{BB962C8B-B14F-4D97-AF65-F5344CB8AC3E}">
        <p14:creationId xmlns:p14="http://schemas.microsoft.com/office/powerpoint/2010/main" val="1184360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6D6DD27-62B5-4189-B548-DDB30222E69C}" type="slidenum">
              <a:rPr lang="de-DE" smtClean="0"/>
              <a:t>4</a:t>
            </a:fld>
            <a:endParaRPr lang="de-DE"/>
          </a:p>
        </p:txBody>
      </p:sp>
    </p:spTree>
    <p:extLst>
      <p:ext uri="{BB962C8B-B14F-4D97-AF65-F5344CB8AC3E}">
        <p14:creationId xmlns:p14="http://schemas.microsoft.com/office/powerpoint/2010/main" val="19840649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Broschüre zu den SDGs: https://www.globaleslernen.de/sites/default/files/files/pages/broschuere_sdg_unterziele_2019_web.pdf</a:t>
            </a:r>
          </a:p>
        </p:txBody>
      </p:sp>
      <p:sp>
        <p:nvSpPr>
          <p:cNvPr id="4" name="Foliennummernplatzhalter 3"/>
          <p:cNvSpPr>
            <a:spLocks noGrp="1"/>
          </p:cNvSpPr>
          <p:nvPr>
            <p:ph type="sldNum" sz="quarter" idx="5"/>
          </p:nvPr>
        </p:nvSpPr>
        <p:spPr/>
        <p:txBody>
          <a:bodyPr/>
          <a:lstStyle/>
          <a:p>
            <a:fld id="{46D6DD27-62B5-4189-B548-DDB30222E69C}" type="slidenum">
              <a:rPr lang="de-DE" smtClean="0"/>
              <a:t>25</a:t>
            </a:fld>
            <a:endParaRPr lang="de-DE"/>
          </a:p>
        </p:txBody>
      </p:sp>
    </p:spTree>
    <p:extLst>
      <p:ext uri="{BB962C8B-B14F-4D97-AF65-F5344CB8AC3E}">
        <p14:creationId xmlns:p14="http://schemas.microsoft.com/office/powerpoint/2010/main" val="11161153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i="0" dirty="0">
                <a:solidFill>
                  <a:srgbClr val="666666"/>
                </a:solidFill>
                <a:effectLst/>
                <a:latin typeface="Eastman Grotesque" panose="020B0604020202020204" charset="0"/>
              </a:rPr>
              <a:t>Eine rechtzeitige Vorbereitung auf künftige ökologische und soziale Standards verringert gleichzeitig die Unternehmensrisiken, etwa in den Bereichen des Rechts, der Regulierung oder der öffentlichen Reputation, die einen negativen Einfluss auf das weitere Wachstum und die Ertragsentwicklung haben. Welche Risiken beispielsweise mit anhaltenden Rechtsstreitigkeiten oder der Schädigung des Rufs einhergehen, zeigen die Diesel-Affäre bei Volkswagen oder die Probleme bei Bayer seit der Monsanto Übernahme.</a:t>
            </a:r>
            <a:endParaRPr lang="de-DE" dirty="0">
              <a:latin typeface="Eastman Grotesque" panose="020B0604020202020204" charset="0"/>
            </a:endParaRPr>
          </a:p>
        </p:txBody>
      </p:sp>
      <p:sp>
        <p:nvSpPr>
          <p:cNvPr id="4" name="Foliennummernplatzhalter 3"/>
          <p:cNvSpPr>
            <a:spLocks noGrp="1"/>
          </p:cNvSpPr>
          <p:nvPr>
            <p:ph type="sldNum" sz="quarter" idx="5"/>
          </p:nvPr>
        </p:nvSpPr>
        <p:spPr/>
        <p:txBody>
          <a:bodyPr/>
          <a:lstStyle/>
          <a:p>
            <a:fld id="{46D6DD27-62B5-4189-B548-DDB30222E69C}" type="slidenum">
              <a:rPr lang="de-DE" smtClean="0"/>
              <a:t>28</a:t>
            </a:fld>
            <a:endParaRPr lang="de-DE"/>
          </a:p>
        </p:txBody>
      </p:sp>
    </p:spTree>
    <p:extLst>
      <p:ext uri="{BB962C8B-B14F-4D97-AF65-F5344CB8AC3E}">
        <p14:creationId xmlns:p14="http://schemas.microsoft.com/office/powerpoint/2010/main" val="38973273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ts val="4165"/>
              </a:lnSpc>
            </a:pPr>
            <a:r>
              <a:rPr lang="de-DE" sz="1200" dirty="0">
                <a:solidFill>
                  <a:srgbClr val="FFFFFF"/>
                </a:solidFill>
                <a:latin typeface="Eastman Grotesque"/>
              </a:rPr>
              <a:t>Grüne Banken bzw. Anbieter:</a:t>
            </a:r>
          </a:p>
          <a:p>
            <a:pPr>
              <a:lnSpc>
                <a:spcPts val="4165"/>
              </a:lnSpc>
            </a:pPr>
            <a:endParaRPr lang="de-DE" sz="1200" dirty="0">
              <a:solidFill>
                <a:srgbClr val="FFFFFF"/>
              </a:solidFill>
              <a:latin typeface="Eastman Grotesque"/>
            </a:endParaRPr>
          </a:p>
          <a:p>
            <a:pPr>
              <a:lnSpc>
                <a:spcPts val="4165"/>
              </a:lnSpc>
            </a:pPr>
            <a:endParaRPr lang="de-DE" sz="1200" dirty="0">
              <a:solidFill>
                <a:srgbClr val="FFFFFF"/>
              </a:solidFill>
              <a:latin typeface="Eastman Grotesque"/>
            </a:endParaRPr>
          </a:p>
          <a:p>
            <a:pPr>
              <a:lnSpc>
                <a:spcPts val="4165"/>
              </a:lnSpc>
            </a:pPr>
            <a:r>
              <a:rPr lang="de-DE" sz="1200" dirty="0">
                <a:solidFill>
                  <a:srgbClr val="FFFFFF"/>
                </a:solidFill>
                <a:latin typeface="Eastman Grotesque"/>
              </a:rPr>
              <a:t>Empfehlungen der Checkliste von Finanztipp z.B. </a:t>
            </a:r>
          </a:p>
          <a:p>
            <a:pPr>
              <a:lnSpc>
                <a:spcPts val="4165"/>
              </a:lnSpc>
            </a:pPr>
            <a:r>
              <a:rPr lang="de-DE" sz="1200" dirty="0">
                <a:solidFill>
                  <a:srgbClr val="FFFFFF"/>
                </a:solidFill>
                <a:latin typeface="Eastman Grotesque"/>
              </a:rPr>
              <a:t>Triodos Bank, GLS Bank, Styler </a:t>
            </a:r>
            <a:r>
              <a:rPr lang="de-DE" sz="1200" dirty="0" err="1">
                <a:solidFill>
                  <a:srgbClr val="FFFFFF"/>
                </a:solidFill>
                <a:latin typeface="Eastman Grotesque"/>
              </a:rPr>
              <a:t>bank</a:t>
            </a:r>
            <a:r>
              <a:rPr lang="de-DE" sz="1200" dirty="0">
                <a:solidFill>
                  <a:srgbClr val="FFFFFF"/>
                </a:solidFill>
                <a:latin typeface="Eastman Grotesque"/>
              </a:rPr>
              <a:t>, Ethikbank etc.</a:t>
            </a:r>
          </a:p>
          <a:p>
            <a:endParaRPr lang="de-DE" dirty="0"/>
          </a:p>
        </p:txBody>
      </p:sp>
      <p:sp>
        <p:nvSpPr>
          <p:cNvPr id="4" name="Foliennummernplatzhalter 3"/>
          <p:cNvSpPr>
            <a:spLocks noGrp="1"/>
          </p:cNvSpPr>
          <p:nvPr>
            <p:ph type="sldNum" sz="quarter" idx="5"/>
          </p:nvPr>
        </p:nvSpPr>
        <p:spPr/>
        <p:txBody>
          <a:bodyPr/>
          <a:lstStyle/>
          <a:p>
            <a:fld id="{46D6DD27-62B5-4189-B548-DDB30222E69C}" type="slidenum">
              <a:rPr lang="de-DE" smtClean="0"/>
              <a:t>30</a:t>
            </a:fld>
            <a:endParaRPr lang="de-DE"/>
          </a:p>
        </p:txBody>
      </p:sp>
    </p:spTree>
    <p:extLst>
      <p:ext uri="{BB962C8B-B14F-4D97-AF65-F5344CB8AC3E}">
        <p14:creationId xmlns:p14="http://schemas.microsoft.com/office/powerpoint/2010/main" val="259800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457200" indent="-457200">
              <a:lnSpc>
                <a:spcPts val="4165"/>
              </a:lnSpc>
              <a:buFontTx/>
              <a:buChar char="-"/>
            </a:pPr>
            <a:endParaRPr lang="de-DE" sz="1200" dirty="0">
              <a:solidFill>
                <a:srgbClr val="FFFFFF"/>
              </a:solidFill>
              <a:latin typeface="Eastman Grotesque"/>
            </a:endParaRPr>
          </a:p>
          <a:p>
            <a:pPr>
              <a:lnSpc>
                <a:spcPts val="4165"/>
              </a:lnSpc>
            </a:pPr>
            <a:endParaRPr lang="de-DE" sz="1200" dirty="0">
              <a:solidFill>
                <a:srgbClr val="FFFFFF"/>
              </a:solidFill>
              <a:latin typeface="Eastman Grotesque"/>
            </a:endParaRPr>
          </a:p>
          <a:p>
            <a:pPr>
              <a:lnSpc>
                <a:spcPts val="4165"/>
              </a:lnSpc>
            </a:pPr>
            <a:endParaRPr lang="de-DE" sz="1200" dirty="0">
              <a:solidFill>
                <a:srgbClr val="FFFFFF"/>
              </a:solidFill>
              <a:latin typeface="Eastman Grotesque"/>
            </a:endParaRPr>
          </a:p>
          <a:p>
            <a:pPr>
              <a:lnSpc>
                <a:spcPts val="4165"/>
              </a:lnSpc>
            </a:pPr>
            <a:r>
              <a:rPr lang="de-DE" sz="1200" dirty="0">
                <a:solidFill>
                  <a:srgbClr val="FFFFFF"/>
                </a:solidFill>
                <a:latin typeface="Eastman Grotesque"/>
              </a:rPr>
              <a:t>Ergebnisse der DSW-Umfrage 2022 (max. 5 Folien)</a:t>
            </a:r>
          </a:p>
          <a:p>
            <a:endParaRPr lang="de-DE" dirty="0"/>
          </a:p>
        </p:txBody>
      </p:sp>
      <p:sp>
        <p:nvSpPr>
          <p:cNvPr id="4" name="Foliennummernplatzhalter 3"/>
          <p:cNvSpPr>
            <a:spLocks noGrp="1"/>
          </p:cNvSpPr>
          <p:nvPr>
            <p:ph type="sldNum" sz="quarter" idx="5"/>
          </p:nvPr>
        </p:nvSpPr>
        <p:spPr/>
        <p:txBody>
          <a:bodyPr/>
          <a:lstStyle/>
          <a:p>
            <a:fld id="{46D6DD27-62B5-4189-B548-DDB30222E69C}" type="slidenum">
              <a:rPr lang="de-DE" smtClean="0"/>
              <a:t>36</a:t>
            </a:fld>
            <a:endParaRPr lang="de-DE"/>
          </a:p>
        </p:txBody>
      </p:sp>
    </p:spTree>
    <p:extLst>
      <p:ext uri="{BB962C8B-B14F-4D97-AF65-F5344CB8AC3E}">
        <p14:creationId xmlns:p14="http://schemas.microsoft.com/office/powerpoint/2010/main" val="19076751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ußzeilenplatzhalter 3"/>
          <p:cNvSpPr>
            <a:spLocks noGrp="1"/>
          </p:cNvSpPr>
          <p:nvPr>
            <p:ph type="ftr" sz="quarter" idx="10"/>
          </p:nvPr>
        </p:nvSpPr>
        <p:spPr/>
        <p:txBody>
          <a:bodyPr/>
          <a:lstStyle/>
          <a:p>
            <a:pPr>
              <a:defRPr/>
            </a:pPr>
            <a:endParaRPr lang="de-DE"/>
          </a:p>
        </p:txBody>
      </p:sp>
    </p:spTree>
    <p:extLst>
      <p:ext uri="{BB962C8B-B14F-4D97-AF65-F5344CB8AC3E}">
        <p14:creationId xmlns:p14="http://schemas.microsoft.com/office/powerpoint/2010/main" val="15882652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ußzeilenplatzhalter 3"/>
          <p:cNvSpPr>
            <a:spLocks noGrp="1"/>
          </p:cNvSpPr>
          <p:nvPr>
            <p:ph type="ftr" sz="quarter" idx="10"/>
          </p:nvPr>
        </p:nvSpPr>
        <p:spPr/>
        <p:txBody>
          <a:bodyPr/>
          <a:lstStyle/>
          <a:p>
            <a:pPr>
              <a:defRPr/>
            </a:pPr>
            <a:endParaRPr lang="de-DE">
              <a:solidFill>
                <a:srgbClr val="000000"/>
              </a:solidFill>
            </a:endParaRPr>
          </a:p>
        </p:txBody>
      </p:sp>
    </p:spTree>
    <p:extLst>
      <p:ext uri="{BB962C8B-B14F-4D97-AF65-F5344CB8AC3E}">
        <p14:creationId xmlns:p14="http://schemas.microsoft.com/office/powerpoint/2010/main" val="3511829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ußzeilenplatzhalter 3"/>
          <p:cNvSpPr>
            <a:spLocks noGrp="1"/>
          </p:cNvSpPr>
          <p:nvPr>
            <p:ph type="ftr" sz="quarter" idx="10"/>
          </p:nvPr>
        </p:nvSpPr>
        <p:spPr/>
        <p:txBody>
          <a:bodyPr/>
          <a:lstStyle/>
          <a:p>
            <a:pPr>
              <a:defRPr/>
            </a:pPr>
            <a:endParaRPr lang="de-DE">
              <a:solidFill>
                <a:srgbClr val="000000"/>
              </a:solidFill>
            </a:endParaRPr>
          </a:p>
        </p:txBody>
      </p:sp>
    </p:spTree>
    <p:extLst>
      <p:ext uri="{BB962C8B-B14F-4D97-AF65-F5344CB8AC3E}">
        <p14:creationId xmlns:p14="http://schemas.microsoft.com/office/powerpoint/2010/main" val="22454717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Quelle: </a:t>
            </a:r>
            <a:r>
              <a:rPr lang="en-GB" dirty="0" err="1"/>
              <a:t>Weltsparen</a:t>
            </a:r>
            <a:r>
              <a:rPr lang="en-GB" dirty="0"/>
              <a:t>: https://www.weltsparen.de/geldanlage/etf/thesaurierend-etf/</a:t>
            </a:r>
          </a:p>
        </p:txBody>
      </p:sp>
      <p:sp>
        <p:nvSpPr>
          <p:cNvPr id="4" name="Fußzeilenplatzhalter 3"/>
          <p:cNvSpPr>
            <a:spLocks noGrp="1"/>
          </p:cNvSpPr>
          <p:nvPr>
            <p:ph type="ftr" sz="quarter" idx="10"/>
          </p:nvPr>
        </p:nvSpPr>
        <p:spPr/>
        <p:txBody>
          <a:bodyPr/>
          <a:lstStyle/>
          <a:p>
            <a:pPr>
              <a:defRPr/>
            </a:pPr>
            <a:endParaRPr lang="de-DE">
              <a:solidFill>
                <a:srgbClr val="000000"/>
              </a:solidFill>
            </a:endParaRPr>
          </a:p>
        </p:txBody>
      </p:sp>
    </p:spTree>
    <p:extLst>
      <p:ext uri="{BB962C8B-B14F-4D97-AF65-F5344CB8AC3E}">
        <p14:creationId xmlns:p14="http://schemas.microsoft.com/office/powerpoint/2010/main" val="30255635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ußzeilenplatzhalter 3"/>
          <p:cNvSpPr>
            <a:spLocks noGrp="1"/>
          </p:cNvSpPr>
          <p:nvPr>
            <p:ph type="ftr" sz="quarter" idx="10"/>
          </p:nvPr>
        </p:nvSpPr>
        <p:spPr/>
        <p:txBody>
          <a:bodyPr/>
          <a:lstStyle/>
          <a:p>
            <a:pPr>
              <a:defRPr/>
            </a:pPr>
            <a:endParaRPr lang="de-DE">
              <a:solidFill>
                <a:srgbClr val="000000"/>
              </a:solidFill>
            </a:endParaRPr>
          </a:p>
        </p:txBody>
      </p:sp>
    </p:spTree>
    <p:extLst>
      <p:ext uri="{BB962C8B-B14F-4D97-AF65-F5344CB8AC3E}">
        <p14:creationId xmlns:p14="http://schemas.microsoft.com/office/powerpoint/2010/main" val="3623401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Achtung: ggf. Aufklärung zu geschlossenen „grünen“ Fonds (Windpark, Biogasanlagen oder Solaranlagen): hoher Kapitaleinsatz, lange Bindung, Totalverlustrisiko mit ggf. Nachschusspflicht, ggf. Haftungsrisiken.</a:t>
            </a:r>
          </a:p>
        </p:txBody>
      </p:sp>
      <p:sp>
        <p:nvSpPr>
          <p:cNvPr id="4" name="Foliennummernplatzhalter 3"/>
          <p:cNvSpPr>
            <a:spLocks noGrp="1"/>
          </p:cNvSpPr>
          <p:nvPr>
            <p:ph type="sldNum" sz="quarter" idx="5"/>
          </p:nvPr>
        </p:nvSpPr>
        <p:spPr/>
        <p:txBody>
          <a:bodyPr/>
          <a:lstStyle/>
          <a:p>
            <a:fld id="{46D6DD27-62B5-4189-B548-DDB30222E69C}" type="slidenum">
              <a:rPr lang="de-DE" smtClean="0"/>
              <a:t>46</a:t>
            </a:fld>
            <a:endParaRPr lang="de-DE"/>
          </a:p>
        </p:txBody>
      </p:sp>
    </p:spTree>
    <p:extLst>
      <p:ext uri="{BB962C8B-B14F-4D97-AF65-F5344CB8AC3E}">
        <p14:creationId xmlns:p14="http://schemas.microsoft.com/office/powerpoint/2010/main" val="3721281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erhält jeder Circle Leader einen eigenen QR-Code für sein Seminar. Seminar 6: https://forms.office.com/e/TqARdLsQaj</a:t>
            </a:r>
          </a:p>
        </p:txBody>
      </p:sp>
      <p:sp>
        <p:nvSpPr>
          <p:cNvPr id="4" name="Foliennummernplatzhalter 3"/>
          <p:cNvSpPr>
            <a:spLocks noGrp="1"/>
          </p:cNvSpPr>
          <p:nvPr>
            <p:ph type="sldNum" sz="quarter" idx="5"/>
          </p:nvPr>
        </p:nvSpPr>
        <p:spPr/>
        <p:txBody>
          <a:bodyPr/>
          <a:lstStyle/>
          <a:p>
            <a:fld id="{46D6DD27-62B5-4189-B548-DDB30222E69C}" type="slidenum">
              <a:rPr lang="de-DE" smtClean="0"/>
              <a:t>7</a:t>
            </a:fld>
            <a:endParaRPr lang="de-DE"/>
          </a:p>
        </p:txBody>
      </p:sp>
    </p:spTree>
    <p:extLst>
      <p:ext uri="{BB962C8B-B14F-4D97-AF65-F5344CB8AC3E}">
        <p14:creationId xmlns:p14="http://schemas.microsoft.com/office/powerpoint/2010/main" val="18652911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6D6DD27-62B5-4189-B548-DDB30222E69C}" type="slidenum">
              <a:rPr lang="de-DE" smtClean="0"/>
              <a:t>47</a:t>
            </a:fld>
            <a:endParaRPr lang="de-DE"/>
          </a:p>
        </p:txBody>
      </p:sp>
    </p:spTree>
    <p:extLst>
      <p:ext uri="{BB962C8B-B14F-4D97-AF65-F5344CB8AC3E}">
        <p14:creationId xmlns:p14="http://schemas.microsoft.com/office/powerpoint/2010/main" val="24425755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6D6DD27-62B5-4189-B548-DDB30222E69C}" type="slidenum">
              <a:rPr lang="de-DE" smtClean="0"/>
              <a:t>48</a:t>
            </a:fld>
            <a:endParaRPr lang="de-DE"/>
          </a:p>
        </p:txBody>
      </p:sp>
    </p:spTree>
    <p:extLst>
      <p:ext uri="{BB962C8B-B14F-4D97-AF65-F5344CB8AC3E}">
        <p14:creationId xmlns:p14="http://schemas.microsoft.com/office/powerpoint/2010/main" val="29884272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bwMode="auto">
          <a:xfrm>
            <a:off x="3829594" y="10173452"/>
            <a:ext cx="2928703" cy="535628"/>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3260" tIns="46630" rIns="93260" bIns="46630"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57735" indent="-291436" eaLnBrk="0" hangingPunct="0">
              <a:defRPr sz="2400">
                <a:solidFill>
                  <a:schemeClr val="tx1"/>
                </a:solidFill>
                <a:latin typeface="Calibri" charset="0"/>
                <a:ea typeface="ＭＳ Ｐゴシック" charset="0"/>
              </a:defRPr>
            </a:lvl2pPr>
            <a:lvl3pPr marL="1165746" indent="-233149" eaLnBrk="0" hangingPunct="0">
              <a:defRPr sz="2400">
                <a:solidFill>
                  <a:schemeClr val="tx1"/>
                </a:solidFill>
                <a:latin typeface="Calibri" charset="0"/>
                <a:ea typeface="ＭＳ Ｐゴシック" charset="0"/>
              </a:defRPr>
            </a:lvl3pPr>
            <a:lvl4pPr marL="1632044" indent="-233149" eaLnBrk="0" hangingPunct="0">
              <a:defRPr sz="2400">
                <a:solidFill>
                  <a:schemeClr val="tx1"/>
                </a:solidFill>
                <a:latin typeface="Calibri" charset="0"/>
                <a:ea typeface="ＭＳ Ｐゴシック" charset="0"/>
              </a:defRPr>
            </a:lvl4pPr>
            <a:lvl5pPr marL="2098342" indent="-233149" eaLnBrk="0" hangingPunct="0">
              <a:defRPr sz="2400">
                <a:solidFill>
                  <a:schemeClr val="tx1"/>
                </a:solidFill>
                <a:latin typeface="Calibri" charset="0"/>
                <a:ea typeface="ＭＳ Ｐゴシック" charset="0"/>
              </a:defRPr>
            </a:lvl5pPr>
            <a:lvl6pPr marL="2564641" indent="-233149" eaLnBrk="0" fontAlgn="base" hangingPunct="0">
              <a:spcBef>
                <a:spcPct val="0"/>
              </a:spcBef>
              <a:spcAft>
                <a:spcPct val="0"/>
              </a:spcAft>
              <a:defRPr sz="2400">
                <a:solidFill>
                  <a:schemeClr val="tx1"/>
                </a:solidFill>
                <a:latin typeface="Calibri" charset="0"/>
                <a:ea typeface="ＭＳ Ｐゴシック" charset="0"/>
              </a:defRPr>
            </a:lvl6pPr>
            <a:lvl7pPr marL="3030939" indent="-233149" eaLnBrk="0" fontAlgn="base" hangingPunct="0">
              <a:spcBef>
                <a:spcPct val="0"/>
              </a:spcBef>
              <a:spcAft>
                <a:spcPct val="0"/>
              </a:spcAft>
              <a:defRPr sz="2400">
                <a:solidFill>
                  <a:schemeClr val="tx1"/>
                </a:solidFill>
                <a:latin typeface="Calibri" charset="0"/>
                <a:ea typeface="ＭＳ Ｐゴシック" charset="0"/>
              </a:defRPr>
            </a:lvl7pPr>
            <a:lvl8pPr marL="3497237" indent="-233149" eaLnBrk="0" fontAlgn="base" hangingPunct="0">
              <a:spcBef>
                <a:spcPct val="0"/>
              </a:spcBef>
              <a:spcAft>
                <a:spcPct val="0"/>
              </a:spcAft>
              <a:defRPr sz="2400">
                <a:solidFill>
                  <a:schemeClr val="tx1"/>
                </a:solidFill>
                <a:latin typeface="Calibri" charset="0"/>
                <a:ea typeface="ＭＳ Ｐゴシック" charset="0"/>
              </a:defRPr>
            </a:lvl8pPr>
            <a:lvl9pPr marL="3963535" indent="-233149"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932597" rtl="0" eaLnBrk="1" fontAlgn="base" latinLnBrk="0" hangingPunct="1">
              <a:lnSpc>
                <a:spcPct val="100000"/>
              </a:lnSpc>
              <a:spcBef>
                <a:spcPct val="0"/>
              </a:spcBef>
              <a:spcAft>
                <a:spcPct val="0"/>
              </a:spcAft>
              <a:buClrTx/>
              <a:buSzTx/>
              <a:buFontTx/>
              <a:buNone/>
              <a:tabLst/>
              <a:defRPr/>
            </a:pPr>
            <a:fld id="{5A999E3D-05CA-FE4F-8070-213F358012E6}" type="slidenum">
              <a:rPr kumimoji="0" lang="de-DE" sz="13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l" defTabSz="932597" rtl="0" eaLnBrk="1" fontAlgn="base" latinLnBrk="0" hangingPunct="1">
                <a:lnSpc>
                  <a:spcPct val="100000"/>
                </a:lnSpc>
                <a:spcBef>
                  <a:spcPct val="0"/>
                </a:spcBef>
                <a:spcAft>
                  <a:spcPct val="0"/>
                </a:spcAft>
                <a:buClrTx/>
                <a:buSzTx/>
                <a:buFontTx/>
                <a:buNone/>
                <a:tabLst/>
                <a:defRPr/>
              </a:pPr>
              <a:t>49</a:t>
            </a:fld>
            <a:endParaRPr kumimoji="0" lang="de-DE" sz="13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1010" name="Rectangle 2"/>
          <p:cNvSpPr>
            <a:spLocks noGrp="1" noRot="1" noChangeAspect="1" noChangeArrowheads="1" noTextEdit="1"/>
          </p:cNvSpPr>
          <p:nvPr>
            <p:ph type="sldImg"/>
          </p:nvPr>
        </p:nvSpPr>
        <p:spPr bwMode="auto">
          <a:xfrm>
            <a:off x="-188913" y="801688"/>
            <a:ext cx="7137401" cy="4016375"/>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71011" name="Notizenplatzhalter 1"/>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DE" dirty="0">
                <a:solidFill>
                  <a:srgbClr val="000000"/>
                </a:solidFill>
                <a:latin typeface="Calibri" charset="0"/>
              </a:rPr>
              <a:t>ZINSÄNDERUNG!!!</a:t>
            </a:r>
          </a:p>
          <a:p>
            <a:pPr eaLnBrk="1" hangingPunct="1">
              <a:spcBef>
                <a:spcPct val="0"/>
              </a:spcBef>
            </a:pPr>
            <a:endParaRPr lang="de-DE" dirty="0">
              <a:solidFill>
                <a:srgbClr val="000000"/>
              </a:solidFill>
              <a:latin typeface="Calibri" charset="0"/>
            </a:endParaRPr>
          </a:p>
          <a:p>
            <a:pPr eaLnBrk="1" hangingPunct="1">
              <a:spcBef>
                <a:spcPct val="0"/>
              </a:spcBef>
            </a:pPr>
            <a:endParaRPr lang="de-DE" dirty="0">
              <a:solidFill>
                <a:srgbClr val="000000"/>
              </a:solidFill>
              <a:latin typeface="Calibri" charset="0"/>
            </a:endParaRPr>
          </a:p>
        </p:txBody>
      </p:sp>
    </p:spTree>
    <p:extLst>
      <p:ext uri="{BB962C8B-B14F-4D97-AF65-F5344CB8AC3E}">
        <p14:creationId xmlns:p14="http://schemas.microsoft.com/office/powerpoint/2010/main" val="1503347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bwMode="auto">
          <a:xfrm>
            <a:off x="3829594" y="10173452"/>
            <a:ext cx="2928703" cy="535628"/>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3260" tIns="46630" rIns="93260" bIns="46630"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57735" indent="-291436" eaLnBrk="0" hangingPunct="0">
              <a:defRPr sz="2400">
                <a:solidFill>
                  <a:schemeClr val="tx1"/>
                </a:solidFill>
                <a:latin typeface="Calibri" charset="0"/>
                <a:ea typeface="ＭＳ Ｐゴシック" charset="0"/>
              </a:defRPr>
            </a:lvl2pPr>
            <a:lvl3pPr marL="1165746" indent="-233149" eaLnBrk="0" hangingPunct="0">
              <a:defRPr sz="2400">
                <a:solidFill>
                  <a:schemeClr val="tx1"/>
                </a:solidFill>
                <a:latin typeface="Calibri" charset="0"/>
                <a:ea typeface="ＭＳ Ｐゴシック" charset="0"/>
              </a:defRPr>
            </a:lvl3pPr>
            <a:lvl4pPr marL="1632044" indent="-233149" eaLnBrk="0" hangingPunct="0">
              <a:defRPr sz="2400">
                <a:solidFill>
                  <a:schemeClr val="tx1"/>
                </a:solidFill>
                <a:latin typeface="Calibri" charset="0"/>
                <a:ea typeface="ＭＳ Ｐゴシック" charset="0"/>
              </a:defRPr>
            </a:lvl4pPr>
            <a:lvl5pPr marL="2098342" indent="-233149" eaLnBrk="0" hangingPunct="0">
              <a:defRPr sz="2400">
                <a:solidFill>
                  <a:schemeClr val="tx1"/>
                </a:solidFill>
                <a:latin typeface="Calibri" charset="0"/>
                <a:ea typeface="ＭＳ Ｐゴシック" charset="0"/>
              </a:defRPr>
            </a:lvl5pPr>
            <a:lvl6pPr marL="2564641" indent="-233149" eaLnBrk="0" fontAlgn="base" hangingPunct="0">
              <a:spcBef>
                <a:spcPct val="0"/>
              </a:spcBef>
              <a:spcAft>
                <a:spcPct val="0"/>
              </a:spcAft>
              <a:defRPr sz="2400">
                <a:solidFill>
                  <a:schemeClr val="tx1"/>
                </a:solidFill>
                <a:latin typeface="Calibri" charset="0"/>
                <a:ea typeface="ＭＳ Ｐゴシック" charset="0"/>
              </a:defRPr>
            </a:lvl6pPr>
            <a:lvl7pPr marL="3030939" indent="-233149" eaLnBrk="0" fontAlgn="base" hangingPunct="0">
              <a:spcBef>
                <a:spcPct val="0"/>
              </a:spcBef>
              <a:spcAft>
                <a:spcPct val="0"/>
              </a:spcAft>
              <a:defRPr sz="2400">
                <a:solidFill>
                  <a:schemeClr val="tx1"/>
                </a:solidFill>
                <a:latin typeface="Calibri" charset="0"/>
                <a:ea typeface="ＭＳ Ｐゴシック" charset="0"/>
              </a:defRPr>
            </a:lvl7pPr>
            <a:lvl8pPr marL="3497237" indent="-233149" eaLnBrk="0" fontAlgn="base" hangingPunct="0">
              <a:spcBef>
                <a:spcPct val="0"/>
              </a:spcBef>
              <a:spcAft>
                <a:spcPct val="0"/>
              </a:spcAft>
              <a:defRPr sz="2400">
                <a:solidFill>
                  <a:schemeClr val="tx1"/>
                </a:solidFill>
                <a:latin typeface="Calibri" charset="0"/>
                <a:ea typeface="ＭＳ Ｐゴシック" charset="0"/>
              </a:defRPr>
            </a:lvl8pPr>
            <a:lvl9pPr marL="3963535" indent="-233149"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932597" rtl="0" eaLnBrk="1" fontAlgn="base" latinLnBrk="0" hangingPunct="1">
              <a:lnSpc>
                <a:spcPct val="100000"/>
              </a:lnSpc>
              <a:spcBef>
                <a:spcPct val="0"/>
              </a:spcBef>
              <a:spcAft>
                <a:spcPct val="0"/>
              </a:spcAft>
              <a:buClrTx/>
              <a:buSzTx/>
              <a:buFontTx/>
              <a:buNone/>
              <a:tabLst/>
              <a:defRPr/>
            </a:pPr>
            <a:fld id="{5A999E3D-05CA-FE4F-8070-213F358012E6}" type="slidenum">
              <a:rPr kumimoji="0" lang="de-DE" sz="13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l" defTabSz="932597" rtl="0" eaLnBrk="1" fontAlgn="base" latinLnBrk="0" hangingPunct="1">
                <a:lnSpc>
                  <a:spcPct val="100000"/>
                </a:lnSpc>
                <a:spcBef>
                  <a:spcPct val="0"/>
                </a:spcBef>
                <a:spcAft>
                  <a:spcPct val="0"/>
                </a:spcAft>
                <a:buClrTx/>
                <a:buSzTx/>
                <a:buFontTx/>
                <a:buNone/>
                <a:tabLst/>
                <a:defRPr/>
              </a:pPr>
              <a:t>50</a:t>
            </a:fld>
            <a:endParaRPr kumimoji="0" lang="de-DE" sz="13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1010" name="Rectangle 2"/>
          <p:cNvSpPr>
            <a:spLocks noGrp="1" noRot="1" noChangeAspect="1" noChangeArrowheads="1" noTextEdit="1"/>
          </p:cNvSpPr>
          <p:nvPr>
            <p:ph type="sldImg"/>
          </p:nvPr>
        </p:nvSpPr>
        <p:spPr bwMode="auto">
          <a:xfrm>
            <a:off x="-188913" y="801688"/>
            <a:ext cx="7137401" cy="4016375"/>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71011" name="Notizenplatzhalter 1"/>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dirty="0">
              <a:solidFill>
                <a:srgbClr val="000000"/>
              </a:solidFill>
              <a:latin typeface="Calibri" charset="0"/>
            </a:endParaRPr>
          </a:p>
        </p:txBody>
      </p:sp>
    </p:spTree>
    <p:extLst>
      <p:ext uri="{BB962C8B-B14F-4D97-AF65-F5344CB8AC3E}">
        <p14:creationId xmlns:p14="http://schemas.microsoft.com/office/powerpoint/2010/main" val="22698977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Fonds vs. ETF</a:t>
            </a:r>
          </a:p>
        </p:txBody>
      </p:sp>
      <p:sp>
        <p:nvSpPr>
          <p:cNvPr id="4" name="Foliennummernplatzhalter 3"/>
          <p:cNvSpPr>
            <a:spLocks noGrp="1"/>
          </p:cNvSpPr>
          <p:nvPr>
            <p:ph type="sldNum" sz="quarter" idx="5"/>
          </p:nvPr>
        </p:nvSpPr>
        <p:spPr/>
        <p:txBody>
          <a:bodyPr/>
          <a:lstStyle/>
          <a:p>
            <a:fld id="{46D6DD27-62B5-4189-B548-DDB30222E69C}" type="slidenum">
              <a:rPr lang="de-DE" smtClean="0"/>
              <a:t>51</a:t>
            </a:fld>
            <a:endParaRPr lang="de-DE"/>
          </a:p>
        </p:txBody>
      </p:sp>
    </p:spTree>
    <p:extLst>
      <p:ext uri="{BB962C8B-B14F-4D97-AF65-F5344CB8AC3E}">
        <p14:creationId xmlns:p14="http://schemas.microsoft.com/office/powerpoint/2010/main" val="3860779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erhält jeder Circle Leader einen eigenen Link zu den Ergebnissen seines/ihres Seminars. Seminar 6: https://forms.office.com/Pages/DesignPageV2.aspx?subpage=design&amp;FormId=g8BxcDdgDkakRwPTIqLN2GEj-238SeRDm3KpB8WX2hRUMENSM0VCMDdCTDhKN0hQS09CSkpNVU5BTS4u&amp;Token=d37af9d9737e4c4b8cfd64a2aee97fd3</a:t>
            </a:r>
          </a:p>
        </p:txBody>
      </p:sp>
      <p:sp>
        <p:nvSpPr>
          <p:cNvPr id="4" name="Foliennummernplatzhalter 3"/>
          <p:cNvSpPr>
            <a:spLocks noGrp="1"/>
          </p:cNvSpPr>
          <p:nvPr>
            <p:ph type="sldNum" sz="quarter" idx="5"/>
          </p:nvPr>
        </p:nvSpPr>
        <p:spPr/>
        <p:txBody>
          <a:bodyPr/>
          <a:lstStyle/>
          <a:p>
            <a:fld id="{46D6DD27-62B5-4189-B548-DDB30222E69C}" type="slidenum">
              <a:rPr lang="de-DE" smtClean="0"/>
              <a:t>8</a:t>
            </a:fld>
            <a:endParaRPr lang="de-DE"/>
          </a:p>
        </p:txBody>
      </p:sp>
    </p:spTree>
    <p:extLst>
      <p:ext uri="{BB962C8B-B14F-4D97-AF65-F5344CB8AC3E}">
        <p14:creationId xmlns:p14="http://schemas.microsoft.com/office/powerpoint/2010/main" val="50114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11F4B23-0939-914D-A460-EB30EA762FCC}" type="slidenum">
              <a:rPr lang="de-DE" smtClean="0"/>
              <a:t>10</a:t>
            </a:fld>
            <a:endParaRPr lang="de-DE"/>
          </a:p>
        </p:txBody>
      </p:sp>
    </p:spTree>
    <p:extLst>
      <p:ext uri="{BB962C8B-B14F-4D97-AF65-F5344CB8AC3E}">
        <p14:creationId xmlns:p14="http://schemas.microsoft.com/office/powerpoint/2010/main" val="2559597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11F4B23-0939-914D-A460-EB30EA762FCC}" type="slidenum">
              <a:rPr lang="de-DE" smtClean="0"/>
              <a:t>11</a:t>
            </a:fld>
            <a:endParaRPr lang="de-DE"/>
          </a:p>
        </p:txBody>
      </p:sp>
    </p:spTree>
    <p:extLst>
      <p:ext uri="{BB962C8B-B14F-4D97-AF65-F5344CB8AC3E}">
        <p14:creationId xmlns:p14="http://schemas.microsoft.com/office/powerpoint/2010/main" val="1266716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Quelle: Christian Röhl</a:t>
            </a:r>
          </a:p>
        </p:txBody>
      </p:sp>
      <p:sp>
        <p:nvSpPr>
          <p:cNvPr id="4" name="Foliennummernplatzhalter 3"/>
          <p:cNvSpPr>
            <a:spLocks noGrp="1"/>
          </p:cNvSpPr>
          <p:nvPr>
            <p:ph type="sldNum" sz="quarter" idx="5"/>
          </p:nvPr>
        </p:nvSpPr>
        <p:spPr/>
        <p:txBody>
          <a:bodyPr/>
          <a:lstStyle/>
          <a:p>
            <a:fld id="{46D6DD27-62B5-4189-B548-DDB30222E69C}" type="slidenum">
              <a:rPr lang="de-DE" smtClean="0"/>
              <a:t>15</a:t>
            </a:fld>
            <a:endParaRPr lang="de-DE"/>
          </a:p>
        </p:txBody>
      </p:sp>
    </p:spTree>
    <p:extLst>
      <p:ext uri="{BB962C8B-B14F-4D97-AF65-F5344CB8AC3E}">
        <p14:creationId xmlns:p14="http://schemas.microsoft.com/office/powerpoint/2010/main" val="2399110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i="0" dirty="0">
                <a:solidFill>
                  <a:srgbClr val="003745"/>
                </a:solidFill>
                <a:effectLst/>
                <a:latin typeface="Eastman Grotesque" panose="020B0604020202020204" charset="0"/>
              </a:rPr>
              <a:t>Die nachhaltige Geldanlage ergänzt die klassischen Kriterien der Rentabilität, Liquidität und Sicherheit um ökologische, soziale und ethische Aspekte.</a:t>
            </a:r>
            <a:endParaRPr lang="de-DE" dirty="0">
              <a:latin typeface="Eastman Grotesque" panose="020B0604020202020204" charset="0"/>
            </a:endParaRPr>
          </a:p>
        </p:txBody>
      </p:sp>
      <p:sp>
        <p:nvSpPr>
          <p:cNvPr id="4" name="Foliennummernplatzhalter 3"/>
          <p:cNvSpPr>
            <a:spLocks noGrp="1"/>
          </p:cNvSpPr>
          <p:nvPr>
            <p:ph type="sldNum" sz="quarter" idx="5"/>
          </p:nvPr>
        </p:nvSpPr>
        <p:spPr/>
        <p:txBody>
          <a:bodyPr/>
          <a:lstStyle/>
          <a:p>
            <a:fld id="{46D6DD27-62B5-4189-B548-DDB30222E69C}" type="slidenum">
              <a:rPr lang="de-DE" smtClean="0"/>
              <a:t>18</a:t>
            </a:fld>
            <a:endParaRPr lang="de-DE"/>
          </a:p>
        </p:txBody>
      </p:sp>
    </p:spTree>
    <p:extLst>
      <p:ext uri="{BB962C8B-B14F-4D97-AF65-F5344CB8AC3E}">
        <p14:creationId xmlns:p14="http://schemas.microsoft.com/office/powerpoint/2010/main" val="3272757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36563" y="1233488"/>
            <a:ext cx="5924550" cy="3333750"/>
          </a:xfrm>
        </p:spPr>
      </p:sp>
      <p:sp>
        <p:nvSpPr>
          <p:cNvPr id="3" name="Notizenplatzhalter 2"/>
          <p:cNvSpPr>
            <a:spLocks noGrp="1"/>
          </p:cNvSpPr>
          <p:nvPr>
            <p:ph type="body" idx="1"/>
          </p:nvPr>
        </p:nvSpPr>
        <p:spPr/>
        <p:txBody>
          <a:bodyPr/>
          <a:lstStyle/>
          <a:p>
            <a:endParaRPr lang="en-GB"/>
          </a:p>
        </p:txBody>
      </p:sp>
      <p:sp>
        <p:nvSpPr>
          <p:cNvPr id="4" name="Fußzeilenplatzhalt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0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171200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https://www.youtube.com/watch?v=E8OEwkLGJPM : Video von Dt. Welle zu den SDGs zeigen</a:t>
            </a:r>
          </a:p>
        </p:txBody>
      </p:sp>
      <p:sp>
        <p:nvSpPr>
          <p:cNvPr id="4" name="Foliennummernplatzhalter 3"/>
          <p:cNvSpPr>
            <a:spLocks noGrp="1"/>
          </p:cNvSpPr>
          <p:nvPr>
            <p:ph type="sldNum" sz="quarter" idx="5"/>
          </p:nvPr>
        </p:nvSpPr>
        <p:spPr/>
        <p:txBody>
          <a:bodyPr/>
          <a:lstStyle/>
          <a:p>
            <a:fld id="{46D6DD27-62B5-4189-B548-DDB30222E69C}" type="slidenum">
              <a:rPr lang="de-DE" smtClean="0"/>
              <a:t>24</a:t>
            </a:fld>
            <a:endParaRPr lang="de-DE"/>
          </a:p>
        </p:txBody>
      </p:sp>
    </p:spTree>
    <p:extLst>
      <p:ext uri="{BB962C8B-B14F-4D97-AF65-F5344CB8AC3E}">
        <p14:creationId xmlns:p14="http://schemas.microsoft.com/office/powerpoint/2010/main" val="773738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lvl1pPr>
              <a:defRPr/>
            </a:lvl1pPr>
          </a:lstStyle>
          <a:p>
            <a:r>
              <a:rPr lang="de-DE"/>
              <a:t>Titelmasterformat durch Klicken bearbeiten</a:t>
            </a:r>
            <a:endParaRPr lang="en-GB" dirty="0"/>
          </a:p>
        </p:txBody>
      </p:sp>
      <p:sp>
        <p:nvSpPr>
          <p:cNvPr id="3" name="Content Placeholder 2"/>
          <p:cNvSpPr>
            <a:spLocks noGrp="1"/>
          </p:cNvSpPr>
          <p:nvPr>
            <p:ph idx="1"/>
          </p:nvPr>
        </p:nvSpPr>
        <p:spPr bwMode="gray"/>
        <p:txBody>
          <a:bodyPr/>
          <a:lstStyle/>
          <a:p>
            <a:pPr lvl="0"/>
            <a:r>
              <a:rPr lang="de-DE"/>
              <a:t>Textmasterformat bearbeiten</a:t>
            </a:r>
          </a:p>
          <a:p>
            <a:pPr lvl="1"/>
            <a:r>
              <a:rPr lang="de-DE"/>
              <a:t>Zweite Ebene</a:t>
            </a:r>
          </a:p>
          <a:p>
            <a:pPr lvl="2"/>
            <a:r>
              <a:rPr lang="de-DE"/>
              <a:t>Dritte Ebene</a:t>
            </a:r>
          </a:p>
          <a:p>
            <a:pPr lvl="3"/>
            <a:r>
              <a:rPr lang="de-DE"/>
              <a:t>Vierte Ebene</a:t>
            </a:r>
          </a:p>
        </p:txBody>
      </p:sp>
      <p:sp>
        <p:nvSpPr>
          <p:cNvPr id="4" name="Footer Placeholder 4"/>
          <p:cNvSpPr>
            <a:spLocks noGrp="1"/>
          </p:cNvSpPr>
          <p:nvPr>
            <p:ph type="ftr" sz="quarter" idx="10"/>
          </p:nvPr>
        </p:nvSpPr>
        <p:spPr/>
        <p:txBody>
          <a:bodyPr/>
          <a:lstStyle>
            <a:lvl1pPr algn="l">
              <a:defRPr sz="1650" smtClean="0">
                <a:solidFill>
                  <a:prstClr val="black">
                    <a:tint val="75000"/>
                  </a:prstClr>
                </a:solidFill>
                <a:latin typeface="Arial" pitchFamily="34" charset="0"/>
              </a:defRPr>
            </a:lvl1pPr>
          </a:lstStyle>
          <a:p>
            <a:pPr>
              <a:defRPr/>
            </a:pPr>
            <a:r>
              <a:rPr lang="en-GB"/>
              <a:t>Anlagestrategien</a:t>
            </a:r>
            <a:endParaRPr lang="en-GB" dirty="0"/>
          </a:p>
        </p:txBody>
      </p:sp>
      <p:sp>
        <p:nvSpPr>
          <p:cNvPr id="5" name="Slide Number Placeholder 5"/>
          <p:cNvSpPr>
            <a:spLocks noGrp="1"/>
          </p:cNvSpPr>
          <p:nvPr>
            <p:ph type="sldNum" sz="quarter" idx="11"/>
          </p:nvPr>
        </p:nvSpPr>
        <p:spPr/>
        <p:txBody>
          <a:bodyPr/>
          <a:lstStyle>
            <a:lvl1pPr>
              <a:defRPr/>
            </a:lvl1pPr>
          </a:lstStyle>
          <a:p>
            <a:r>
              <a:rPr lang="en-GB" altLang="de-DE"/>
              <a:t>Deutsche Börse Group</a:t>
            </a:r>
            <a:r>
              <a:rPr lang="en-GB" altLang="de-DE" sz="3000"/>
              <a:t>	</a:t>
            </a:r>
            <a:fld id="{578AD6C8-4416-4CA3-A7D5-7075021F2D29}" type="slidenum">
              <a:rPr lang="en-GB" altLang="de-DE" sz="3000"/>
              <a:pPr/>
              <a:t>‹#›</a:t>
            </a:fld>
            <a:endParaRPr lang="en-GB" altLang="de-DE" sz="3000"/>
          </a:p>
        </p:txBody>
      </p:sp>
    </p:spTree>
    <p:extLst>
      <p:ext uri="{BB962C8B-B14F-4D97-AF65-F5344CB8AC3E}">
        <p14:creationId xmlns:p14="http://schemas.microsoft.com/office/powerpoint/2010/main" val="8838220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a:t>Titelmasterformat durch Klicken bearbeiten</a:t>
            </a:r>
            <a:endParaRPr lang="de-DE" dirty="0"/>
          </a:p>
        </p:txBody>
      </p:sp>
      <p:sp>
        <p:nvSpPr>
          <p:cNvPr id="11" name="Inhaltsplatzhalter 10"/>
          <p:cNvSpPr>
            <a:spLocks noGrp="1"/>
          </p:cNvSpPr>
          <p:nvPr>
            <p:ph sz="quarter" idx="13"/>
          </p:nvPr>
        </p:nvSpPr>
        <p:spPr bwMode="gray">
          <a:xfrm>
            <a:off x="883215" y="2440784"/>
            <a:ext cx="16519191" cy="6481763"/>
          </a:xfrm>
        </p:spPr>
        <p:txBody>
          <a:bodyPr/>
          <a:lstStyle>
            <a:lvl5pP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Textplatzhalter 12"/>
          <p:cNvSpPr>
            <a:spLocks noGrp="1"/>
          </p:cNvSpPr>
          <p:nvPr>
            <p:ph type="body" sz="quarter" idx="15" hasCustomPrompt="1"/>
          </p:nvPr>
        </p:nvSpPr>
        <p:spPr bwMode="gray">
          <a:xfrm>
            <a:off x="883215" y="9546912"/>
            <a:ext cx="16519191" cy="270000"/>
          </a:xfrm>
        </p:spPr>
        <p:txBody>
          <a:bodyPr anchor="b"/>
          <a:lstStyle>
            <a:lvl1pPr>
              <a:spcAft>
                <a:spcPts val="0"/>
              </a:spcAft>
              <a:defRPr sz="1350" b="0"/>
            </a:lvl1pPr>
          </a:lstStyle>
          <a:p>
            <a:pPr lvl="0"/>
            <a:r>
              <a:rPr lang="de-DE" dirty="0"/>
              <a:t>Quellangabe</a:t>
            </a:r>
          </a:p>
        </p:txBody>
      </p:sp>
      <p:sp>
        <p:nvSpPr>
          <p:cNvPr id="5" name="Fußzeilenplatzhalter 5"/>
          <p:cNvSpPr>
            <a:spLocks noGrp="1"/>
          </p:cNvSpPr>
          <p:nvPr>
            <p:ph type="ftr" sz="quarter" idx="3"/>
          </p:nvPr>
        </p:nvSpPr>
        <p:spPr>
          <a:xfrm>
            <a:off x="883216" y="9863877"/>
            <a:ext cx="7989920" cy="270000"/>
          </a:xfrm>
          <a:prstGeom prst="rect">
            <a:avLst/>
          </a:prstGeom>
        </p:spPr>
        <p:txBody>
          <a:bodyPr vert="horz" lIns="0" tIns="0" rIns="0" bIns="0" rtlCol="0" anchor="ctr"/>
          <a:lstStyle>
            <a:lvl1pPr>
              <a:defRPr lang="de-DE" sz="1350" dirty="0">
                <a:solidFill>
                  <a:srgbClr val="003745"/>
                </a:solidFill>
              </a:defRPr>
            </a:lvl1pPr>
          </a:lstStyle>
          <a:p>
            <a:endParaRPr lang="de-DE" dirty="0"/>
          </a:p>
        </p:txBody>
      </p:sp>
    </p:spTree>
    <p:extLst>
      <p:ext uri="{BB962C8B-B14F-4D97-AF65-F5344CB8AC3E}">
        <p14:creationId xmlns:p14="http://schemas.microsoft.com/office/powerpoint/2010/main" val="408674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Titel und Inhalt mit Balken">
    <p:spTree>
      <p:nvGrpSpPr>
        <p:cNvPr id="1" name=""/>
        <p:cNvGrpSpPr/>
        <p:nvPr/>
      </p:nvGrpSpPr>
      <p:grpSpPr>
        <a:xfrm>
          <a:off x="0" y="0"/>
          <a:ext cx="0" cy="0"/>
          <a:chOff x="0" y="0"/>
          <a:chExt cx="0" cy="0"/>
        </a:xfrm>
      </p:grpSpPr>
      <p:sp>
        <p:nvSpPr>
          <p:cNvPr id="3" name="Inhaltsplatzhalter 2"/>
          <p:cNvSpPr>
            <a:spLocks noGrp="1"/>
          </p:cNvSpPr>
          <p:nvPr>
            <p:ph idx="1"/>
          </p:nvPr>
        </p:nvSpPr>
        <p:spPr>
          <a:xfrm>
            <a:off x="936622" y="2430000"/>
            <a:ext cx="16560000" cy="6480000"/>
          </a:xfrm>
          <a:noFill/>
          <a:ln w="3175">
            <a:solidFill>
              <a:schemeClr val="accent6"/>
            </a:solidFill>
            <a:miter lim="800000"/>
          </a:ln>
        </p:spPr>
        <p:txBody>
          <a:bodyPr lIns="72000" tIns="432000" rIns="72000" bIns="7200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 name="Titel 1"/>
          <p:cNvSpPr>
            <a:spLocks noGrp="1"/>
          </p:cNvSpPr>
          <p:nvPr>
            <p:ph type="title"/>
          </p:nvPr>
        </p:nvSpPr>
        <p:spPr>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54000" anchor="b"/>
          <a:lstStyle>
            <a:lvl1pPr>
              <a:defRPr lang="de-DE" dirty="0"/>
            </a:lvl1pPr>
          </a:lstStyle>
          <a:p>
            <a:pPr lvl="0"/>
            <a:r>
              <a:rPr lang="de-DE"/>
              <a:t>Titelmasterformat durch Klicken bearbeiten</a:t>
            </a:r>
            <a:endParaRPr lang="de-DE" dirty="0"/>
          </a:p>
        </p:txBody>
      </p:sp>
      <p:sp>
        <p:nvSpPr>
          <p:cNvPr id="6" name="Textplatzhalter 5"/>
          <p:cNvSpPr>
            <a:spLocks noGrp="1"/>
          </p:cNvSpPr>
          <p:nvPr>
            <p:ph type="body" sz="quarter" idx="11"/>
          </p:nvPr>
        </p:nvSpPr>
        <p:spPr>
          <a:xfrm>
            <a:off x="936622" y="2430003"/>
            <a:ext cx="16560000" cy="540545"/>
          </a:xfrm>
          <a:solidFill>
            <a:schemeClr val="accent6"/>
          </a:solidFill>
          <a:ln w="3175" algn="ctr">
            <a:solidFill>
              <a:schemeClr val="accent6"/>
            </a:solidFill>
            <a:miter lim="800000"/>
            <a:headEnd/>
            <a:tailEnd/>
          </a:ln>
          <a:effectLst/>
        </p:spPr>
        <p:txBody>
          <a:bodyPr wrap="none" lIns="54000" tIns="54000" rIns="54000" bIns="54000" anchor="ctr" anchorCtr="1"/>
          <a:lstStyle>
            <a:lvl1pPr algn="l">
              <a:defRPr lang="de-DE" sz="2700" kern="1200" dirty="0">
                <a:solidFill>
                  <a:schemeClr val="bg1"/>
                </a:solidFill>
                <a:latin typeface="Arial" charset="0"/>
              </a:defRPr>
            </a:lvl1pPr>
          </a:lstStyle>
          <a:p>
            <a:pPr lvl="0"/>
            <a:r>
              <a:rPr lang="de-DE"/>
              <a:t>Mastertextformat bearbeiten</a:t>
            </a:r>
          </a:p>
        </p:txBody>
      </p:sp>
      <p:sp>
        <p:nvSpPr>
          <p:cNvPr id="8" name="Textplatzhalter 4"/>
          <p:cNvSpPr>
            <a:spLocks noGrp="1"/>
          </p:cNvSpPr>
          <p:nvPr>
            <p:ph type="body" sz="quarter" idx="13"/>
          </p:nvPr>
        </p:nvSpPr>
        <p:spPr>
          <a:xfrm>
            <a:off x="2016622" y="9239400"/>
            <a:ext cx="15480000" cy="973932"/>
          </a:xfrm>
        </p:spPr>
        <p:txBody>
          <a:bodyPr/>
          <a:lstStyle>
            <a:lvl1pPr>
              <a:lnSpc>
                <a:spcPct val="100000"/>
              </a:lnSpc>
              <a:spcAft>
                <a:spcPts val="0"/>
              </a:spcAft>
              <a:defRPr sz="1200" b="0" baseline="0">
                <a:solidFill>
                  <a:schemeClr val="tx1"/>
                </a:solidFill>
              </a:defRPr>
            </a:lvl1pPr>
          </a:lstStyle>
          <a:p>
            <a:pPr lvl="0"/>
            <a:r>
              <a:rPr lang="de-DE"/>
              <a:t>Mastertextformat bearbeiten</a:t>
            </a:r>
          </a:p>
        </p:txBody>
      </p:sp>
    </p:spTree>
    <p:extLst>
      <p:ext uri="{BB962C8B-B14F-4D97-AF65-F5344CB8AC3E}">
        <p14:creationId xmlns:p14="http://schemas.microsoft.com/office/powerpoint/2010/main" val="3584347314"/>
      </p:ext>
    </p:extLst>
  </p:cSld>
  <p:clrMapOvr>
    <a:masterClrMapping/>
  </p:clrMapOvr>
  <p:transition spd="slow">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Klicken Sie hier, um den Master-Titelstil zu bearbeiten</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Klicken Sie auf , um Mastertextstile zu bearbeiten</a:t>
            </a:r>
          </a:p>
          <a:p>
            <a:pPr lvl="1"/>
            <a:r>
              <a:rPr lang="en-US"/>
              <a:t>Zweite Ebene</a:t>
            </a:r>
          </a:p>
          <a:p>
            <a:pPr lvl="2"/>
            <a:r>
              <a:rPr lang="en-US"/>
              <a:t>Dritte Ebene</a:t>
            </a:r>
          </a:p>
          <a:p>
            <a:pPr lvl="3"/>
            <a:r>
              <a:rPr lang="en-US"/>
              <a:t>Vierte Ebene</a:t>
            </a:r>
          </a:p>
          <a:p>
            <a:pPr lvl="4"/>
            <a:r>
              <a:rPr lang="en-US"/>
              <a:t>Fünfte Ebene</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5/17/2024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4" r:id="rId13"/>
    <p:sldLayoutId id="2147483665"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ideo" Target="https://www.youtube.com/embed/E8OEwkLGJPM?feature=oembed" TargetMode="External"/><Relationship Id="rId5" Type="http://schemas.openxmlformats.org/officeDocument/2006/relationships/image" Target="../media/image36.jpeg"/><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esma.europa.eu/sites/default/files/2023-01/esma50-165-2357-esma_statistical_report_on_costs_and_performance_of_eu_retail_investment_products.pdf" TargetMode="External"/><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hyperlink" Target="https://www.esma.europa.eu/sites/default/files/2023-01/esma50-165-2357-esma_statistical_report_on_costs_and_performance_of_eu_retail_investment_products.pdf"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hyperlink" Target="https://www.meinfairmoegen.de/infomaterial"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jpeg"/><Relationship Id="rId7" Type="http://schemas.openxmlformats.org/officeDocument/2006/relationships/image" Target="../media/image12.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eg"/></Relationships>
</file>

<file path=ppt/slides/_rels/slide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microsoft.com/office/2018/10/relationships/comments" Target="../comments/modernComment_68C_50C7B89C.xml"/><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55.png"/><Relationship Id="rId4" Type="http://schemas.openxmlformats.org/officeDocument/2006/relationships/image" Target="../media/image54.png"/></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hyperlink" Target="https://www.finanztip.de/wertpapiere/" TargetMode="External"/><Relationship Id="rId7" Type="http://schemas.openxmlformats.org/officeDocument/2006/relationships/hyperlink" Target="https://morningstar.de/" TargetMode="Externa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hyperlink" Target="https://www.onvista.de/" TargetMode="External"/><Relationship Id="rId5" Type="http://schemas.openxmlformats.org/officeDocument/2006/relationships/hyperlink" Target="https://www.finanzen.net/" TargetMode="External"/><Relationship Id="rId4" Type="http://schemas.openxmlformats.org/officeDocument/2006/relationships/hyperlink" Target="https://www.dsw-info.de/publikationen/checklistenformulare/" TargetMode="External"/></Relationships>
</file>

<file path=ppt/slides/_rels/slide54.xml.rels><?xml version="1.0" encoding="UTF-8" standalone="yes"?>
<Relationships xmlns="http://schemas.openxmlformats.org/package/2006/relationships"><Relationship Id="rId8" Type="http://schemas.openxmlformats.org/officeDocument/2006/relationships/hyperlink" Target="https://www.meinfairmoegen.de/infomaterial" TargetMode="External"/><Relationship Id="rId3" Type="http://schemas.openxmlformats.org/officeDocument/2006/relationships/hyperlink" Target="https://www.test.de/thema/nachhaltige-geldanlage/" TargetMode="External"/><Relationship Id="rId7" Type="http://schemas.openxmlformats.org/officeDocument/2006/relationships/hyperlink" Target="https://www.morningstar.de/de/screener/esg" TargetMode="Externa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hyperlink" Target="https://www.finanztip.de/indexfonds-etf/etf-finder/" TargetMode="External"/><Relationship Id="rId5" Type="http://schemas.openxmlformats.org/officeDocument/2006/relationships/hyperlink" Target="https://www.geld-bewegt.de/" TargetMode="External"/><Relationship Id="rId4" Type="http://schemas.openxmlformats.org/officeDocument/2006/relationships/hyperlink" Target="https://www.fairfinanceguide.de/ffg-d/"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png"/><Relationship Id="rId7" Type="http://schemas.openxmlformats.org/officeDocument/2006/relationships/image" Target="../media/image5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hyperlink" Target="http://www.dsw-info.de/" TargetMode="External"/><Relationship Id="rId7"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hyperlink" Target="https://www.dsw-info.de/esg/esg-investment-circles/" TargetMode="External"/><Relationship Id="rId4" Type="http://schemas.openxmlformats.org/officeDocument/2006/relationships/hyperlink" Target="http://www.betterfinance.eu/"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hyperlink" Target="https://forms.office.com/Pages/DesignPageV2.aspx?subpage=design&amp;FormId=g8BxcDdgDkakRwPTIqLN2GEj-238SeRDm3KpB8WX2hRUMENSM0VCMDdCTDhKN0hQS09CSkpNVU5BTS4u&amp;Token=d37af9d9737e4c4b8cfd64a2aee97fd3"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grpSp>
        <p:nvGrpSpPr>
          <p:cNvPr id="3" name="Group 3"/>
          <p:cNvGrpSpPr/>
          <p:nvPr/>
        </p:nvGrpSpPr>
        <p:grpSpPr>
          <a:xfrm>
            <a:off x="0" y="8415906"/>
            <a:ext cx="18288000" cy="1871094"/>
            <a:chOff x="0" y="0"/>
            <a:chExt cx="4816593" cy="492798"/>
          </a:xfrm>
        </p:grpSpPr>
        <p:sp>
          <p:nvSpPr>
            <p:cNvPr id="4" name="Freeform 4"/>
            <p:cNvSpPr/>
            <p:nvPr/>
          </p:nvSpPr>
          <p:spPr>
            <a:xfrm>
              <a:off x="0" y="0"/>
              <a:ext cx="4816592" cy="492798"/>
            </a:xfrm>
            <a:custGeom>
              <a:avLst/>
              <a:gdLst/>
              <a:ahLst/>
              <a:cxnLst/>
              <a:rect l="l" t="t" r="r" b="b"/>
              <a:pathLst>
                <a:path w="4816592" h="492798">
                  <a:moveTo>
                    <a:pt x="0" y="0"/>
                  </a:moveTo>
                  <a:lnTo>
                    <a:pt x="4816592" y="0"/>
                  </a:lnTo>
                  <a:lnTo>
                    <a:pt x="4816592" y="492798"/>
                  </a:lnTo>
                  <a:lnTo>
                    <a:pt x="0" y="492798"/>
                  </a:lnTo>
                  <a:close/>
                </a:path>
              </a:pathLst>
            </a:custGeom>
            <a:solidFill>
              <a:srgbClr val="000000">
                <a:alpha val="22745"/>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395820"/>
            <a:chOff x="0" y="0"/>
            <a:chExt cx="4816593" cy="2737994"/>
          </a:xfrm>
        </p:grpSpPr>
        <p:sp>
          <p:nvSpPr>
            <p:cNvPr id="7" name="Freeform 7"/>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240319" y="9055059"/>
            <a:ext cx="5844285" cy="662352"/>
          </a:xfrm>
          <a:custGeom>
            <a:avLst/>
            <a:gdLst/>
            <a:ahLst/>
            <a:cxnLst/>
            <a:rect l="l" t="t" r="r" b="b"/>
            <a:pathLst>
              <a:path w="5844285" h="662352">
                <a:moveTo>
                  <a:pt x="0" y="0"/>
                </a:moveTo>
                <a:lnTo>
                  <a:pt x="5844285" y="0"/>
                </a:lnTo>
                <a:lnTo>
                  <a:pt x="5844285" y="662352"/>
                </a:lnTo>
                <a:lnTo>
                  <a:pt x="0" y="662352"/>
                </a:lnTo>
                <a:lnTo>
                  <a:pt x="0" y="0"/>
                </a:lnTo>
                <a:close/>
              </a:path>
            </a:pathLst>
          </a:custGeom>
          <a:blipFill>
            <a:blip r:embed="rId3"/>
            <a:stretch>
              <a:fillRect/>
            </a:stretch>
          </a:blipFill>
        </p:spPr>
        <p:txBody>
          <a:bodyPr/>
          <a:lstStyle/>
          <a:p>
            <a:endParaRPr lang="en-BE"/>
          </a:p>
        </p:txBody>
      </p:sp>
      <p:sp>
        <p:nvSpPr>
          <p:cNvPr id="10" name="AutoShape 10"/>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1" name="TextBox 11"/>
          <p:cNvSpPr txBox="1"/>
          <p:nvPr/>
        </p:nvSpPr>
        <p:spPr>
          <a:xfrm>
            <a:off x="1293293" y="3136585"/>
            <a:ext cx="15701414" cy="2422586"/>
          </a:xfrm>
          <a:prstGeom prst="rect">
            <a:avLst/>
          </a:prstGeom>
        </p:spPr>
        <p:txBody>
          <a:bodyPr lIns="0" tIns="0" rIns="0" bIns="0" rtlCol="0" anchor="t">
            <a:spAutoFit/>
          </a:bodyPr>
          <a:lstStyle/>
          <a:p>
            <a:pPr algn="ctr">
              <a:lnSpc>
                <a:spcPts val="9659"/>
              </a:lnSpc>
            </a:pPr>
            <a:r>
              <a:rPr lang="en-US" sz="6899" dirty="0">
                <a:solidFill>
                  <a:srgbClr val="FFFFFF"/>
                </a:solidFill>
                <a:latin typeface="Eastman Grotesque Bold"/>
              </a:rPr>
              <a:t>Modul 1: </a:t>
            </a:r>
            <a:r>
              <a:rPr lang="en-US" sz="6899" dirty="0" err="1">
                <a:solidFill>
                  <a:srgbClr val="FFFFFF"/>
                </a:solidFill>
                <a:latin typeface="Eastman Grotesque Bold"/>
              </a:rPr>
              <a:t>Einführung</a:t>
            </a:r>
            <a:r>
              <a:rPr lang="en-US" sz="6899" dirty="0">
                <a:solidFill>
                  <a:srgbClr val="FFFFFF"/>
                </a:solidFill>
                <a:latin typeface="Eastman Grotesque Bold"/>
              </a:rPr>
              <a:t> in das (</a:t>
            </a:r>
            <a:r>
              <a:rPr lang="en-US" sz="6899" dirty="0" err="1">
                <a:solidFill>
                  <a:srgbClr val="FFFFFF"/>
                </a:solidFill>
                <a:latin typeface="Eastman Grotesque Bold"/>
              </a:rPr>
              <a:t>nachhaltige</a:t>
            </a:r>
            <a:r>
              <a:rPr lang="en-US" sz="6899" dirty="0">
                <a:solidFill>
                  <a:srgbClr val="FFFFFF"/>
                </a:solidFill>
                <a:latin typeface="Eastman Grotesque Bold"/>
              </a:rPr>
              <a:t>) </a:t>
            </a:r>
            <a:r>
              <a:rPr lang="en-US" sz="6899" dirty="0" err="1">
                <a:solidFill>
                  <a:srgbClr val="FFFFFF"/>
                </a:solidFill>
                <a:latin typeface="Eastman Grotesque Bold"/>
              </a:rPr>
              <a:t>Investieren</a:t>
            </a:r>
            <a:endParaRPr lang="en-US" sz="6899" dirty="0">
              <a:solidFill>
                <a:srgbClr val="FFFFFF"/>
              </a:solidFill>
              <a:latin typeface="Eastman Grotesque Bold"/>
            </a:endParaRPr>
          </a:p>
        </p:txBody>
      </p:sp>
      <p:sp>
        <p:nvSpPr>
          <p:cNvPr id="12" name="TextBox 12"/>
          <p:cNvSpPr txBox="1"/>
          <p:nvPr/>
        </p:nvSpPr>
        <p:spPr>
          <a:xfrm>
            <a:off x="2844222" y="5703832"/>
            <a:ext cx="12599552" cy="1261110"/>
          </a:xfrm>
          <a:prstGeom prst="rect">
            <a:avLst/>
          </a:prstGeom>
        </p:spPr>
        <p:txBody>
          <a:bodyPr lIns="0" tIns="0" rIns="0" bIns="0" rtlCol="0" anchor="t">
            <a:spAutoFit/>
          </a:bodyPr>
          <a:lstStyle/>
          <a:p>
            <a:pPr algn="ctr">
              <a:lnSpc>
                <a:spcPts val="5040"/>
              </a:lnSpc>
            </a:pPr>
            <a:r>
              <a:rPr lang="en-US" sz="3600" dirty="0" err="1">
                <a:solidFill>
                  <a:srgbClr val="FFFFFF"/>
                </a:solidFill>
                <a:latin typeface="Eastman Grotesque"/>
              </a:rPr>
              <a:t>Überblick</a:t>
            </a:r>
            <a:r>
              <a:rPr lang="en-US" sz="3600" dirty="0">
                <a:solidFill>
                  <a:srgbClr val="FFFFFF"/>
                </a:solidFill>
                <a:latin typeface="Eastman Grotesque"/>
              </a:rPr>
              <a:t> </a:t>
            </a:r>
            <a:r>
              <a:rPr lang="en-US" sz="3600" dirty="0" err="1">
                <a:solidFill>
                  <a:srgbClr val="FFFFFF"/>
                </a:solidFill>
                <a:latin typeface="Eastman Grotesque"/>
              </a:rPr>
              <a:t>über</a:t>
            </a:r>
            <a:r>
              <a:rPr lang="en-US" sz="3600" dirty="0">
                <a:solidFill>
                  <a:srgbClr val="FFFFFF"/>
                </a:solidFill>
                <a:latin typeface="Eastman Grotesque"/>
              </a:rPr>
              <a:t> </a:t>
            </a:r>
            <a:r>
              <a:rPr lang="en-US" sz="3600" dirty="0" err="1">
                <a:solidFill>
                  <a:srgbClr val="FFFFFF"/>
                </a:solidFill>
                <a:latin typeface="Eastman Grotesque"/>
              </a:rPr>
              <a:t>Finanzanlagen</a:t>
            </a:r>
            <a:r>
              <a:rPr lang="en-US" sz="3600" dirty="0">
                <a:solidFill>
                  <a:srgbClr val="FFFFFF"/>
                </a:solidFill>
                <a:latin typeface="Eastman Grotesque"/>
              </a:rPr>
              <a:t> und </a:t>
            </a:r>
            <a:r>
              <a:rPr lang="en-US" sz="3600" dirty="0" err="1">
                <a:solidFill>
                  <a:srgbClr val="FFFFFF"/>
                </a:solidFill>
                <a:latin typeface="Eastman Grotesque"/>
              </a:rPr>
              <a:t>wie</a:t>
            </a:r>
            <a:r>
              <a:rPr lang="en-US" sz="3600" dirty="0">
                <a:solidFill>
                  <a:srgbClr val="FFFFFF"/>
                </a:solidFill>
                <a:latin typeface="Eastman Grotesque"/>
              </a:rPr>
              <a:t>/</a:t>
            </a:r>
            <a:r>
              <a:rPr lang="en-US" sz="3600" dirty="0" err="1">
                <a:solidFill>
                  <a:srgbClr val="FFFFFF"/>
                </a:solidFill>
                <a:latin typeface="Eastman Grotesque"/>
              </a:rPr>
              <a:t>warum</a:t>
            </a:r>
            <a:r>
              <a:rPr lang="en-US" sz="3600" dirty="0">
                <a:solidFill>
                  <a:srgbClr val="FFFFFF"/>
                </a:solidFill>
                <a:latin typeface="Eastman Grotesque"/>
              </a:rPr>
              <a:t> </a:t>
            </a:r>
            <a:r>
              <a:rPr lang="en-US" sz="3600" dirty="0" err="1">
                <a:solidFill>
                  <a:srgbClr val="FFFFFF"/>
                </a:solidFill>
                <a:latin typeface="Eastman Grotesque"/>
              </a:rPr>
              <a:t>eigene</a:t>
            </a:r>
            <a:r>
              <a:rPr lang="en-US" sz="3600" dirty="0">
                <a:solidFill>
                  <a:srgbClr val="FFFFFF"/>
                </a:solidFill>
                <a:latin typeface="Eastman Grotesque"/>
              </a:rPr>
              <a:t> </a:t>
            </a:r>
            <a:r>
              <a:rPr lang="en-US" sz="3600" dirty="0" err="1">
                <a:solidFill>
                  <a:srgbClr val="FFFFFF"/>
                </a:solidFill>
                <a:latin typeface="Eastman Grotesque"/>
              </a:rPr>
              <a:t>Investitionen</a:t>
            </a:r>
            <a:r>
              <a:rPr lang="en-US" sz="3600" dirty="0">
                <a:solidFill>
                  <a:srgbClr val="FFFFFF"/>
                </a:solidFill>
                <a:latin typeface="Eastman Grotesque"/>
              </a:rPr>
              <a:t> an das Klima </a:t>
            </a:r>
            <a:r>
              <a:rPr lang="en-US" sz="3600" dirty="0" err="1">
                <a:solidFill>
                  <a:srgbClr val="FFFFFF"/>
                </a:solidFill>
                <a:latin typeface="Eastman Grotesque"/>
              </a:rPr>
              <a:t>angepasst</a:t>
            </a:r>
            <a:r>
              <a:rPr lang="en-US" sz="3600" dirty="0">
                <a:solidFill>
                  <a:srgbClr val="FFFFFF"/>
                </a:solidFill>
                <a:latin typeface="Eastman Grotesque"/>
              </a:rPr>
              <a:t> </a:t>
            </a:r>
            <a:r>
              <a:rPr lang="en-US" sz="3600" dirty="0" err="1">
                <a:solidFill>
                  <a:srgbClr val="FFFFFF"/>
                </a:solidFill>
                <a:latin typeface="Eastman Grotesque"/>
              </a:rPr>
              <a:t>werden</a:t>
            </a:r>
            <a:r>
              <a:rPr lang="en-US" sz="3600" dirty="0">
                <a:solidFill>
                  <a:srgbClr val="FFFFFF"/>
                </a:solidFill>
                <a:latin typeface="Eastman Grotesque"/>
              </a:rPr>
              <a:t> </a:t>
            </a:r>
            <a:r>
              <a:rPr lang="en-US" sz="3600" dirty="0" err="1">
                <a:solidFill>
                  <a:srgbClr val="FFFFFF"/>
                </a:solidFill>
                <a:latin typeface="Eastman Grotesque"/>
              </a:rPr>
              <a:t>können</a:t>
            </a:r>
            <a:endParaRPr lang="en-US" sz="3600" dirty="0">
              <a:solidFill>
                <a:srgbClr val="FFFFFF"/>
              </a:solidFill>
              <a:latin typeface="Eastman Grotesque"/>
            </a:endParaRPr>
          </a:p>
        </p:txBody>
      </p:sp>
      <p:sp>
        <p:nvSpPr>
          <p:cNvPr id="13" name="TextBox 13"/>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Invest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A389C6-EA8F-D648-9733-BB950EFC2113}"/>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E631A5CE-709B-1C4F-B84A-80EF4FA4B1E9}"/>
              </a:ext>
            </a:extLst>
          </p:cNvPr>
          <p:cNvSpPr>
            <a:spLocks noGrp="1"/>
          </p:cNvSpPr>
          <p:nvPr>
            <p:ph idx="1"/>
          </p:nvPr>
        </p:nvSpPr>
        <p:spPr/>
        <p:txBody>
          <a:bodyPr/>
          <a:lstStyle/>
          <a:p>
            <a:endParaRPr lang="de-DE"/>
          </a:p>
        </p:txBody>
      </p:sp>
      <p:pic>
        <p:nvPicPr>
          <p:cNvPr id="4" name="Grafik 3">
            <a:extLst>
              <a:ext uri="{FF2B5EF4-FFF2-40B4-BE49-F238E27FC236}">
                <a16:creationId xmlns:a16="http://schemas.microsoft.com/office/drawing/2014/main" id="{F47B69FF-69FD-434C-A477-2F44A99F9D29}"/>
              </a:ext>
            </a:extLst>
          </p:cNvPr>
          <p:cNvPicPr>
            <a:picLocks noChangeAspect="1"/>
          </p:cNvPicPr>
          <p:nvPr/>
        </p:nvPicPr>
        <p:blipFill>
          <a:blip r:embed="rId3"/>
          <a:stretch>
            <a:fillRect/>
          </a:stretch>
        </p:blipFill>
        <p:spPr>
          <a:xfrm>
            <a:off x="0" y="-38100"/>
            <a:ext cx="18288000" cy="10439037"/>
          </a:xfrm>
          <a:prstGeom prst="rect">
            <a:avLst/>
          </a:prstGeom>
        </p:spPr>
      </p:pic>
      <p:sp>
        <p:nvSpPr>
          <p:cNvPr id="5" name="Textfeld 4">
            <a:extLst>
              <a:ext uri="{FF2B5EF4-FFF2-40B4-BE49-F238E27FC236}">
                <a16:creationId xmlns:a16="http://schemas.microsoft.com/office/drawing/2014/main" id="{881E616B-56D9-5440-A1DF-2C78A19FD1FA}"/>
              </a:ext>
            </a:extLst>
          </p:cNvPr>
          <p:cNvSpPr txBox="1"/>
          <p:nvPr/>
        </p:nvSpPr>
        <p:spPr>
          <a:xfrm>
            <a:off x="9762564" y="1638682"/>
            <a:ext cx="6390042" cy="7017306"/>
          </a:xfrm>
          <a:prstGeom prst="rect">
            <a:avLst/>
          </a:prstGeom>
          <a:noFill/>
        </p:spPr>
        <p:txBody>
          <a:bodyPr wrap="square" rtlCol="0">
            <a:spAutoFit/>
          </a:bodyPr>
          <a:lstStyle/>
          <a:p>
            <a:pPr algn="ctr"/>
            <a:r>
              <a:rPr lang="de-DE" sz="4500" b="1" dirty="0">
                <a:solidFill>
                  <a:srgbClr val="FF0000"/>
                </a:solidFill>
              </a:rPr>
              <a:t>Inflation</a:t>
            </a:r>
          </a:p>
          <a:p>
            <a:pPr algn="ctr"/>
            <a:r>
              <a:rPr lang="de-DE" sz="4500" b="1" dirty="0">
                <a:solidFill>
                  <a:srgbClr val="FF0000"/>
                </a:solidFill>
              </a:rPr>
              <a:t>Ukrainekrieg</a:t>
            </a:r>
          </a:p>
          <a:p>
            <a:pPr algn="ctr"/>
            <a:r>
              <a:rPr lang="de-DE" sz="4500" b="1" dirty="0">
                <a:solidFill>
                  <a:srgbClr val="FF0000"/>
                </a:solidFill>
              </a:rPr>
              <a:t>Materialknappheit</a:t>
            </a:r>
          </a:p>
          <a:p>
            <a:pPr algn="ctr"/>
            <a:r>
              <a:rPr lang="de-DE" sz="4500" b="1" dirty="0">
                <a:solidFill>
                  <a:srgbClr val="FF0000"/>
                </a:solidFill>
              </a:rPr>
              <a:t>Gas- und Energiekrise</a:t>
            </a:r>
          </a:p>
          <a:p>
            <a:pPr algn="ctr"/>
            <a:r>
              <a:rPr lang="de-DE" sz="4500" b="1" dirty="0">
                <a:solidFill>
                  <a:srgbClr val="FF0000"/>
                </a:solidFill>
              </a:rPr>
              <a:t>Fachkräfte-/MA-Mangel</a:t>
            </a:r>
          </a:p>
          <a:p>
            <a:pPr algn="ctr"/>
            <a:r>
              <a:rPr lang="de-DE" sz="4500" b="1" dirty="0">
                <a:solidFill>
                  <a:srgbClr val="FF0000"/>
                </a:solidFill>
              </a:rPr>
              <a:t>Cyberkriminalität</a:t>
            </a:r>
          </a:p>
          <a:p>
            <a:pPr algn="ctr"/>
            <a:r>
              <a:rPr lang="de-DE" sz="4500" b="1" dirty="0">
                <a:solidFill>
                  <a:srgbClr val="FF0000"/>
                </a:solidFill>
              </a:rPr>
              <a:t>China vs. Taiwan</a:t>
            </a:r>
          </a:p>
          <a:p>
            <a:pPr algn="ctr"/>
            <a:r>
              <a:rPr lang="de-DE" sz="4500" b="1" dirty="0">
                <a:solidFill>
                  <a:srgbClr val="FF0000"/>
                </a:solidFill>
              </a:rPr>
              <a:t>Lieferketten</a:t>
            </a:r>
          </a:p>
          <a:p>
            <a:pPr algn="ctr"/>
            <a:r>
              <a:rPr lang="de-DE" sz="4500" b="1" dirty="0">
                <a:solidFill>
                  <a:srgbClr val="FF0000"/>
                </a:solidFill>
              </a:rPr>
              <a:t>Klimawandel</a:t>
            </a:r>
          </a:p>
          <a:p>
            <a:pPr algn="ctr"/>
            <a:r>
              <a:rPr lang="de-DE" sz="4500" b="1" dirty="0">
                <a:solidFill>
                  <a:srgbClr val="FF0000"/>
                </a:solidFill>
              </a:rPr>
              <a:t>Corona</a:t>
            </a:r>
          </a:p>
        </p:txBody>
      </p:sp>
      <p:sp>
        <p:nvSpPr>
          <p:cNvPr id="6" name="Textfeld 5">
            <a:extLst>
              <a:ext uri="{FF2B5EF4-FFF2-40B4-BE49-F238E27FC236}">
                <a16:creationId xmlns:a16="http://schemas.microsoft.com/office/drawing/2014/main" id="{D01D6DD7-01E7-6CBD-D91C-6A71DEB40A60}"/>
              </a:ext>
            </a:extLst>
          </p:cNvPr>
          <p:cNvSpPr txBox="1"/>
          <p:nvPr/>
        </p:nvSpPr>
        <p:spPr>
          <a:xfrm>
            <a:off x="423333" y="394781"/>
            <a:ext cx="9601200" cy="938719"/>
          </a:xfrm>
          <a:prstGeom prst="rect">
            <a:avLst/>
          </a:prstGeom>
          <a:noFill/>
        </p:spPr>
        <p:txBody>
          <a:bodyPr wrap="square" rtlCol="0">
            <a:spAutoFit/>
          </a:bodyPr>
          <a:lstStyle/>
          <a:p>
            <a:pPr algn="ctr"/>
            <a:r>
              <a:rPr lang="de-DE" sz="5500" b="1" dirty="0">
                <a:solidFill>
                  <a:srgbClr val="FF0000"/>
                </a:solidFill>
              </a:rPr>
              <a:t>Derzeit viele Unwägbarkeiten!?</a:t>
            </a:r>
          </a:p>
        </p:txBody>
      </p:sp>
      <p:sp>
        <p:nvSpPr>
          <p:cNvPr id="7" name="TextBox 13">
            <a:extLst>
              <a:ext uri="{FF2B5EF4-FFF2-40B4-BE49-F238E27FC236}">
                <a16:creationId xmlns:a16="http://schemas.microsoft.com/office/drawing/2014/main" id="{D4562AB3-3C83-08E7-093C-FFF861377C3B}"/>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solidFill>
                <a:srgbClr val="FF0000"/>
              </a:solidFill>
            </a:endParaRPr>
          </a:p>
          <a:p>
            <a:pPr algn="ctr">
              <a:lnSpc>
                <a:spcPts val="2800"/>
              </a:lnSpc>
            </a:pPr>
            <a:r>
              <a:rPr lang="en-US" sz="2000" dirty="0">
                <a:latin typeface="Canva Sans"/>
              </a:rPr>
              <a:t>©</a:t>
            </a:r>
            <a:r>
              <a:rPr lang="de-DE" sz="2000" dirty="0">
                <a:latin typeface="Eastman Grotesque"/>
              </a:rPr>
              <a:t> Invest </a:t>
            </a:r>
            <a:r>
              <a:rPr lang="de-DE" sz="2000" dirty="0" err="1">
                <a:latin typeface="Eastman Grotesque"/>
              </a:rPr>
              <a:t>for</a:t>
            </a:r>
            <a:r>
              <a:rPr lang="de-DE" sz="2000" dirty="0">
                <a:latin typeface="Eastman Grotesque"/>
              </a:rPr>
              <a:t> Better Climate EU </a:t>
            </a:r>
            <a:r>
              <a:rPr lang="en-US" sz="2000" dirty="0">
                <a:latin typeface="Canva Sans"/>
              </a:rPr>
              <a:t>2023</a:t>
            </a:r>
          </a:p>
          <a:p>
            <a:pPr algn="ctr">
              <a:lnSpc>
                <a:spcPts val="4759"/>
              </a:lnSpc>
            </a:pPr>
            <a:endParaRPr lang="en-US" sz="2000" dirty="0">
              <a:solidFill>
                <a:srgbClr val="FF0000"/>
              </a:solidFill>
              <a:latin typeface="Canva Sans"/>
            </a:endParaRPr>
          </a:p>
        </p:txBody>
      </p:sp>
    </p:spTree>
    <p:extLst>
      <p:ext uri="{BB962C8B-B14F-4D97-AF65-F5344CB8AC3E}">
        <p14:creationId xmlns:p14="http://schemas.microsoft.com/office/powerpoint/2010/main" val="205878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ölzerne Menschengestalt">
            <a:extLst>
              <a:ext uri="{FF2B5EF4-FFF2-40B4-BE49-F238E27FC236}">
                <a16:creationId xmlns:a16="http://schemas.microsoft.com/office/drawing/2014/main" id="{0AD31A37-B75D-C78C-C169-638F86388C7F}"/>
              </a:ext>
            </a:extLst>
          </p:cNvPr>
          <p:cNvPicPr>
            <a:picLocks/>
          </p:cNvPicPr>
          <p:nvPr/>
        </p:nvPicPr>
        <p:blipFill rotWithShape="1">
          <a:blip r:embed="rId3"/>
          <a:srcRect b="41217"/>
          <a:stretch/>
        </p:blipFill>
        <p:spPr>
          <a:xfrm>
            <a:off x="573213" y="2945073"/>
            <a:ext cx="17177217" cy="6694227"/>
          </a:xfrm>
          <a:prstGeom prst="rect">
            <a:avLst/>
          </a:prstGeom>
          <a:noFill/>
          <a:effectLst/>
        </p:spPr>
      </p:pic>
      <p:sp>
        <p:nvSpPr>
          <p:cNvPr id="2" name="Titel 1">
            <a:extLst>
              <a:ext uri="{FF2B5EF4-FFF2-40B4-BE49-F238E27FC236}">
                <a16:creationId xmlns:a16="http://schemas.microsoft.com/office/drawing/2014/main" id="{7AE70AD4-62CD-164B-8B1C-B6EF2484FE51}"/>
              </a:ext>
            </a:extLst>
          </p:cNvPr>
          <p:cNvSpPr>
            <a:spLocks noGrp="1"/>
          </p:cNvSpPr>
          <p:nvPr>
            <p:ph type="title"/>
          </p:nvPr>
        </p:nvSpPr>
        <p:spPr>
          <a:xfrm>
            <a:off x="9142810" y="3142500"/>
            <a:ext cx="7336151" cy="1620000"/>
          </a:xfrm>
        </p:spPr>
        <p:txBody>
          <a:bodyPr wrap="square" anchor="t">
            <a:noAutofit/>
          </a:bodyPr>
          <a:lstStyle/>
          <a:p>
            <a:pPr algn="r"/>
            <a:r>
              <a:rPr lang="de-DE" sz="9900" b="1" dirty="0">
                <a:solidFill>
                  <a:srgbClr val="FF0000"/>
                </a:solidFill>
              </a:rPr>
              <a:t>Jetzt </a:t>
            </a:r>
            <a:br>
              <a:rPr lang="de-DE" sz="9900" b="1" dirty="0">
                <a:solidFill>
                  <a:srgbClr val="FF0000"/>
                </a:solidFill>
              </a:rPr>
            </a:br>
            <a:r>
              <a:rPr lang="de-DE" sz="9900" b="1" dirty="0">
                <a:solidFill>
                  <a:srgbClr val="FF0000"/>
                </a:solidFill>
              </a:rPr>
              <a:t>überhaupt der richtige </a:t>
            </a:r>
            <a:br>
              <a:rPr lang="de-DE" sz="9900" b="1" dirty="0">
                <a:solidFill>
                  <a:srgbClr val="FF0000"/>
                </a:solidFill>
              </a:rPr>
            </a:br>
            <a:r>
              <a:rPr lang="de-DE" sz="9900" b="1" dirty="0">
                <a:solidFill>
                  <a:srgbClr val="FF0000"/>
                </a:solidFill>
              </a:rPr>
              <a:t>Zeitpunkt?</a:t>
            </a:r>
          </a:p>
        </p:txBody>
      </p:sp>
      <p:sp>
        <p:nvSpPr>
          <p:cNvPr id="3" name="Textfeld 2">
            <a:extLst>
              <a:ext uri="{FF2B5EF4-FFF2-40B4-BE49-F238E27FC236}">
                <a16:creationId xmlns:a16="http://schemas.microsoft.com/office/drawing/2014/main" id="{F80410C4-9521-A3D5-F8F9-AF7F45C17BE1}"/>
              </a:ext>
            </a:extLst>
          </p:cNvPr>
          <p:cNvSpPr txBox="1"/>
          <p:nvPr/>
        </p:nvSpPr>
        <p:spPr>
          <a:xfrm>
            <a:off x="1143000" y="708273"/>
            <a:ext cx="15925800" cy="1615827"/>
          </a:xfrm>
          <a:prstGeom prst="rect">
            <a:avLst/>
          </a:prstGeom>
          <a:noFill/>
        </p:spPr>
        <p:txBody>
          <a:bodyPr wrap="square" rtlCol="0">
            <a:spAutoFit/>
          </a:bodyPr>
          <a:lstStyle/>
          <a:p>
            <a:pPr algn="ctr"/>
            <a:r>
              <a:rPr lang="de-DE" sz="9900" b="1" dirty="0">
                <a:solidFill>
                  <a:srgbClr val="FF0000"/>
                </a:solidFill>
              </a:rPr>
              <a:t>INVESTIEREN und TIMING</a:t>
            </a:r>
          </a:p>
        </p:txBody>
      </p:sp>
      <p:sp>
        <p:nvSpPr>
          <p:cNvPr id="4" name="TextBox 13">
            <a:extLst>
              <a:ext uri="{FF2B5EF4-FFF2-40B4-BE49-F238E27FC236}">
                <a16:creationId xmlns:a16="http://schemas.microsoft.com/office/drawing/2014/main" id="{2F23C4F1-96C7-18B1-1928-D9D2D572B394}"/>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solidFill>
                <a:srgbClr val="FF0000"/>
              </a:solidFill>
            </a:endParaRPr>
          </a:p>
          <a:p>
            <a:pPr algn="ctr">
              <a:lnSpc>
                <a:spcPts val="2800"/>
              </a:lnSpc>
            </a:pPr>
            <a:r>
              <a:rPr lang="en-US" sz="2000" dirty="0">
                <a:solidFill>
                  <a:srgbClr val="FF0000"/>
                </a:solidFill>
                <a:latin typeface="Canva Sans"/>
              </a:rPr>
              <a:t>©</a:t>
            </a:r>
            <a:r>
              <a:rPr lang="de-DE" sz="2000" dirty="0">
                <a:solidFill>
                  <a:srgbClr val="FF0000"/>
                </a:solidFill>
                <a:latin typeface="Eastman Grotesque"/>
              </a:rPr>
              <a:t> Invest </a:t>
            </a:r>
            <a:r>
              <a:rPr lang="de-DE" sz="2000" dirty="0" err="1">
                <a:solidFill>
                  <a:srgbClr val="FF0000"/>
                </a:solidFill>
                <a:latin typeface="Eastman Grotesque"/>
              </a:rPr>
              <a:t>for</a:t>
            </a:r>
            <a:r>
              <a:rPr lang="de-DE" sz="2000" dirty="0">
                <a:solidFill>
                  <a:srgbClr val="FF0000"/>
                </a:solidFill>
                <a:latin typeface="Eastman Grotesque"/>
              </a:rPr>
              <a:t> Better Climate EU </a:t>
            </a:r>
            <a:r>
              <a:rPr lang="en-US" sz="2000" dirty="0">
                <a:solidFill>
                  <a:srgbClr val="FF0000"/>
                </a:solidFill>
                <a:latin typeface="Canva Sans"/>
              </a:rPr>
              <a:t>2023</a:t>
            </a:r>
          </a:p>
          <a:p>
            <a:pPr algn="ctr">
              <a:lnSpc>
                <a:spcPts val="4759"/>
              </a:lnSpc>
            </a:pPr>
            <a:endParaRPr lang="en-US" sz="2000" dirty="0">
              <a:solidFill>
                <a:srgbClr val="FF0000"/>
              </a:solidFill>
              <a:latin typeface="Canva Sans"/>
            </a:endParaRPr>
          </a:p>
        </p:txBody>
      </p:sp>
    </p:spTree>
    <p:extLst>
      <p:ext uri="{BB962C8B-B14F-4D97-AF65-F5344CB8AC3E}">
        <p14:creationId xmlns:p14="http://schemas.microsoft.com/office/powerpoint/2010/main" val="1014303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Title 1">
            <a:extLst>
              <a:ext uri="{FF2B5EF4-FFF2-40B4-BE49-F238E27FC236}">
                <a16:creationId xmlns:a16="http://schemas.microsoft.com/office/drawing/2014/main" id="{64886AB4-B40E-D345-04EB-3D52ECCBAFED}"/>
              </a:ext>
            </a:extLst>
          </p:cNvPr>
          <p:cNvSpPr>
            <a:spLocks noGrp="1"/>
          </p:cNvSpPr>
          <p:nvPr>
            <p:ph type="title"/>
          </p:nvPr>
        </p:nvSpPr>
        <p:spPr>
          <a:xfrm>
            <a:off x="0" y="740088"/>
            <a:ext cx="18288000" cy="1143000"/>
          </a:xfrm>
        </p:spPr>
        <p:txBody>
          <a:bodyPr>
            <a:noAutofit/>
          </a:bodyPr>
          <a:lstStyle/>
          <a:p>
            <a:r>
              <a:rPr lang="en-US" sz="7700" dirty="0" err="1">
                <a:solidFill>
                  <a:srgbClr val="FF0000"/>
                </a:solidFill>
              </a:rPr>
              <a:t>Anlegen</a:t>
            </a:r>
            <a:r>
              <a:rPr lang="en-US" sz="7700" dirty="0">
                <a:solidFill>
                  <a:srgbClr val="FF0000"/>
                </a:solidFill>
              </a:rPr>
              <a:t> </a:t>
            </a:r>
            <a:r>
              <a:rPr lang="en-US" sz="7700" dirty="0" err="1">
                <a:solidFill>
                  <a:srgbClr val="FF0000"/>
                </a:solidFill>
              </a:rPr>
              <a:t>bedeutet</a:t>
            </a:r>
            <a:r>
              <a:rPr lang="en-US" sz="7700" dirty="0">
                <a:solidFill>
                  <a:srgbClr val="FF0000"/>
                </a:solidFill>
              </a:rPr>
              <a:t>, </a:t>
            </a:r>
            <a:r>
              <a:rPr lang="en-US" sz="7700" dirty="0" err="1">
                <a:solidFill>
                  <a:srgbClr val="FF0000"/>
                </a:solidFill>
              </a:rPr>
              <a:t>Krisen</a:t>
            </a:r>
            <a:r>
              <a:rPr lang="en-US" sz="7700" dirty="0">
                <a:solidFill>
                  <a:srgbClr val="FF0000"/>
                </a:solidFill>
              </a:rPr>
              <a:t> zu </a:t>
            </a:r>
            <a:r>
              <a:rPr lang="en-US" sz="7700" dirty="0" err="1">
                <a:solidFill>
                  <a:srgbClr val="FF0000"/>
                </a:solidFill>
              </a:rPr>
              <a:t>trotzen</a:t>
            </a:r>
            <a:endParaRPr lang="en-US" sz="7700" dirty="0">
              <a:solidFill>
                <a:srgbClr val="FF0000"/>
              </a:solidFill>
            </a:endParaRPr>
          </a:p>
        </p:txBody>
      </p:sp>
      <p:pic>
        <p:nvPicPr>
          <p:cNvPr id="5122" name="Picture 2" descr="Den Krisen trotzen?">
            <a:extLst>
              <a:ext uri="{FF2B5EF4-FFF2-40B4-BE49-F238E27FC236}">
                <a16:creationId xmlns:a16="http://schemas.microsoft.com/office/drawing/2014/main" id="{B799504A-B876-7792-D799-D37005F674D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47800" y="2443271"/>
            <a:ext cx="14571572" cy="7103641"/>
          </a:xfrm>
          <a:prstGeom prst="rect">
            <a:avLst/>
          </a:prstGeom>
          <a:solidFill>
            <a:srgbClr val="FFFFFF"/>
          </a:solidFill>
        </p:spPr>
      </p:pic>
      <p:sp>
        <p:nvSpPr>
          <p:cNvPr id="5129" name="Text Placeholder 3">
            <a:extLst>
              <a:ext uri="{FF2B5EF4-FFF2-40B4-BE49-F238E27FC236}">
                <a16:creationId xmlns:a16="http://schemas.microsoft.com/office/drawing/2014/main" id="{06EC8A71-3B84-427A-C24F-F9892FAD060E}"/>
              </a:ext>
            </a:extLst>
          </p:cNvPr>
          <p:cNvSpPr>
            <a:spLocks noGrp="1"/>
          </p:cNvSpPr>
          <p:nvPr>
            <p:ph type="body" sz="quarter" idx="15"/>
          </p:nvPr>
        </p:nvSpPr>
        <p:spPr>
          <a:xfrm>
            <a:off x="883215" y="9546912"/>
            <a:ext cx="16519191" cy="270000"/>
          </a:xfrm>
        </p:spPr>
        <p:txBody>
          <a:bodyPr>
            <a:normAutofit fontScale="92500" lnSpcReduction="10000"/>
          </a:bodyPr>
          <a:lstStyle/>
          <a:p>
            <a:pPr marL="0" indent="0">
              <a:buNone/>
            </a:pPr>
            <a:r>
              <a:rPr lang="en-US" dirty="0">
                <a:solidFill>
                  <a:srgbClr val="FF0000"/>
                </a:solidFill>
              </a:rPr>
              <a:t>© Deka Investments / </a:t>
            </a:r>
            <a:r>
              <a:rPr lang="en-US" dirty="0" err="1">
                <a:solidFill>
                  <a:srgbClr val="FF0000"/>
                </a:solidFill>
              </a:rPr>
              <a:t>Beispiel</a:t>
            </a:r>
            <a:r>
              <a:rPr lang="en-US" dirty="0">
                <a:solidFill>
                  <a:srgbClr val="FF0000"/>
                </a:solidFill>
              </a:rPr>
              <a:t>: MSCI World-Index (in Euro, </a:t>
            </a:r>
            <a:r>
              <a:rPr lang="en-US" dirty="0" err="1">
                <a:solidFill>
                  <a:srgbClr val="FF0000"/>
                </a:solidFill>
              </a:rPr>
              <a:t>Netto-Rendite</a:t>
            </a:r>
            <a:r>
              <a:rPr lang="en-US" dirty="0">
                <a:solidFill>
                  <a:srgbClr val="FF0000"/>
                </a:solidFill>
              </a:rPr>
              <a:t>)</a:t>
            </a:r>
          </a:p>
        </p:txBody>
      </p:sp>
      <p:sp>
        <p:nvSpPr>
          <p:cNvPr id="2" name="TextBox 13">
            <a:extLst>
              <a:ext uri="{FF2B5EF4-FFF2-40B4-BE49-F238E27FC236}">
                <a16:creationId xmlns:a16="http://schemas.microsoft.com/office/drawing/2014/main" id="{7462D147-AB81-7E86-8A4B-0F8D28D7557B}"/>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latin typeface="Canva Sans"/>
              </a:rPr>
              <a:t>©</a:t>
            </a:r>
            <a:r>
              <a:rPr lang="de-DE" sz="2000" dirty="0">
                <a:latin typeface="Eastman Grotesque"/>
              </a:rPr>
              <a:t> Invest </a:t>
            </a:r>
            <a:r>
              <a:rPr lang="de-DE" sz="2000" dirty="0" err="1">
                <a:latin typeface="Eastman Grotesque"/>
              </a:rPr>
              <a:t>for</a:t>
            </a:r>
            <a:r>
              <a:rPr lang="de-DE" sz="2000" dirty="0">
                <a:latin typeface="Eastman Grotesque"/>
              </a:rPr>
              <a:t> Better Climate EU </a:t>
            </a:r>
            <a:r>
              <a:rPr lang="en-US" sz="2000" dirty="0">
                <a:latin typeface="Canva Sans"/>
              </a:rPr>
              <a:t>2023</a:t>
            </a:r>
          </a:p>
          <a:p>
            <a:pPr algn="ctr">
              <a:lnSpc>
                <a:spcPts val="4759"/>
              </a:lnSpc>
            </a:pPr>
            <a:endParaRPr lang="en-US" sz="2000" dirty="0">
              <a:latin typeface="Canva Sans"/>
            </a:endParaRPr>
          </a:p>
        </p:txBody>
      </p:sp>
    </p:spTree>
    <p:extLst>
      <p:ext uri="{BB962C8B-B14F-4D97-AF65-F5344CB8AC3E}">
        <p14:creationId xmlns:p14="http://schemas.microsoft.com/office/powerpoint/2010/main" val="409726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6D4FA746-7ACA-567F-8155-AB860139E269}"/>
              </a:ext>
            </a:extLst>
          </p:cNvPr>
          <p:cNvPicPr>
            <a:picLocks noChangeAspect="1"/>
          </p:cNvPicPr>
          <p:nvPr/>
        </p:nvPicPr>
        <p:blipFill>
          <a:blip r:embed="rId2"/>
          <a:stretch>
            <a:fillRect/>
          </a:stretch>
        </p:blipFill>
        <p:spPr>
          <a:xfrm>
            <a:off x="2042733" y="101600"/>
            <a:ext cx="14202535" cy="10083800"/>
          </a:xfrm>
          <a:prstGeom prst="rect">
            <a:avLst/>
          </a:prstGeom>
          <a:noFill/>
        </p:spPr>
      </p:pic>
      <p:sp>
        <p:nvSpPr>
          <p:cNvPr id="2" name="TextBox 13">
            <a:extLst>
              <a:ext uri="{FF2B5EF4-FFF2-40B4-BE49-F238E27FC236}">
                <a16:creationId xmlns:a16="http://schemas.microsoft.com/office/drawing/2014/main" id="{FE26FB3C-7921-7522-AB20-25280016B63F}"/>
              </a:ext>
            </a:extLst>
          </p:cNvPr>
          <p:cNvSpPr txBox="1"/>
          <p:nvPr/>
        </p:nvSpPr>
        <p:spPr>
          <a:xfrm rot="16200000">
            <a:off x="15047955" y="7091608"/>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latin typeface="Canva Sans"/>
              </a:rPr>
              <a:t>©</a:t>
            </a:r>
            <a:r>
              <a:rPr lang="de-DE" sz="2000" dirty="0">
                <a:latin typeface="Eastman Grotesque"/>
              </a:rPr>
              <a:t> Invest </a:t>
            </a:r>
            <a:r>
              <a:rPr lang="de-DE" sz="2000" dirty="0" err="1">
                <a:latin typeface="Eastman Grotesque"/>
              </a:rPr>
              <a:t>for</a:t>
            </a:r>
            <a:r>
              <a:rPr lang="de-DE" sz="2000" dirty="0">
                <a:latin typeface="Eastman Grotesque"/>
              </a:rPr>
              <a:t> Better Climate EU </a:t>
            </a:r>
            <a:r>
              <a:rPr lang="en-US" sz="2000" dirty="0">
                <a:latin typeface="Canva Sans"/>
              </a:rPr>
              <a:t>2023</a:t>
            </a:r>
          </a:p>
          <a:p>
            <a:pPr algn="ctr">
              <a:lnSpc>
                <a:spcPts val="4759"/>
              </a:lnSpc>
            </a:pPr>
            <a:endParaRPr lang="en-US" sz="2000" dirty="0">
              <a:latin typeface="Canva Sans"/>
            </a:endParaRPr>
          </a:p>
        </p:txBody>
      </p:sp>
    </p:spTree>
    <p:extLst>
      <p:ext uri="{BB962C8B-B14F-4D97-AF65-F5344CB8AC3E}">
        <p14:creationId xmlns:p14="http://schemas.microsoft.com/office/powerpoint/2010/main" val="40951154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1A305638-408B-5F2C-8E74-13F8E8582176}"/>
              </a:ext>
            </a:extLst>
          </p:cNvPr>
          <p:cNvPicPr>
            <a:picLocks noChangeAspect="1"/>
          </p:cNvPicPr>
          <p:nvPr/>
        </p:nvPicPr>
        <p:blipFill>
          <a:blip r:embed="rId2"/>
          <a:stretch>
            <a:fillRect/>
          </a:stretch>
        </p:blipFill>
        <p:spPr>
          <a:xfrm>
            <a:off x="2017637" y="2788"/>
            <a:ext cx="14252726" cy="10083800"/>
          </a:xfrm>
          <a:prstGeom prst="rect">
            <a:avLst/>
          </a:prstGeom>
          <a:noFill/>
        </p:spPr>
      </p:pic>
      <p:sp>
        <p:nvSpPr>
          <p:cNvPr id="2" name="TextBox 13">
            <a:extLst>
              <a:ext uri="{FF2B5EF4-FFF2-40B4-BE49-F238E27FC236}">
                <a16:creationId xmlns:a16="http://schemas.microsoft.com/office/drawing/2014/main" id="{90B945B8-F99C-743B-C523-15B9836E81E7}"/>
              </a:ext>
            </a:extLst>
          </p:cNvPr>
          <p:cNvSpPr txBox="1"/>
          <p:nvPr/>
        </p:nvSpPr>
        <p:spPr>
          <a:xfrm rot="16200000">
            <a:off x="15047955" y="7091608"/>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latin typeface="Canva Sans"/>
              </a:rPr>
              <a:t>©</a:t>
            </a:r>
            <a:r>
              <a:rPr lang="de-DE" sz="2000" dirty="0">
                <a:latin typeface="Eastman Grotesque"/>
              </a:rPr>
              <a:t> Invest </a:t>
            </a:r>
            <a:r>
              <a:rPr lang="de-DE" sz="2000" dirty="0" err="1">
                <a:latin typeface="Eastman Grotesque"/>
              </a:rPr>
              <a:t>for</a:t>
            </a:r>
            <a:r>
              <a:rPr lang="de-DE" sz="2000" dirty="0">
                <a:latin typeface="Eastman Grotesque"/>
              </a:rPr>
              <a:t> Better Climate EU </a:t>
            </a:r>
            <a:r>
              <a:rPr lang="en-US" sz="2000" dirty="0">
                <a:latin typeface="Canva Sans"/>
              </a:rPr>
              <a:t>2023</a:t>
            </a:r>
          </a:p>
          <a:p>
            <a:pPr algn="ctr">
              <a:lnSpc>
                <a:spcPts val="4759"/>
              </a:lnSpc>
            </a:pPr>
            <a:endParaRPr lang="en-US" sz="2000" dirty="0">
              <a:latin typeface="Canva Sans"/>
            </a:endParaRPr>
          </a:p>
        </p:txBody>
      </p:sp>
    </p:spTree>
    <p:extLst>
      <p:ext uri="{BB962C8B-B14F-4D97-AF65-F5344CB8AC3E}">
        <p14:creationId xmlns:p14="http://schemas.microsoft.com/office/powerpoint/2010/main" val="10359079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a:extLst>
              <a:ext uri="{FF2B5EF4-FFF2-40B4-BE49-F238E27FC236}">
                <a16:creationId xmlns:a16="http://schemas.microsoft.com/office/drawing/2014/main" id="{90B945B8-F99C-743B-C523-15B9836E81E7}"/>
              </a:ext>
            </a:extLst>
          </p:cNvPr>
          <p:cNvSpPr txBox="1"/>
          <p:nvPr/>
        </p:nvSpPr>
        <p:spPr>
          <a:xfrm rot="16200000">
            <a:off x="15047955" y="7091608"/>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latin typeface="Canva Sans"/>
              </a:rPr>
              <a:t>©</a:t>
            </a:r>
            <a:r>
              <a:rPr lang="de-DE" sz="2000" dirty="0">
                <a:latin typeface="Eastman Grotesque"/>
              </a:rPr>
              <a:t> Invest </a:t>
            </a:r>
            <a:r>
              <a:rPr lang="de-DE" sz="2000" dirty="0" err="1">
                <a:latin typeface="Eastman Grotesque"/>
              </a:rPr>
              <a:t>for</a:t>
            </a:r>
            <a:r>
              <a:rPr lang="de-DE" sz="2000" dirty="0">
                <a:latin typeface="Eastman Grotesque"/>
              </a:rPr>
              <a:t> Better Climate EU </a:t>
            </a:r>
            <a:r>
              <a:rPr lang="en-US" sz="2000" dirty="0">
                <a:latin typeface="Canva Sans"/>
              </a:rPr>
              <a:t>2023</a:t>
            </a:r>
          </a:p>
          <a:p>
            <a:pPr algn="ctr">
              <a:lnSpc>
                <a:spcPts val="4759"/>
              </a:lnSpc>
            </a:pPr>
            <a:endParaRPr lang="en-US" sz="2000" dirty="0">
              <a:latin typeface="Canva Sans"/>
            </a:endParaRPr>
          </a:p>
        </p:txBody>
      </p:sp>
      <p:pic>
        <p:nvPicPr>
          <p:cNvPr id="7" name="Grafik 6">
            <a:extLst>
              <a:ext uri="{FF2B5EF4-FFF2-40B4-BE49-F238E27FC236}">
                <a16:creationId xmlns:a16="http://schemas.microsoft.com/office/drawing/2014/main" id="{3E8FB9B9-1DEE-C3A8-B596-82BDE24C3ADE}"/>
              </a:ext>
            </a:extLst>
          </p:cNvPr>
          <p:cNvPicPr>
            <a:picLocks noChangeAspect="1"/>
          </p:cNvPicPr>
          <p:nvPr/>
        </p:nvPicPr>
        <p:blipFill>
          <a:blip r:embed="rId3"/>
          <a:stretch>
            <a:fillRect/>
          </a:stretch>
        </p:blipFill>
        <p:spPr>
          <a:xfrm>
            <a:off x="2667864" y="1489500"/>
            <a:ext cx="12952272" cy="7308000"/>
          </a:xfrm>
          <a:prstGeom prst="rect">
            <a:avLst/>
          </a:prstGeom>
        </p:spPr>
      </p:pic>
    </p:spTree>
    <p:extLst>
      <p:ext uri="{BB962C8B-B14F-4D97-AF65-F5344CB8AC3E}">
        <p14:creationId xmlns:p14="http://schemas.microsoft.com/office/powerpoint/2010/main" val="38022380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a:extLst>
              <a:ext uri="{FF2B5EF4-FFF2-40B4-BE49-F238E27FC236}">
                <a16:creationId xmlns:a16="http://schemas.microsoft.com/office/drawing/2014/main" id="{90B945B8-F99C-743B-C523-15B9836E81E7}"/>
              </a:ext>
            </a:extLst>
          </p:cNvPr>
          <p:cNvSpPr txBox="1"/>
          <p:nvPr/>
        </p:nvSpPr>
        <p:spPr>
          <a:xfrm rot="16200000">
            <a:off x="15047955" y="7091608"/>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latin typeface="Canva Sans"/>
              </a:rPr>
              <a:t>©</a:t>
            </a:r>
            <a:r>
              <a:rPr lang="de-DE" sz="2000" dirty="0">
                <a:latin typeface="Eastman Grotesque"/>
              </a:rPr>
              <a:t> Invest </a:t>
            </a:r>
            <a:r>
              <a:rPr lang="de-DE" sz="2000" dirty="0" err="1">
                <a:latin typeface="Eastman Grotesque"/>
              </a:rPr>
              <a:t>for</a:t>
            </a:r>
            <a:r>
              <a:rPr lang="de-DE" sz="2000" dirty="0">
                <a:latin typeface="Eastman Grotesque"/>
              </a:rPr>
              <a:t> Better Climate EU </a:t>
            </a:r>
            <a:r>
              <a:rPr lang="en-US" sz="2000" dirty="0">
                <a:latin typeface="Canva Sans"/>
              </a:rPr>
              <a:t>2023</a:t>
            </a:r>
          </a:p>
          <a:p>
            <a:pPr algn="ctr">
              <a:lnSpc>
                <a:spcPts val="4759"/>
              </a:lnSpc>
            </a:pPr>
            <a:endParaRPr lang="en-US" sz="2000" dirty="0">
              <a:latin typeface="Canva Sans"/>
            </a:endParaRPr>
          </a:p>
        </p:txBody>
      </p:sp>
      <p:pic>
        <p:nvPicPr>
          <p:cNvPr id="4" name="Grafik 3">
            <a:extLst>
              <a:ext uri="{FF2B5EF4-FFF2-40B4-BE49-F238E27FC236}">
                <a16:creationId xmlns:a16="http://schemas.microsoft.com/office/drawing/2014/main" id="{A76A133C-F909-B8D8-ADAB-272137196CE9}"/>
              </a:ext>
            </a:extLst>
          </p:cNvPr>
          <p:cNvPicPr>
            <a:picLocks noChangeAspect="1"/>
          </p:cNvPicPr>
          <p:nvPr/>
        </p:nvPicPr>
        <p:blipFill>
          <a:blip r:embed="rId2"/>
          <a:stretch>
            <a:fillRect/>
          </a:stretch>
        </p:blipFill>
        <p:spPr>
          <a:xfrm>
            <a:off x="8439149" y="3543300"/>
            <a:ext cx="8553450" cy="4819650"/>
          </a:xfrm>
          <a:prstGeom prst="rect">
            <a:avLst/>
          </a:prstGeom>
        </p:spPr>
      </p:pic>
      <p:pic>
        <p:nvPicPr>
          <p:cNvPr id="10" name="Grafik 9">
            <a:extLst>
              <a:ext uri="{FF2B5EF4-FFF2-40B4-BE49-F238E27FC236}">
                <a16:creationId xmlns:a16="http://schemas.microsoft.com/office/drawing/2014/main" id="{DBF93222-21DB-9798-F40C-BED715D33376}"/>
              </a:ext>
            </a:extLst>
          </p:cNvPr>
          <p:cNvPicPr>
            <a:picLocks noChangeAspect="1"/>
          </p:cNvPicPr>
          <p:nvPr/>
        </p:nvPicPr>
        <p:blipFill rotWithShape="1">
          <a:blip r:embed="rId3"/>
          <a:srcRect t="11264"/>
          <a:stretch/>
        </p:blipFill>
        <p:spPr>
          <a:xfrm>
            <a:off x="471236" y="2628900"/>
            <a:ext cx="7334250" cy="4555627"/>
          </a:xfrm>
          <a:prstGeom prst="rect">
            <a:avLst/>
          </a:prstGeom>
        </p:spPr>
      </p:pic>
      <p:sp>
        <p:nvSpPr>
          <p:cNvPr id="13" name="AutoShape 10">
            <a:extLst>
              <a:ext uri="{FF2B5EF4-FFF2-40B4-BE49-F238E27FC236}">
                <a16:creationId xmlns:a16="http://schemas.microsoft.com/office/drawing/2014/main" id="{99D9AC03-6063-76D0-291B-243D7AF5E9E3}"/>
              </a:ext>
            </a:extLst>
          </p:cNvPr>
          <p:cNvSpPr/>
          <p:nvPr/>
        </p:nvSpPr>
        <p:spPr>
          <a:xfrm flipV="1">
            <a:off x="5735841" y="2221820"/>
            <a:ext cx="6816319" cy="0"/>
          </a:xfrm>
          <a:prstGeom prst="line">
            <a:avLst/>
          </a:prstGeom>
          <a:ln w="171450" cap="flat">
            <a:solidFill>
              <a:schemeClr val="accent1">
                <a:lumMod val="50000"/>
              </a:schemeClr>
            </a:solidFill>
            <a:prstDash val="solid"/>
            <a:headEnd type="none" w="sm" len="sm"/>
            <a:tailEnd type="none" w="sm" len="sm"/>
          </a:ln>
        </p:spPr>
        <p:txBody>
          <a:bodyPr/>
          <a:lstStyle/>
          <a:p>
            <a:endParaRPr lang="en-BE"/>
          </a:p>
        </p:txBody>
      </p:sp>
      <p:sp>
        <p:nvSpPr>
          <p:cNvPr id="14" name="TextBox 11">
            <a:extLst>
              <a:ext uri="{FF2B5EF4-FFF2-40B4-BE49-F238E27FC236}">
                <a16:creationId xmlns:a16="http://schemas.microsoft.com/office/drawing/2014/main" id="{D0699705-661D-FCDC-2FA7-A5545336D9F9}"/>
              </a:ext>
            </a:extLst>
          </p:cNvPr>
          <p:cNvSpPr txBox="1"/>
          <p:nvPr/>
        </p:nvSpPr>
        <p:spPr>
          <a:xfrm>
            <a:off x="1390493" y="885825"/>
            <a:ext cx="15701414" cy="1191421"/>
          </a:xfrm>
          <a:prstGeom prst="rect">
            <a:avLst/>
          </a:prstGeom>
        </p:spPr>
        <p:txBody>
          <a:bodyPr lIns="0" tIns="0" rIns="0" bIns="0" rtlCol="0" anchor="t">
            <a:spAutoFit/>
          </a:bodyPr>
          <a:lstStyle/>
          <a:p>
            <a:pPr algn="ctr">
              <a:lnSpc>
                <a:spcPts val="9659"/>
              </a:lnSpc>
            </a:pPr>
            <a:r>
              <a:rPr lang="de-DE" sz="6000" dirty="0">
                <a:solidFill>
                  <a:schemeClr val="accent1">
                    <a:lumMod val="50000"/>
                  </a:schemeClr>
                </a:solidFill>
                <a:latin typeface="Eastman Grotesque Bold"/>
              </a:rPr>
              <a:t>Auch Anleiherenditen steigen</a:t>
            </a:r>
          </a:p>
        </p:txBody>
      </p:sp>
    </p:spTree>
    <p:extLst>
      <p:ext uri="{BB962C8B-B14F-4D97-AF65-F5344CB8AC3E}">
        <p14:creationId xmlns:p14="http://schemas.microsoft.com/office/powerpoint/2010/main" val="34536306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a:extLst>
              <a:ext uri="{FF2B5EF4-FFF2-40B4-BE49-F238E27FC236}">
                <a16:creationId xmlns:a16="http://schemas.microsoft.com/office/drawing/2014/main" id="{23EB5541-A3D4-B662-70BF-4758145A192C}"/>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latin typeface="Canva Sans"/>
              </a:rPr>
              <a:t>©</a:t>
            </a:r>
            <a:r>
              <a:rPr lang="de-DE" sz="2000" dirty="0">
                <a:latin typeface="Eastman Grotesque"/>
              </a:rPr>
              <a:t> Invest </a:t>
            </a:r>
            <a:r>
              <a:rPr lang="de-DE" sz="2000" dirty="0" err="1">
                <a:latin typeface="Eastman Grotesque"/>
              </a:rPr>
              <a:t>for</a:t>
            </a:r>
            <a:r>
              <a:rPr lang="de-DE" sz="2000" dirty="0">
                <a:latin typeface="Eastman Grotesque"/>
              </a:rPr>
              <a:t> Better Climate EU </a:t>
            </a:r>
            <a:r>
              <a:rPr lang="en-US" sz="2000" dirty="0">
                <a:latin typeface="Canva Sans"/>
              </a:rPr>
              <a:t>2023</a:t>
            </a:r>
          </a:p>
          <a:p>
            <a:pPr algn="ctr">
              <a:lnSpc>
                <a:spcPts val="4759"/>
              </a:lnSpc>
            </a:pPr>
            <a:endParaRPr lang="en-US" sz="2000" dirty="0">
              <a:latin typeface="Canva Sans"/>
            </a:endParaRPr>
          </a:p>
        </p:txBody>
      </p:sp>
      <p:sp>
        <p:nvSpPr>
          <p:cNvPr id="3" name="Textfeld 2">
            <a:extLst>
              <a:ext uri="{FF2B5EF4-FFF2-40B4-BE49-F238E27FC236}">
                <a16:creationId xmlns:a16="http://schemas.microsoft.com/office/drawing/2014/main" id="{CA8271C7-F8F2-3453-8A33-62932005DA24}"/>
              </a:ext>
            </a:extLst>
          </p:cNvPr>
          <p:cNvSpPr txBox="1"/>
          <p:nvPr/>
        </p:nvSpPr>
        <p:spPr>
          <a:xfrm>
            <a:off x="1295400" y="571500"/>
            <a:ext cx="15697200" cy="1107996"/>
          </a:xfrm>
          <a:prstGeom prst="rect">
            <a:avLst/>
          </a:prstGeom>
          <a:noFill/>
        </p:spPr>
        <p:txBody>
          <a:bodyPr wrap="square" rtlCol="0">
            <a:spAutoFit/>
          </a:bodyPr>
          <a:lstStyle/>
          <a:p>
            <a:r>
              <a:rPr lang="de-DE" sz="6600" b="1" dirty="0">
                <a:solidFill>
                  <a:schemeClr val="tx2">
                    <a:lumMod val="75000"/>
                  </a:schemeClr>
                </a:solidFill>
              </a:rPr>
              <a:t>Das magische Dreieck der Geldanlage…</a:t>
            </a:r>
          </a:p>
        </p:txBody>
      </p:sp>
      <p:pic>
        <p:nvPicPr>
          <p:cNvPr id="4" name="Grafik 3">
            <a:extLst>
              <a:ext uri="{FF2B5EF4-FFF2-40B4-BE49-F238E27FC236}">
                <a16:creationId xmlns:a16="http://schemas.microsoft.com/office/drawing/2014/main" id="{87A19D75-474C-B85F-F4DF-9205700BE01D}"/>
              </a:ext>
            </a:extLst>
          </p:cNvPr>
          <p:cNvPicPr>
            <a:picLocks noChangeAspect="1"/>
          </p:cNvPicPr>
          <p:nvPr/>
        </p:nvPicPr>
        <p:blipFill rotWithShape="1">
          <a:blip r:embed="rId2"/>
          <a:srcRect b="47941"/>
          <a:stretch/>
        </p:blipFill>
        <p:spPr>
          <a:xfrm>
            <a:off x="1075202" y="3009900"/>
            <a:ext cx="16137595" cy="5148000"/>
          </a:xfrm>
          <a:prstGeom prst="rect">
            <a:avLst/>
          </a:prstGeom>
        </p:spPr>
      </p:pic>
    </p:spTree>
    <p:extLst>
      <p:ext uri="{BB962C8B-B14F-4D97-AF65-F5344CB8AC3E}">
        <p14:creationId xmlns:p14="http://schemas.microsoft.com/office/powerpoint/2010/main" val="2313597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49EA564-B759-D382-3FFE-4A78396713CD}"/>
              </a:ext>
            </a:extLst>
          </p:cNvPr>
          <p:cNvPicPr>
            <a:picLocks noChangeAspect="1"/>
          </p:cNvPicPr>
          <p:nvPr/>
        </p:nvPicPr>
        <p:blipFill>
          <a:blip r:embed="rId3"/>
          <a:stretch>
            <a:fillRect/>
          </a:stretch>
        </p:blipFill>
        <p:spPr>
          <a:xfrm>
            <a:off x="1888495" y="1387380"/>
            <a:ext cx="14511010" cy="8892000"/>
          </a:xfrm>
          <a:prstGeom prst="rect">
            <a:avLst/>
          </a:prstGeom>
        </p:spPr>
      </p:pic>
      <p:sp>
        <p:nvSpPr>
          <p:cNvPr id="3" name="Textfeld 2">
            <a:extLst>
              <a:ext uri="{FF2B5EF4-FFF2-40B4-BE49-F238E27FC236}">
                <a16:creationId xmlns:a16="http://schemas.microsoft.com/office/drawing/2014/main" id="{A480D36A-DBCA-2E0E-9FDB-DBC0A33D83D7}"/>
              </a:ext>
            </a:extLst>
          </p:cNvPr>
          <p:cNvSpPr txBox="1"/>
          <p:nvPr/>
        </p:nvSpPr>
        <p:spPr>
          <a:xfrm>
            <a:off x="1295400" y="571500"/>
            <a:ext cx="15697200" cy="1107996"/>
          </a:xfrm>
          <a:prstGeom prst="rect">
            <a:avLst/>
          </a:prstGeom>
          <a:noFill/>
        </p:spPr>
        <p:txBody>
          <a:bodyPr wrap="square" rtlCol="0">
            <a:spAutoFit/>
          </a:bodyPr>
          <a:lstStyle/>
          <a:p>
            <a:r>
              <a:rPr lang="de-DE" sz="6600" b="1" dirty="0">
                <a:solidFill>
                  <a:schemeClr val="tx2">
                    <a:lumMod val="75000"/>
                  </a:schemeClr>
                </a:solidFill>
              </a:rPr>
              <a:t>… wird zum Viereck!</a:t>
            </a:r>
          </a:p>
        </p:txBody>
      </p:sp>
      <p:sp>
        <p:nvSpPr>
          <p:cNvPr id="2" name="TextBox 13">
            <a:extLst>
              <a:ext uri="{FF2B5EF4-FFF2-40B4-BE49-F238E27FC236}">
                <a16:creationId xmlns:a16="http://schemas.microsoft.com/office/drawing/2014/main" id="{23EB5541-A3D4-B662-70BF-4758145A192C}"/>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lang="de-DE" dirty="0"/>
          </a:p>
          <a:p>
            <a:pPr algn="ctr">
              <a:lnSpc>
                <a:spcPts val="2800"/>
              </a:lnSpc>
            </a:pPr>
            <a:r>
              <a:rPr lang="de-DE" sz="2000" dirty="0">
                <a:latin typeface="Canva Sans"/>
              </a:rPr>
              <a:t>©</a:t>
            </a:r>
            <a:r>
              <a:rPr lang="de-DE" sz="2000" dirty="0">
                <a:latin typeface="Eastman Grotesque"/>
              </a:rPr>
              <a:t> Invest </a:t>
            </a:r>
            <a:r>
              <a:rPr lang="de-DE" sz="2000" dirty="0" err="1">
                <a:latin typeface="Eastman Grotesque"/>
              </a:rPr>
              <a:t>for</a:t>
            </a:r>
            <a:r>
              <a:rPr lang="de-DE" sz="2000" dirty="0">
                <a:latin typeface="Eastman Grotesque"/>
              </a:rPr>
              <a:t> Better Climate EU </a:t>
            </a:r>
            <a:r>
              <a:rPr lang="de-DE" sz="2000" dirty="0">
                <a:latin typeface="Canva Sans"/>
              </a:rPr>
              <a:t>2023</a:t>
            </a:r>
          </a:p>
          <a:p>
            <a:pPr algn="ctr">
              <a:lnSpc>
                <a:spcPts val="4759"/>
              </a:lnSpc>
            </a:pPr>
            <a:endParaRPr lang="de-DE" sz="2000" dirty="0">
              <a:latin typeface="Canva Sans"/>
            </a:endParaRPr>
          </a:p>
        </p:txBody>
      </p:sp>
    </p:spTree>
    <p:extLst>
      <p:ext uri="{BB962C8B-B14F-4D97-AF65-F5344CB8AC3E}">
        <p14:creationId xmlns:p14="http://schemas.microsoft.com/office/powerpoint/2010/main" val="34413132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descr="Ein Bild, das Person, Kleidung, Menschliches Gesicht, Krawatte enthält.&#10;&#10;Automatisch generierte Beschreibung"/>
          <p:cNvPicPr>
            <a:picLocks noChangeAspect="1"/>
          </p:cNvPicPr>
          <p:nvPr/>
        </p:nvPicPr>
        <p:blipFill rotWithShape="1">
          <a:blip r:embed="rId3">
            <a:alphaModFix amt="50000"/>
            <a:extLst>
              <a:ext uri="{28A0092B-C50C-407E-A947-70E740481C1C}">
                <a14:useLocalDpi xmlns:a14="http://schemas.microsoft.com/office/drawing/2010/main"/>
              </a:ext>
            </a:extLst>
          </a:blip>
          <a:srcRect b="15414"/>
          <a:stretch/>
        </p:blipFill>
        <p:spPr>
          <a:xfrm>
            <a:off x="20" y="0"/>
            <a:ext cx="18287980" cy="10286999"/>
          </a:xfrm>
          <a:prstGeom prst="rect">
            <a:avLst/>
          </a:prstGeom>
        </p:spPr>
      </p:pic>
      <p:sp>
        <p:nvSpPr>
          <p:cNvPr id="2" name="Titel 1"/>
          <p:cNvSpPr>
            <a:spLocks noGrp="1"/>
          </p:cNvSpPr>
          <p:nvPr>
            <p:ph type="title"/>
          </p:nvPr>
        </p:nvSpPr>
        <p:spPr>
          <a:xfrm>
            <a:off x="647700" y="5488764"/>
            <a:ext cx="16992600" cy="4350777"/>
          </a:xfrm>
        </p:spPr>
        <p:txBody>
          <a:bodyPr vert="horz" lIns="91440" tIns="45720" rIns="91440" bIns="45720" numCol="1" rtlCol="0" anchor="b" anchorCtr="0" compatLnSpc="1">
            <a:prstTxWarp prst="textNoShape">
              <a:avLst/>
            </a:prstTxWarp>
            <a:normAutofit fontScale="90000"/>
          </a:bodyPr>
          <a:lstStyle/>
          <a:p>
            <a:pPr algn="l">
              <a:lnSpc>
                <a:spcPct val="90000"/>
              </a:lnSpc>
            </a:pPr>
            <a:r>
              <a:rPr lang="en-US" altLang="de-DE" sz="6000" dirty="0">
                <a:solidFill>
                  <a:srgbClr val="FFFFFF"/>
                </a:solidFill>
              </a:rPr>
              <a:t>     </a:t>
            </a:r>
            <a:r>
              <a:rPr lang="en-US" altLang="de-DE" sz="6000" b="1" dirty="0">
                <a:solidFill>
                  <a:srgbClr val="FFFFFF"/>
                </a:solidFill>
              </a:rPr>
              <a:t>Ein </a:t>
            </a:r>
            <a:r>
              <a:rPr lang="en-US" altLang="de-DE" sz="6000" b="1" dirty="0" err="1">
                <a:solidFill>
                  <a:srgbClr val="FFFFFF"/>
                </a:solidFill>
              </a:rPr>
              <a:t>Risiko</a:t>
            </a:r>
            <a:r>
              <a:rPr lang="en-US" altLang="de-DE" sz="6000" b="1" dirty="0">
                <a:solidFill>
                  <a:srgbClr val="FFFFFF"/>
                </a:solidFill>
              </a:rPr>
              <a:t> </a:t>
            </a:r>
            <a:r>
              <a:rPr lang="en-US" altLang="de-DE" sz="6000" b="1" dirty="0" err="1">
                <a:solidFill>
                  <a:srgbClr val="FFFFFF"/>
                </a:solidFill>
              </a:rPr>
              <a:t>entsteht</a:t>
            </a:r>
            <a:r>
              <a:rPr lang="en-US" altLang="de-DE" sz="6000" b="1" dirty="0">
                <a:solidFill>
                  <a:srgbClr val="FFFFFF"/>
                </a:solidFill>
              </a:rPr>
              <a:t>, </a:t>
            </a:r>
            <a:br>
              <a:rPr lang="en-US" altLang="de-DE" sz="6000" b="1" dirty="0">
                <a:solidFill>
                  <a:srgbClr val="FFFFFF"/>
                </a:solidFill>
              </a:rPr>
            </a:br>
            <a:r>
              <a:rPr lang="en-US" altLang="de-DE" sz="6000" b="1" dirty="0">
                <a:solidFill>
                  <a:srgbClr val="FFFFFF"/>
                </a:solidFill>
              </a:rPr>
              <a:t>     </a:t>
            </a:r>
            <a:r>
              <a:rPr lang="en-US" altLang="de-DE" sz="6000" b="1" dirty="0" err="1">
                <a:solidFill>
                  <a:srgbClr val="FFFFFF"/>
                </a:solidFill>
              </a:rPr>
              <a:t>wenn</a:t>
            </a:r>
            <a:r>
              <a:rPr lang="en-US" altLang="de-DE" sz="6000" b="1" dirty="0">
                <a:solidFill>
                  <a:srgbClr val="FFFFFF"/>
                </a:solidFill>
              </a:rPr>
              <a:t> man </a:t>
            </a:r>
            <a:r>
              <a:rPr lang="en-US" altLang="de-DE" sz="6000" b="1" dirty="0" err="1">
                <a:solidFill>
                  <a:srgbClr val="FFFFFF"/>
                </a:solidFill>
              </a:rPr>
              <a:t>nicht</a:t>
            </a:r>
            <a:r>
              <a:rPr lang="en-US" altLang="de-DE" sz="6000" b="1" dirty="0">
                <a:solidFill>
                  <a:srgbClr val="FFFFFF"/>
                </a:solidFill>
              </a:rPr>
              <a:t> </a:t>
            </a:r>
            <a:r>
              <a:rPr lang="en-US" altLang="de-DE" sz="6000" b="1" dirty="0" err="1">
                <a:solidFill>
                  <a:srgbClr val="FFFFFF"/>
                </a:solidFill>
              </a:rPr>
              <a:t>weiß</a:t>
            </a:r>
            <a:r>
              <a:rPr lang="en-US" altLang="de-DE" sz="6000" b="1" dirty="0">
                <a:solidFill>
                  <a:srgbClr val="FFFFFF"/>
                </a:solidFill>
              </a:rPr>
              <a:t>, </a:t>
            </a:r>
            <a:br>
              <a:rPr lang="en-US" altLang="de-DE" sz="6000" b="1" dirty="0">
                <a:solidFill>
                  <a:srgbClr val="FFFFFF"/>
                </a:solidFill>
              </a:rPr>
            </a:br>
            <a:r>
              <a:rPr lang="en-US" altLang="de-DE" sz="6000" b="1" dirty="0">
                <a:solidFill>
                  <a:srgbClr val="FFFFFF"/>
                </a:solidFill>
              </a:rPr>
              <a:t>     was man tut.</a:t>
            </a:r>
            <a:r>
              <a:rPr lang="en-US" altLang="de-DE" sz="6000" dirty="0">
                <a:solidFill>
                  <a:srgbClr val="FFFFFF"/>
                </a:solidFill>
              </a:rPr>
              <a:t>     </a:t>
            </a:r>
            <a:br>
              <a:rPr lang="en-US" altLang="de-DE" sz="6000" dirty="0">
                <a:solidFill>
                  <a:srgbClr val="FFFFFF"/>
                </a:solidFill>
              </a:rPr>
            </a:br>
            <a:r>
              <a:rPr lang="en-US" altLang="de-DE" sz="6000" dirty="0">
                <a:solidFill>
                  <a:srgbClr val="FFFFFF"/>
                </a:solidFill>
              </a:rPr>
              <a:t>                                     </a:t>
            </a:r>
            <a:br>
              <a:rPr lang="en-US" altLang="de-DE" sz="6000" dirty="0">
                <a:solidFill>
                  <a:srgbClr val="FFFFFF"/>
                </a:solidFill>
              </a:rPr>
            </a:br>
            <a:r>
              <a:rPr lang="en-US" altLang="de-DE" sz="6000" dirty="0">
                <a:solidFill>
                  <a:srgbClr val="FFFFFF"/>
                </a:solidFill>
              </a:rPr>
              <a:t>						     Warren Buffett</a:t>
            </a:r>
            <a:br>
              <a:rPr lang="en-US" altLang="de-DE" sz="6000" dirty="0">
                <a:solidFill>
                  <a:srgbClr val="FFFFFF"/>
                </a:solidFill>
              </a:rPr>
            </a:br>
            <a:endParaRPr lang="en-US" altLang="de-DE" sz="6000" dirty="0">
              <a:solidFill>
                <a:srgbClr val="FFFFFF"/>
              </a:solidFill>
            </a:endParaRPr>
          </a:p>
        </p:txBody>
      </p:sp>
      <p:sp>
        <p:nvSpPr>
          <p:cNvPr id="116738" name="Foliennummernplatzhalter 3"/>
          <p:cNvSpPr>
            <a:spLocks noGrp="1"/>
          </p:cNvSpPr>
          <p:nvPr>
            <p:ph type="sldNum" sz="quarter" idx="4294967295"/>
          </p:nvPr>
        </p:nvSpPr>
        <p:spPr bwMode="auto">
          <a:xfrm>
            <a:off x="12915900" y="9534525"/>
            <a:ext cx="4114800" cy="547687"/>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sz="3600">
                <a:solidFill>
                  <a:schemeClr val="tx1"/>
                </a:solidFill>
                <a:latin typeface="Arial" panose="020B0604020202020204" pitchFamily="34" charset="0"/>
                <a:ea typeface="MS PGothic" panose="020B0600070205080204" pitchFamily="34" charset="-128"/>
              </a:defRPr>
            </a:lvl1pPr>
            <a:lvl2pPr marL="1114398" indent="-428616" eaLnBrk="0" hangingPunct="0">
              <a:defRPr sz="3600">
                <a:solidFill>
                  <a:schemeClr val="tx1"/>
                </a:solidFill>
                <a:latin typeface="Arial" panose="020B0604020202020204" pitchFamily="34" charset="0"/>
                <a:ea typeface="MS PGothic" panose="020B0600070205080204" pitchFamily="34" charset="-128"/>
              </a:defRPr>
            </a:lvl2pPr>
            <a:lvl3pPr marL="1714457" indent="-342891" eaLnBrk="0" hangingPunct="0">
              <a:defRPr sz="3600">
                <a:solidFill>
                  <a:schemeClr val="tx1"/>
                </a:solidFill>
                <a:latin typeface="Arial" panose="020B0604020202020204" pitchFamily="34" charset="0"/>
                <a:ea typeface="MS PGothic" panose="020B0600070205080204" pitchFamily="34" charset="-128"/>
              </a:defRPr>
            </a:lvl3pPr>
            <a:lvl4pPr marL="2400240" indent="-342891" eaLnBrk="0" hangingPunct="0">
              <a:defRPr sz="3600">
                <a:solidFill>
                  <a:schemeClr val="tx1"/>
                </a:solidFill>
                <a:latin typeface="Arial" panose="020B0604020202020204" pitchFamily="34" charset="0"/>
                <a:ea typeface="MS PGothic" panose="020B0600070205080204" pitchFamily="34" charset="-128"/>
              </a:defRPr>
            </a:lvl4pPr>
            <a:lvl5pPr marL="3086024" indent="-342891" eaLnBrk="0" hangingPunct="0">
              <a:defRPr sz="3600">
                <a:solidFill>
                  <a:schemeClr val="tx1"/>
                </a:solidFill>
                <a:latin typeface="Arial" panose="020B0604020202020204" pitchFamily="34" charset="0"/>
                <a:ea typeface="MS PGothic" panose="020B0600070205080204" pitchFamily="34" charset="-128"/>
              </a:defRPr>
            </a:lvl5pPr>
            <a:lvl6pPr marL="3771806" indent="-342891" eaLnBrk="0" fontAlgn="base" hangingPunct="0">
              <a:spcBef>
                <a:spcPct val="0"/>
              </a:spcBef>
              <a:spcAft>
                <a:spcPct val="0"/>
              </a:spcAft>
              <a:defRPr sz="3600">
                <a:solidFill>
                  <a:schemeClr val="tx1"/>
                </a:solidFill>
                <a:latin typeface="Arial" panose="020B0604020202020204" pitchFamily="34" charset="0"/>
                <a:ea typeface="MS PGothic" panose="020B0600070205080204" pitchFamily="34" charset="-128"/>
              </a:defRPr>
            </a:lvl6pPr>
            <a:lvl7pPr marL="4457589" indent="-342891" eaLnBrk="0" fontAlgn="base" hangingPunct="0">
              <a:spcBef>
                <a:spcPct val="0"/>
              </a:spcBef>
              <a:spcAft>
                <a:spcPct val="0"/>
              </a:spcAft>
              <a:defRPr sz="3600">
                <a:solidFill>
                  <a:schemeClr val="tx1"/>
                </a:solidFill>
                <a:latin typeface="Arial" panose="020B0604020202020204" pitchFamily="34" charset="0"/>
                <a:ea typeface="MS PGothic" panose="020B0600070205080204" pitchFamily="34" charset="-128"/>
              </a:defRPr>
            </a:lvl7pPr>
            <a:lvl8pPr marL="5143371" indent="-342891" eaLnBrk="0" fontAlgn="base" hangingPunct="0">
              <a:spcBef>
                <a:spcPct val="0"/>
              </a:spcBef>
              <a:spcAft>
                <a:spcPct val="0"/>
              </a:spcAft>
              <a:defRPr sz="3600">
                <a:solidFill>
                  <a:schemeClr val="tx1"/>
                </a:solidFill>
                <a:latin typeface="Arial" panose="020B0604020202020204" pitchFamily="34" charset="0"/>
                <a:ea typeface="MS PGothic" panose="020B0600070205080204" pitchFamily="34" charset="-128"/>
              </a:defRPr>
            </a:lvl8pPr>
            <a:lvl9pPr marL="5829155" indent="-342891" eaLnBrk="0" fontAlgn="base" hangingPunct="0">
              <a:spcBef>
                <a:spcPct val="0"/>
              </a:spcBef>
              <a:spcAft>
                <a:spcPct val="0"/>
              </a:spcAft>
              <a:defRPr sz="3600">
                <a:solidFill>
                  <a:schemeClr val="tx1"/>
                </a:solidFill>
                <a:latin typeface="Arial" panose="020B0604020202020204" pitchFamily="34" charset="0"/>
                <a:ea typeface="MS PGothic" panose="020B0600070205080204" pitchFamily="34" charset="-128"/>
              </a:defRPr>
            </a:lvl9pPr>
          </a:lstStyle>
          <a:p>
            <a:pPr eaLnBrk="1" hangingPunct="1">
              <a:spcAft>
                <a:spcPts val="600"/>
              </a:spcAft>
              <a:defRPr/>
            </a:pPr>
            <a:fld id="{A720C264-F9C3-4BA5-BB96-487CB34A9495}" type="slidenum">
              <a:rPr lang="en-US" altLang="de-DE" sz="1800">
                <a:solidFill>
                  <a:srgbClr val="FFFFFF"/>
                </a:solidFill>
                <a:latin typeface="Calibri" panose="020F0502020204030204"/>
                <a:ea typeface="+mn-ea"/>
              </a:rPr>
              <a:pPr eaLnBrk="1" hangingPunct="1">
                <a:spcAft>
                  <a:spcPts val="600"/>
                </a:spcAft>
                <a:defRPr/>
              </a:pPr>
              <a:t>19</a:t>
            </a:fld>
            <a:endParaRPr lang="en-US" altLang="de-DE" sz="1800">
              <a:solidFill>
                <a:srgbClr val="FFFFFF"/>
              </a:solidFill>
              <a:latin typeface="Calibri" panose="020F0502020204030204"/>
              <a:ea typeface="+mn-ea"/>
            </a:endParaRPr>
          </a:p>
        </p:txBody>
      </p:sp>
      <p:sp>
        <p:nvSpPr>
          <p:cNvPr id="116739" name="Textfeld 6"/>
          <p:cNvSpPr txBox="1">
            <a:spLocks noChangeArrowheads="1"/>
          </p:cNvSpPr>
          <p:nvPr/>
        </p:nvSpPr>
        <p:spPr bwMode="auto">
          <a:xfrm>
            <a:off x="-1693070" y="8501063"/>
            <a:ext cx="184731" cy="5078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912813"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912813"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912813"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912813"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912813"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base" hangingPunct="1">
              <a:spcBef>
                <a:spcPct val="0"/>
              </a:spcBef>
              <a:spcAft>
                <a:spcPct val="0"/>
              </a:spcAft>
            </a:pPr>
            <a:endParaRPr lang="de-DE" altLang="de-DE" sz="2700">
              <a:solidFill>
                <a:srgbClr val="000099"/>
              </a:solidFill>
            </a:endParaRPr>
          </a:p>
        </p:txBody>
      </p:sp>
    </p:spTree>
    <p:extLst>
      <p:ext uri="{BB962C8B-B14F-4D97-AF65-F5344CB8AC3E}">
        <p14:creationId xmlns:p14="http://schemas.microsoft.com/office/powerpoint/2010/main" val="21724714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grpSp>
        <p:nvGrpSpPr>
          <p:cNvPr id="3" name="Group 3"/>
          <p:cNvGrpSpPr/>
          <p:nvPr/>
        </p:nvGrpSpPr>
        <p:grpSpPr>
          <a:xfrm>
            <a:off x="0" y="9436511"/>
            <a:ext cx="18288000" cy="850489"/>
            <a:chOff x="0" y="0"/>
            <a:chExt cx="4816593" cy="223997"/>
          </a:xfrm>
        </p:grpSpPr>
        <p:sp>
          <p:nvSpPr>
            <p:cNvPr id="4" name="Freeform 4"/>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395820"/>
            <a:chOff x="0" y="0"/>
            <a:chExt cx="4816593" cy="2737994"/>
          </a:xfrm>
        </p:grpSpPr>
        <p:sp>
          <p:nvSpPr>
            <p:cNvPr id="7" name="Freeform 7"/>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AutoShape 10"/>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1" name="TextBox 11"/>
          <p:cNvSpPr txBox="1"/>
          <p:nvPr/>
        </p:nvSpPr>
        <p:spPr>
          <a:xfrm>
            <a:off x="1390493" y="885825"/>
            <a:ext cx="15701414" cy="1191421"/>
          </a:xfrm>
          <a:prstGeom prst="rect">
            <a:avLst/>
          </a:prstGeom>
        </p:spPr>
        <p:txBody>
          <a:bodyPr lIns="0" tIns="0" rIns="0" bIns="0" rtlCol="0" anchor="t">
            <a:spAutoFit/>
          </a:bodyPr>
          <a:lstStyle/>
          <a:p>
            <a:pPr algn="ctr">
              <a:lnSpc>
                <a:spcPts val="9659"/>
              </a:lnSpc>
            </a:pPr>
            <a:r>
              <a:rPr lang="en-US" sz="6899" dirty="0">
                <a:solidFill>
                  <a:srgbClr val="FFFFFF"/>
                </a:solidFill>
                <a:latin typeface="Eastman Grotesque Bold"/>
              </a:rPr>
              <a:t>HAFTUNGSAUSSCHLUSS</a:t>
            </a:r>
          </a:p>
        </p:txBody>
      </p:sp>
      <p:grpSp>
        <p:nvGrpSpPr>
          <p:cNvPr id="12" name="Group 12"/>
          <p:cNvGrpSpPr/>
          <p:nvPr/>
        </p:nvGrpSpPr>
        <p:grpSpPr>
          <a:xfrm>
            <a:off x="1879715" y="2778288"/>
            <a:ext cx="14528569" cy="5969714"/>
            <a:chOff x="0" y="0"/>
            <a:chExt cx="3826454" cy="1572270"/>
          </a:xfrm>
        </p:grpSpPr>
        <p:sp>
          <p:nvSpPr>
            <p:cNvPr id="13" name="Freeform 13"/>
            <p:cNvSpPr/>
            <p:nvPr/>
          </p:nvSpPr>
          <p:spPr>
            <a:xfrm>
              <a:off x="0" y="0"/>
              <a:ext cx="3826454" cy="1572270"/>
            </a:xfrm>
            <a:custGeom>
              <a:avLst/>
              <a:gdLst/>
              <a:ahLst/>
              <a:cxnLst/>
              <a:rect l="l" t="t" r="r" b="b"/>
              <a:pathLst>
                <a:path w="3826454" h="1572270">
                  <a:moveTo>
                    <a:pt x="0" y="0"/>
                  </a:moveTo>
                  <a:lnTo>
                    <a:pt x="3826454" y="0"/>
                  </a:lnTo>
                  <a:lnTo>
                    <a:pt x="3826454" y="1572270"/>
                  </a:lnTo>
                  <a:lnTo>
                    <a:pt x="0" y="1572270"/>
                  </a:lnTo>
                  <a:close/>
                </a:path>
              </a:pathLst>
            </a:custGeom>
            <a:solidFill>
              <a:srgbClr val="000000">
                <a:alpha val="22745"/>
              </a:srgbClr>
            </a:solidFill>
          </p:spPr>
          <p:txBody>
            <a:bodyPr/>
            <a:lstStyle/>
            <a:p>
              <a:endParaRPr lang="en-BE"/>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2665881" y="3211406"/>
            <a:ext cx="12956238" cy="5895973"/>
          </a:xfrm>
          <a:prstGeom prst="rect">
            <a:avLst/>
          </a:prstGeom>
        </p:spPr>
        <p:txBody>
          <a:bodyPr lIns="0" tIns="0" rIns="0" bIns="0" rtlCol="0" anchor="t">
            <a:spAutoFit/>
          </a:bodyPr>
          <a:lstStyle/>
          <a:p>
            <a:pPr algn="ctr">
              <a:lnSpc>
                <a:spcPts val="4165"/>
              </a:lnSpc>
            </a:pPr>
            <a:r>
              <a:rPr lang="de-DE" sz="2975" dirty="0">
                <a:solidFill>
                  <a:srgbClr val="FFFFFF"/>
                </a:solidFill>
                <a:latin typeface="Eastman Grotesque"/>
              </a:rPr>
              <a:t>Invest </a:t>
            </a:r>
            <a:r>
              <a:rPr lang="de-DE" sz="2975" dirty="0" err="1">
                <a:solidFill>
                  <a:srgbClr val="FFFFFF"/>
                </a:solidFill>
                <a:latin typeface="Eastman Grotesque"/>
              </a:rPr>
              <a:t>for</a:t>
            </a:r>
            <a:r>
              <a:rPr lang="de-DE" sz="2975" dirty="0">
                <a:solidFill>
                  <a:srgbClr val="FFFFFF"/>
                </a:solidFill>
                <a:latin typeface="Eastman Grotesque"/>
              </a:rPr>
              <a:t> Better Climate EU ist eine gemeinnützige Initiative, die sich der Bildung widmet und keine Finanzberatung anbietet. Die Informationen und Materialien, die in diesem Kurs zur Verfügung gestellt werden, sind nur für allgemeine Bildungszwecke gedacht und dienen nicht der Finanzplanung, Rechts-, Steuer-, Buchhaltungs- oder Anlageberatung. Strategien oder Beschreibungen von Investitionen stellen keine Empfehlung dar. Führen Sie immer Ihre eigenen Nachforschungen durch und/oder ziehen Sie Fachleute zu Rate, bevor Sie eine Anlageentscheidung treffen. Sie sollten auch sicher sein, dass Sie alle möglichen steuerlichen Auswirkungen verstehen, bevor Sie bestehende Investitionen verkaufen.</a:t>
            </a:r>
          </a:p>
          <a:p>
            <a:pPr algn="ctr">
              <a:lnSpc>
                <a:spcPts val="4165"/>
              </a:lnSpc>
            </a:pPr>
            <a:endParaRPr lang="en-US" sz="2975" dirty="0">
              <a:solidFill>
                <a:srgbClr val="FFFFFF"/>
              </a:solidFill>
              <a:latin typeface="Eastman Grotesque"/>
            </a:endParaRPr>
          </a:p>
        </p:txBody>
      </p:sp>
      <p:sp>
        <p:nvSpPr>
          <p:cNvPr id="16" name="TextBox 13">
            <a:extLst>
              <a:ext uri="{FF2B5EF4-FFF2-40B4-BE49-F238E27FC236}">
                <a16:creationId xmlns:a16="http://schemas.microsoft.com/office/drawing/2014/main" id="{BC9060D3-AB77-FC4B-950F-2587F5161277}"/>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Invest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grpSp>
        <p:nvGrpSpPr>
          <p:cNvPr id="3" name="Group 3"/>
          <p:cNvGrpSpPr/>
          <p:nvPr/>
        </p:nvGrpSpPr>
        <p:grpSpPr>
          <a:xfrm>
            <a:off x="0" y="9436511"/>
            <a:ext cx="18288000" cy="850489"/>
            <a:chOff x="0" y="0"/>
            <a:chExt cx="4816593" cy="223997"/>
          </a:xfrm>
        </p:grpSpPr>
        <p:sp>
          <p:nvSpPr>
            <p:cNvPr id="4" name="Freeform 4"/>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395820"/>
            <a:chOff x="0" y="0"/>
            <a:chExt cx="4816593" cy="2737994"/>
          </a:xfrm>
        </p:grpSpPr>
        <p:sp>
          <p:nvSpPr>
            <p:cNvPr id="7" name="Freeform 7"/>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AutoShape 10"/>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1" name="TextBox 11"/>
          <p:cNvSpPr txBox="1"/>
          <p:nvPr/>
        </p:nvSpPr>
        <p:spPr>
          <a:xfrm>
            <a:off x="-4" y="885825"/>
            <a:ext cx="18288000" cy="1178656"/>
          </a:xfrm>
          <a:prstGeom prst="rect">
            <a:avLst/>
          </a:prstGeom>
        </p:spPr>
        <p:txBody>
          <a:bodyPr wrap="square" lIns="0" tIns="0" rIns="0" bIns="0" rtlCol="0" anchor="t">
            <a:spAutoFit/>
          </a:bodyPr>
          <a:lstStyle/>
          <a:p>
            <a:pPr algn="ctr">
              <a:lnSpc>
                <a:spcPts val="9659"/>
              </a:lnSpc>
            </a:pPr>
            <a:r>
              <a:rPr lang="de-DE" sz="6000" dirty="0">
                <a:solidFill>
                  <a:srgbClr val="FFFFFF"/>
                </a:solidFill>
                <a:latin typeface="Eastman Grotesque Bold"/>
              </a:rPr>
              <a:t>Was bedeutet Nachhaltigkeit in der Geldanlage?</a:t>
            </a:r>
          </a:p>
        </p:txBody>
      </p:sp>
      <p:sp>
        <p:nvSpPr>
          <p:cNvPr id="15" name="TextBox 15"/>
          <p:cNvSpPr txBox="1"/>
          <p:nvPr/>
        </p:nvSpPr>
        <p:spPr>
          <a:xfrm>
            <a:off x="609600" y="2708731"/>
            <a:ext cx="5562600" cy="7001917"/>
          </a:xfrm>
          <a:prstGeom prst="rect">
            <a:avLst/>
          </a:prstGeom>
        </p:spPr>
        <p:txBody>
          <a:bodyPr wrap="square" lIns="0" tIns="0" rIns="0" bIns="0" rtlCol="0" anchor="t">
            <a:spAutoFit/>
          </a:bodyPr>
          <a:lstStyle/>
          <a:p>
            <a:pPr>
              <a:lnSpc>
                <a:spcPts val="4165"/>
              </a:lnSpc>
            </a:pPr>
            <a:endParaRPr lang="de-DE" sz="2400" dirty="0">
              <a:solidFill>
                <a:srgbClr val="FFFFFF"/>
              </a:solidFill>
              <a:latin typeface="Eastman Grotesque"/>
            </a:endParaRPr>
          </a:p>
          <a:p>
            <a:pPr>
              <a:lnSpc>
                <a:spcPts val="4165"/>
              </a:lnSpc>
            </a:pPr>
            <a:r>
              <a:rPr lang="de-DE" sz="3600" b="1" dirty="0">
                <a:solidFill>
                  <a:srgbClr val="FFFFFF"/>
                </a:solidFill>
                <a:latin typeface="Eastman Grotesque"/>
              </a:rPr>
              <a:t>Ökologische Nachhaltigkeit</a:t>
            </a:r>
          </a:p>
          <a:p>
            <a:pPr>
              <a:lnSpc>
                <a:spcPts val="4165"/>
              </a:lnSpc>
            </a:pPr>
            <a:r>
              <a:rPr lang="de-DE" sz="3600" dirty="0">
                <a:solidFill>
                  <a:srgbClr val="FFFFFF"/>
                </a:solidFill>
                <a:latin typeface="Eastman Grotesque"/>
              </a:rPr>
              <a:t>Berücksichtigt den weitsichtigen und rücksichtsvollen Umgang mit natürlichen Ressourcen, u.a. mit Blick auf die fortschreitende Klimaerwärmung und die Ressourcen Boden, Wasser und Luft.</a:t>
            </a:r>
            <a:br>
              <a:rPr lang="de-DE" sz="3600" dirty="0">
                <a:solidFill>
                  <a:srgbClr val="FFFFFF"/>
                </a:solidFill>
                <a:latin typeface="Eastman Grotesque"/>
              </a:rPr>
            </a:br>
            <a:r>
              <a:rPr lang="de-DE" sz="3600" dirty="0">
                <a:solidFill>
                  <a:srgbClr val="FFFFFF"/>
                </a:solidFill>
                <a:latin typeface="Eastman Grotesque"/>
              </a:rPr>
              <a:t>             </a:t>
            </a:r>
          </a:p>
        </p:txBody>
      </p:sp>
      <p:sp>
        <p:nvSpPr>
          <p:cNvPr id="12" name="TextBox 13">
            <a:extLst>
              <a:ext uri="{FF2B5EF4-FFF2-40B4-BE49-F238E27FC236}">
                <a16:creationId xmlns:a16="http://schemas.microsoft.com/office/drawing/2014/main" id="{0BEA187C-F1AB-3B86-48DD-E979C1F13E1E}"/>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solidFill>
                <a:srgbClr val="FF0000"/>
              </a:solidFill>
            </a:endParaRPr>
          </a:p>
          <a:p>
            <a:pPr algn="ctr">
              <a:lnSpc>
                <a:spcPts val="2800"/>
              </a:lnSpc>
            </a:pPr>
            <a:r>
              <a:rPr lang="en-US" sz="2000" dirty="0">
                <a:solidFill>
                  <a:schemeClr val="bg1"/>
                </a:solidFill>
                <a:latin typeface="Canva Sans"/>
              </a:rPr>
              <a:t>©</a:t>
            </a:r>
            <a:r>
              <a:rPr lang="de-DE" sz="2000" dirty="0">
                <a:solidFill>
                  <a:schemeClr val="bg1"/>
                </a:solidFill>
                <a:latin typeface="Eastman Grotesque"/>
              </a:rPr>
              <a:t> Invest </a:t>
            </a:r>
            <a:r>
              <a:rPr lang="de-DE" sz="2000" dirty="0" err="1">
                <a:solidFill>
                  <a:schemeClr val="bg1"/>
                </a:solidFill>
                <a:latin typeface="Eastman Grotesque"/>
              </a:rPr>
              <a:t>for</a:t>
            </a:r>
            <a:r>
              <a:rPr lang="de-DE" sz="2000" dirty="0">
                <a:solidFill>
                  <a:schemeClr val="bg1"/>
                </a:solidFill>
                <a:latin typeface="Eastman Grotesque"/>
              </a:rPr>
              <a:t> Better Climate EU </a:t>
            </a:r>
            <a:r>
              <a:rPr lang="en-US" sz="2000" dirty="0">
                <a:solidFill>
                  <a:schemeClr val="bg1"/>
                </a:solidFill>
                <a:latin typeface="Canva Sans"/>
              </a:rPr>
              <a:t>2023</a:t>
            </a:r>
          </a:p>
          <a:p>
            <a:pPr algn="ctr">
              <a:lnSpc>
                <a:spcPts val="4759"/>
              </a:lnSpc>
            </a:pPr>
            <a:endParaRPr lang="en-US" sz="2000" dirty="0">
              <a:solidFill>
                <a:srgbClr val="FF0000"/>
              </a:solidFill>
              <a:latin typeface="Canva Sans"/>
            </a:endParaRPr>
          </a:p>
        </p:txBody>
      </p:sp>
      <p:sp>
        <p:nvSpPr>
          <p:cNvPr id="9" name="TextBox 15">
            <a:extLst>
              <a:ext uri="{FF2B5EF4-FFF2-40B4-BE49-F238E27FC236}">
                <a16:creationId xmlns:a16="http://schemas.microsoft.com/office/drawing/2014/main" id="{85F8E7D4-1201-4791-CB60-55AB842B782A}"/>
              </a:ext>
            </a:extLst>
          </p:cNvPr>
          <p:cNvSpPr txBox="1"/>
          <p:nvPr/>
        </p:nvSpPr>
        <p:spPr>
          <a:xfrm>
            <a:off x="6781800" y="2708731"/>
            <a:ext cx="5562000" cy="7001917"/>
          </a:xfrm>
          <a:prstGeom prst="rect">
            <a:avLst/>
          </a:prstGeom>
        </p:spPr>
        <p:txBody>
          <a:bodyPr wrap="square" lIns="0" tIns="0" rIns="0" bIns="0" rtlCol="0" anchor="t">
            <a:spAutoFit/>
          </a:bodyPr>
          <a:lstStyle/>
          <a:p>
            <a:pPr>
              <a:lnSpc>
                <a:spcPts val="4165"/>
              </a:lnSpc>
            </a:pPr>
            <a:endParaRPr lang="de-DE" sz="2400" dirty="0">
              <a:solidFill>
                <a:srgbClr val="FFFFFF"/>
              </a:solidFill>
              <a:latin typeface="Eastman Grotesque"/>
            </a:endParaRPr>
          </a:p>
          <a:p>
            <a:pPr>
              <a:lnSpc>
                <a:spcPts val="4165"/>
              </a:lnSpc>
            </a:pPr>
            <a:r>
              <a:rPr lang="de-DE" sz="3600" b="1" dirty="0">
                <a:solidFill>
                  <a:srgbClr val="FFFFFF"/>
                </a:solidFill>
                <a:latin typeface="Eastman Grotesque"/>
              </a:rPr>
              <a:t>Soziale Nachhaltigkeit</a:t>
            </a:r>
          </a:p>
          <a:p>
            <a:pPr>
              <a:lnSpc>
                <a:spcPts val="4165"/>
              </a:lnSpc>
            </a:pPr>
            <a:r>
              <a:rPr lang="de-DE" sz="3600" dirty="0">
                <a:solidFill>
                  <a:srgbClr val="FFFFFF"/>
                </a:solidFill>
                <a:latin typeface="Eastman Grotesque"/>
              </a:rPr>
              <a:t>Berücksichtigt u.a. die Existenzsicherung durch gerechte Ressourcenverteilung überall auf der Welt.</a:t>
            </a:r>
          </a:p>
          <a:p>
            <a:pPr>
              <a:lnSpc>
                <a:spcPts val="4165"/>
              </a:lnSpc>
            </a:pPr>
            <a:r>
              <a:rPr lang="de-DE" sz="3600" dirty="0">
                <a:solidFill>
                  <a:srgbClr val="FFFFFF"/>
                </a:solidFill>
                <a:latin typeface="Eastman Grotesque"/>
              </a:rPr>
              <a:t>Einhaltung der Menschenrechte.</a:t>
            </a:r>
          </a:p>
          <a:p>
            <a:pPr>
              <a:lnSpc>
                <a:spcPts val="4165"/>
              </a:lnSpc>
            </a:pPr>
            <a:r>
              <a:rPr lang="de-DE" sz="3600" dirty="0">
                <a:solidFill>
                  <a:srgbClr val="FFFFFF"/>
                </a:solidFill>
                <a:latin typeface="Eastman Grotesque"/>
              </a:rPr>
              <a:t>Durchgängige Sozialstandards bei Unternehmen und entlang der Lieferantenkette.</a:t>
            </a:r>
          </a:p>
        </p:txBody>
      </p:sp>
      <p:sp>
        <p:nvSpPr>
          <p:cNvPr id="13" name="TextBox 15">
            <a:extLst>
              <a:ext uri="{FF2B5EF4-FFF2-40B4-BE49-F238E27FC236}">
                <a16:creationId xmlns:a16="http://schemas.microsoft.com/office/drawing/2014/main" id="{ACF6BAA0-FE49-A5EF-FD9B-2A1F862903B3}"/>
              </a:ext>
            </a:extLst>
          </p:cNvPr>
          <p:cNvSpPr txBox="1"/>
          <p:nvPr/>
        </p:nvSpPr>
        <p:spPr>
          <a:xfrm>
            <a:off x="12410927" y="2645816"/>
            <a:ext cx="5562000" cy="7001917"/>
          </a:xfrm>
          <a:prstGeom prst="rect">
            <a:avLst/>
          </a:prstGeom>
        </p:spPr>
        <p:txBody>
          <a:bodyPr wrap="square" lIns="0" tIns="0" rIns="0" bIns="0" rtlCol="0" anchor="t">
            <a:spAutoFit/>
          </a:bodyPr>
          <a:lstStyle/>
          <a:p>
            <a:pPr>
              <a:lnSpc>
                <a:spcPts val="4165"/>
              </a:lnSpc>
            </a:pPr>
            <a:endParaRPr lang="de-DE" sz="2400" dirty="0">
              <a:solidFill>
                <a:srgbClr val="FFFFFF"/>
              </a:solidFill>
              <a:latin typeface="Eastman Grotesque"/>
            </a:endParaRPr>
          </a:p>
          <a:p>
            <a:pPr>
              <a:lnSpc>
                <a:spcPts val="4165"/>
              </a:lnSpc>
            </a:pPr>
            <a:r>
              <a:rPr lang="de-DE" sz="3600" b="1" dirty="0">
                <a:solidFill>
                  <a:srgbClr val="FFFFFF"/>
                </a:solidFill>
                <a:latin typeface="Eastman Grotesque"/>
              </a:rPr>
              <a:t>Nachhaltige Unternehmensführung</a:t>
            </a:r>
          </a:p>
          <a:p>
            <a:pPr>
              <a:lnSpc>
                <a:spcPts val="4165"/>
              </a:lnSpc>
            </a:pPr>
            <a:r>
              <a:rPr lang="de-DE" sz="3600" dirty="0">
                <a:solidFill>
                  <a:srgbClr val="FFFFFF"/>
                </a:solidFill>
                <a:latin typeface="Eastman Grotesque"/>
              </a:rPr>
              <a:t>Berücksichtigt Verhaltens-kodizes, </a:t>
            </a:r>
            <a:r>
              <a:rPr lang="de-DE" sz="3600" dirty="0" err="1">
                <a:solidFill>
                  <a:srgbClr val="FFFFFF"/>
                </a:solidFill>
                <a:latin typeface="Eastman Grotesque"/>
              </a:rPr>
              <a:t>Vergütungssys-teme</a:t>
            </a:r>
            <a:r>
              <a:rPr lang="de-DE" sz="3600" dirty="0">
                <a:solidFill>
                  <a:srgbClr val="FFFFFF"/>
                </a:solidFill>
                <a:latin typeface="Eastman Grotesque"/>
              </a:rPr>
              <a:t> sowie Transparenz und Berichterstattung.</a:t>
            </a:r>
          </a:p>
          <a:p>
            <a:pPr>
              <a:lnSpc>
                <a:spcPts val="4165"/>
              </a:lnSpc>
            </a:pPr>
            <a:r>
              <a:rPr lang="de-DE" sz="3600" dirty="0">
                <a:solidFill>
                  <a:srgbClr val="FFFFFF"/>
                </a:solidFill>
                <a:latin typeface="Eastman Grotesque"/>
              </a:rPr>
              <a:t>Integration sozialer und Umweltbelange in die Unternehmenstätigkeiten, sowohl intern als auch in der Wechselbeziehung mit Stakeholdern.</a:t>
            </a:r>
          </a:p>
        </p:txBody>
      </p:sp>
    </p:spTree>
    <p:extLst>
      <p:ext uri="{BB962C8B-B14F-4D97-AF65-F5344CB8AC3E}">
        <p14:creationId xmlns:p14="http://schemas.microsoft.com/office/powerpoint/2010/main" val="16155262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grpSp>
        <p:nvGrpSpPr>
          <p:cNvPr id="3" name="Group 3"/>
          <p:cNvGrpSpPr/>
          <p:nvPr/>
        </p:nvGrpSpPr>
        <p:grpSpPr>
          <a:xfrm>
            <a:off x="0" y="9436511"/>
            <a:ext cx="18288000" cy="850489"/>
            <a:chOff x="0" y="0"/>
            <a:chExt cx="4816593" cy="223997"/>
          </a:xfrm>
        </p:grpSpPr>
        <p:sp>
          <p:nvSpPr>
            <p:cNvPr id="4" name="Freeform 4"/>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395820"/>
            <a:chOff x="0" y="0"/>
            <a:chExt cx="4816593" cy="2737994"/>
          </a:xfrm>
        </p:grpSpPr>
        <p:sp>
          <p:nvSpPr>
            <p:cNvPr id="7" name="Freeform 7"/>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AutoShape 10"/>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1" name="TextBox 11"/>
          <p:cNvSpPr txBox="1"/>
          <p:nvPr/>
        </p:nvSpPr>
        <p:spPr>
          <a:xfrm>
            <a:off x="-4" y="885825"/>
            <a:ext cx="18288000" cy="1178656"/>
          </a:xfrm>
          <a:prstGeom prst="rect">
            <a:avLst/>
          </a:prstGeom>
        </p:spPr>
        <p:txBody>
          <a:bodyPr wrap="square" lIns="0" tIns="0" rIns="0" bIns="0" rtlCol="0" anchor="t">
            <a:spAutoFit/>
          </a:bodyPr>
          <a:lstStyle/>
          <a:p>
            <a:pPr algn="ctr">
              <a:lnSpc>
                <a:spcPts val="9659"/>
              </a:lnSpc>
            </a:pPr>
            <a:r>
              <a:rPr lang="de-DE" sz="6000" dirty="0">
                <a:solidFill>
                  <a:srgbClr val="FFFFFF"/>
                </a:solidFill>
                <a:latin typeface="Eastman Grotesque Bold"/>
              </a:rPr>
              <a:t>Wirkung von Investments?</a:t>
            </a:r>
          </a:p>
        </p:txBody>
      </p:sp>
      <p:sp>
        <p:nvSpPr>
          <p:cNvPr id="15" name="TextBox 15"/>
          <p:cNvSpPr txBox="1"/>
          <p:nvPr/>
        </p:nvSpPr>
        <p:spPr>
          <a:xfrm>
            <a:off x="3086100" y="4231534"/>
            <a:ext cx="12956238" cy="2693045"/>
          </a:xfrm>
          <a:prstGeom prst="rect">
            <a:avLst/>
          </a:prstGeom>
        </p:spPr>
        <p:txBody>
          <a:bodyPr lIns="0" tIns="0" rIns="0" bIns="0" rtlCol="0" anchor="t">
            <a:spAutoFit/>
          </a:bodyPr>
          <a:lstStyle/>
          <a:p>
            <a:pPr>
              <a:lnSpc>
                <a:spcPts val="4165"/>
              </a:lnSpc>
            </a:pPr>
            <a:endParaRPr lang="de-DE" sz="2975" dirty="0">
              <a:solidFill>
                <a:srgbClr val="FFFFFF"/>
              </a:solidFill>
              <a:latin typeface="Eastman Grotesque"/>
            </a:endParaRPr>
          </a:p>
          <a:p>
            <a:pPr marL="571500" indent="-571500">
              <a:lnSpc>
                <a:spcPts val="4165"/>
              </a:lnSpc>
              <a:buFont typeface="Arial" panose="020B0604020202020204" pitchFamily="34" charset="0"/>
              <a:buChar char="•"/>
            </a:pPr>
            <a:r>
              <a:rPr lang="de-DE" sz="4400" dirty="0">
                <a:solidFill>
                  <a:srgbClr val="FFFFFF"/>
                </a:solidFill>
                <a:latin typeface="Eastman Grotesque"/>
              </a:rPr>
              <a:t>Purpose und Impact auch beim Investieren</a:t>
            </a:r>
          </a:p>
          <a:p>
            <a:pPr marL="571500" indent="-571500">
              <a:lnSpc>
                <a:spcPts val="4165"/>
              </a:lnSpc>
              <a:buFont typeface="Arial" panose="020B0604020202020204" pitchFamily="34" charset="0"/>
              <a:buChar char="•"/>
            </a:pPr>
            <a:endParaRPr lang="de-DE" sz="4400" dirty="0">
              <a:solidFill>
                <a:srgbClr val="FFFFFF"/>
              </a:solidFill>
              <a:latin typeface="Eastman Grotesque"/>
            </a:endParaRPr>
          </a:p>
          <a:p>
            <a:pPr marL="571500" indent="-571500">
              <a:lnSpc>
                <a:spcPts val="4165"/>
              </a:lnSpc>
              <a:buFont typeface="Arial" panose="020B0604020202020204" pitchFamily="34" charset="0"/>
              <a:buChar char="•"/>
            </a:pPr>
            <a:r>
              <a:rPr lang="de-DE" sz="4400" dirty="0">
                <a:solidFill>
                  <a:srgbClr val="FFFFFF"/>
                </a:solidFill>
                <a:latin typeface="Eastman Grotesque"/>
              </a:rPr>
              <a:t>Bewusstes, zielgerichtetes Anlegen</a:t>
            </a:r>
            <a:br>
              <a:rPr lang="de-DE" sz="4400" dirty="0">
                <a:solidFill>
                  <a:srgbClr val="FFFFFF"/>
                </a:solidFill>
                <a:latin typeface="Eastman Grotesque"/>
              </a:rPr>
            </a:br>
            <a:r>
              <a:rPr lang="de-DE" sz="4400" dirty="0">
                <a:solidFill>
                  <a:srgbClr val="FFFFFF"/>
                </a:solidFill>
                <a:latin typeface="Eastman Grotesque"/>
              </a:rPr>
              <a:t>             </a:t>
            </a:r>
          </a:p>
        </p:txBody>
      </p:sp>
      <p:sp>
        <p:nvSpPr>
          <p:cNvPr id="12" name="TextBox 13">
            <a:extLst>
              <a:ext uri="{FF2B5EF4-FFF2-40B4-BE49-F238E27FC236}">
                <a16:creationId xmlns:a16="http://schemas.microsoft.com/office/drawing/2014/main" id="{0BEA187C-F1AB-3B86-48DD-E979C1F13E1E}"/>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solidFill>
                <a:srgbClr val="FF0000"/>
              </a:solidFill>
            </a:endParaRPr>
          </a:p>
          <a:p>
            <a:pPr algn="ctr">
              <a:lnSpc>
                <a:spcPts val="2800"/>
              </a:lnSpc>
            </a:pPr>
            <a:r>
              <a:rPr lang="en-US" sz="2000" dirty="0">
                <a:solidFill>
                  <a:schemeClr val="bg1"/>
                </a:solidFill>
                <a:latin typeface="Canva Sans"/>
              </a:rPr>
              <a:t>©</a:t>
            </a:r>
            <a:r>
              <a:rPr lang="de-DE" sz="2000" dirty="0">
                <a:solidFill>
                  <a:schemeClr val="bg1"/>
                </a:solidFill>
                <a:latin typeface="Eastman Grotesque"/>
              </a:rPr>
              <a:t> Invest </a:t>
            </a:r>
            <a:r>
              <a:rPr lang="de-DE" sz="2000" dirty="0" err="1">
                <a:solidFill>
                  <a:schemeClr val="bg1"/>
                </a:solidFill>
                <a:latin typeface="Eastman Grotesque"/>
              </a:rPr>
              <a:t>for</a:t>
            </a:r>
            <a:r>
              <a:rPr lang="de-DE" sz="2000" dirty="0">
                <a:solidFill>
                  <a:schemeClr val="bg1"/>
                </a:solidFill>
                <a:latin typeface="Eastman Grotesque"/>
              </a:rPr>
              <a:t> Better Climate EU </a:t>
            </a:r>
            <a:r>
              <a:rPr lang="en-US" sz="2000" dirty="0">
                <a:solidFill>
                  <a:schemeClr val="bg1"/>
                </a:solidFill>
                <a:latin typeface="Canva Sans"/>
              </a:rPr>
              <a:t>2023</a:t>
            </a:r>
          </a:p>
          <a:p>
            <a:pPr algn="ctr">
              <a:lnSpc>
                <a:spcPts val="4759"/>
              </a:lnSpc>
            </a:pPr>
            <a:endParaRPr lang="en-US" sz="2000" dirty="0">
              <a:solidFill>
                <a:srgbClr val="FF0000"/>
              </a:solidFill>
              <a:latin typeface="Canva Sans"/>
            </a:endParaRPr>
          </a:p>
        </p:txBody>
      </p:sp>
    </p:spTree>
    <p:extLst>
      <p:ext uri="{BB962C8B-B14F-4D97-AF65-F5344CB8AC3E}">
        <p14:creationId xmlns:p14="http://schemas.microsoft.com/office/powerpoint/2010/main" val="13901141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er Green Deal - LOBBE">
            <a:extLst>
              <a:ext uri="{FF2B5EF4-FFF2-40B4-BE49-F238E27FC236}">
                <a16:creationId xmlns:a16="http://schemas.microsoft.com/office/drawing/2014/main" id="{20DCE631-FB4A-FF0D-E020-D0DA95B31B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704" b="7811"/>
          <a:stretch/>
        </p:blipFill>
        <p:spPr bwMode="auto">
          <a:xfrm>
            <a:off x="1907996" y="3573446"/>
            <a:ext cx="14472000" cy="5678468"/>
          </a:xfrm>
          <a:prstGeom prst="rect">
            <a:avLst/>
          </a:prstGeom>
          <a:solidFill>
            <a:srgbClr val="FFFFFF"/>
          </a:solidFill>
        </p:spPr>
      </p:pic>
      <p:sp>
        <p:nvSpPr>
          <p:cNvPr id="2" name="TextBox 13">
            <a:extLst>
              <a:ext uri="{FF2B5EF4-FFF2-40B4-BE49-F238E27FC236}">
                <a16:creationId xmlns:a16="http://schemas.microsoft.com/office/drawing/2014/main" id="{60028B7D-C7CA-C684-9D8B-B843BD9B42D6}"/>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solidFill>
                <a:srgbClr val="FF0000"/>
              </a:solidFill>
            </a:endParaRPr>
          </a:p>
          <a:p>
            <a:pPr algn="ctr">
              <a:lnSpc>
                <a:spcPts val="2800"/>
              </a:lnSpc>
            </a:pPr>
            <a:r>
              <a:rPr lang="en-US" sz="2000" dirty="0">
                <a:solidFill>
                  <a:schemeClr val="accent1">
                    <a:lumMod val="50000"/>
                  </a:schemeClr>
                </a:solidFill>
                <a:latin typeface="Canva Sans"/>
              </a:rPr>
              <a:t>©</a:t>
            </a:r>
            <a:r>
              <a:rPr lang="de-DE" sz="2000" dirty="0">
                <a:solidFill>
                  <a:schemeClr val="accent1">
                    <a:lumMod val="50000"/>
                  </a:schemeClr>
                </a:solidFill>
                <a:latin typeface="Eastman Grotesque"/>
              </a:rPr>
              <a:t> Invest </a:t>
            </a:r>
            <a:r>
              <a:rPr lang="de-DE" sz="2000" dirty="0" err="1">
                <a:solidFill>
                  <a:schemeClr val="accent1">
                    <a:lumMod val="50000"/>
                  </a:schemeClr>
                </a:solidFill>
                <a:latin typeface="Eastman Grotesque"/>
              </a:rPr>
              <a:t>for</a:t>
            </a:r>
            <a:r>
              <a:rPr lang="de-DE" sz="2000" dirty="0">
                <a:solidFill>
                  <a:schemeClr val="accent1">
                    <a:lumMod val="50000"/>
                  </a:schemeClr>
                </a:solidFill>
                <a:latin typeface="Eastman Grotesque"/>
              </a:rPr>
              <a:t> Better Climate EU </a:t>
            </a:r>
            <a:r>
              <a:rPr lang="en-US" sz="2000" dirty="0">
                <a:solidFill>
                  <a:schemeClr val="accent1">
                    <a:lumMod val="50000"/>
                  </a:schemeClr>
                </a:solidFill>
                <a:latin typeface="Canva Sans"/>
              </a:rPr>
              <a:t>2023</a:t>
            </a:r>
          </a:p>
          <a:p>
            <a:pPr algn="ctr">
              <a:lnSpc>
                <a:spcPts val="4759"/>
              </a:lnSpc>
            </a:pPr>
            <a:endParaRPr lang="en-US" sz="2000" dirty="0">
              <a:solidFill>
                <a:srgbClr val="FF0000"/>
              </a:solidFill>
              <a:latin typeface="Canva Sans"/>
            </a:endParaRPr>
          </a:p>
        </p:txBody>
      </p:sp>
      <p:sp>
        <p:nvSpPr>
          <p:cNvPr id="3" name="AutoShape 10">
            <a:extLst>
              <a:ext uri="{FF2B5EF4-FFF2-40B4-BE49-F238E27FC236}">
                <a16:creationId xmlns:a16="http://schemas.microsoft.com/office/drawing/2014/main" id="{9CC942C1-4FFB-6202-9817-7C26666A9E66}"/>
              </a:ext>
            </a:extLst>
          </p:cNvPr>
          <p:cNvSpPr/>
          <p:nvPr/>
        </p:nvSpPr>
        <p:spPr>
          <a:xfrm flipV="1">
            <a:off x="5735841" y="2221820"/>
            <a:ext cx="6816319" cy="0"/>
          </a:xfrm>
          <a:prstGeom prst="line">
            <a:avLst/>
          </a:prstGeom>
          <a:ln w="171450" cap="flat">
            <a:solidFill>
              <a:schemeClr val="accent1">
                <a:lumMod val="50000"/>
              </a:schemeClr>
            </a:solidFill>
            <a:prstDash val="solid"/>
            <a:headEnd type="none" w="sm" len="sm"/>
            <a:tailEnd type="none" w="sm" len="sm"/>
          </a:ln>
        </p:spPr>
        <p:txBody>
          <a:bodyPr/>
          <a:lstStyle/>
          <a:p>
            <a:endParaRPr lang="en-BE"/>
          </a:p>
        </p:txBody>
      </p:sp>
      <p:sp>
        <p:nvSpPr>
          <p:cNvPr id="5" name="TextBox 11">
            <a:extLst>
              <a:ext uri="{FF2B5EF4-FFF2-40B4-BE49-F238E27FC236}">
                <a16:creationId xmlns:a16="http://schemas.microsoft.com/office/drawing/2014/main" id="{4D5BC35E-A3F5-001F-B8C7-12226732356D}"/>
              </a:ext>
            </a:extLst>
          </p:cNvPr>
          <p:cNvSpPr txBox="1"/>
          <p:nvPr/>
        </p:nvSpPr>
        <p:spPr>
          <a:xfrm>
            <a:off x="-4" y="885825"/>
            <a:ext cx="18288000" cy="1146661"/>
          </a:xfrm>
          <a:prstGeom prst="rect">
            <a:avLst/>
          </a:prstGeom>
        </p:spPr>
        <p:txBody>
          <a:bodyPr wrap="square" lIns="0" tIns="0" rIns="0" bIns="0" rtlCol="0" anchor="t">
            <a:spAutoFit/>
          </a:bodyPr>
          <a:lstStyle/>
          <a:p>
            <a:pPr algn="ctr">
              <a:lnSpc>
                <a:spcPts val="9659"/>
              </a:lnSpc>
            </a:pPr>
            <a:r>
              <a:rPr lang="de-DE" sz="6000" dirty="0">
                <a:solidFill>
                  <a:schemeClr val="accent1">
                    <a:lumMod val="50000"/>
                  </a:schemeClr>
                </a:solidFill>
                <a:latin typeface="Eastman Grotesque Bold"/>
              </a:rPr>
              <a:t>Der europäische Ansatz: Der EU Green Deal</a:t>
            </a:r>
          </a:p>
        </p:txBody>
      </p:sp>
      <p:sp>
        <p:nvSpPr>
          <p:cNvPr id="10" name="Textfeld 9">
            <a:extLst>
              <a:ext uri="{FF2B5EF4-FFF2-40B4-BE49-F238E27FC236}">
                <a16:creationId xmlns:a16="http://schemas.microsoft.com/office/drawing/2014/main" id="{68B7B860-AE46-AC17-4DD7-D22A7FCA6C37}"/>
              </a:ext>
            </a:extLst>
          </p:cNvPr>
          <p:cNvSpPr txBox="1"/>
          <p:nvPr/>
        </p:nvSpPr>
        <p:spPr>
          <a:xfrm>
            <a:off x="4463712" y="2089490"/>
            <a:ext cx="9360568" cy="1124988"/>
          </a:xfrm>
          <a:prstGeom prst="rect">
            <a:avLst/>
          </a:prstGeom>
          <a:noFill/>
        </p:spPr>
        <p:txBody>
          <a:bodyPr wrap="square">
            <a:spAutoFit/>
          </a:bodyPr>
          <a:lstStyle/>
          <a:p>
            <a:pPr algn="ctr">
              <a:lnSpc>
                <a:spcPts val="9659"/>
              </a:lnSpc>
            </a:pPr>
            <a:r>
              <a:rPr lang="de-DE" sz="2800" dirty="0">
                <a:solidFill>
                  <a:schemeClr val="accent1">
                    <a:lumMod val="50000"/>
                  </a:schemeClr>
                </a:solidFill>
                <a:latin typeface="Eastman Grotesque Bold"/>
              </a:rPr>
              <a:t>Impact für eine nachhaltigere Wirtschaft</a:t>
            </a:r>
          </a:p>
        </p:txBody>
      </p:sp>
    </p:spTree>
    <p:extLst>
      <p:ext uri="{BB962C8B-B14F-4D97-AF65-F5344CB8AC3E}">
        <p14:creationId xmlns:p14="http://schemas.microsoft.com/office/powerpoint/2010/main" val="1302142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er Green Deal - LOBBE">
            <a:extLst>
              <a:ext uri="{FF2B5EF4-FFF2-40B4-BE49-F238E27FC236}">
                <a16:creationId xmlns:a16="http://schemas.microsoft.com/office/drawing/2014/main" id="{20DCE631-FB4A-FF0D-E020-D0DA95B31B6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704" b="7811"/>
          <a:stretch/>
        </p:blipFill>
        <p:spPr bwMode="auto">
          <a:xfrm>
            <a:off x="228600" y="190500"/>
            <a:ext cx="4679174" cy="1836000"/>
          </a:xfrm>
          <a:prstGeom prst="rect">
            <a:avLst/>
          </a:prstGeom>
          <a:solidFill>
            <a:srgbClr val="FFFFFF"/>
          </a:solidFill>
        </p:spPr>
      </p:pic>
      <p:sp>
        <p:nvSpPr>
          <p:cNvPr id="2" name="TextBox 13">
            <a:extLst>
              <a:ext uri="{FF2B5EF4-FFF2-40B4-BE49-F238E27FC236}">
                <a16:creationId xmlns:a16="http://schemas.microsoft.com/office/drawing/2014/main" id="{60028B7D-C7CA-C684-9D8B-B843BD9B42D6}"/>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solidFill>
                <a:schemeClr val="accent1">
                  <a:lumMod val="50000"/>
                </a:schemeClr>
              </a:solidFill>
            </a:endParaRPr>
          </a:p>
          <a:p>
            <a:pPr algn="ctr">
              <a:lnSpc>
                <a:spcPts val="2800"/>
              </a:lnSpc>
            </a:pPr>
            <a:r>
              <a:rPr lang="en-US" sz="2000" dirty="0">
                <a:solidFill>
                  <a:schemeClr val="accent1">
                    <a:lumMod val="50000"/>
                  </a:schemeClr>
                </a:solidFill>
                <a:latin typeface="Canva Sans"/>
              </a:rPr>
              <a:t>©</a:t>
            </a:r>
            <a:r>
              <a:rPr lang="de-DE" sz="2000" dirty="0">
                <a:solidFill>
                  <a:schemeClr val="accent1">
                    <a:lumMod val="50000"/>
                  </a:schemeClr>
                </a:solidFill>
                <a:latin typeface="Eastman Grotesque"/>
              </a:rPr>
              <a:t> Invest </a:t>
            </a:r>
            <a:r>
              <a:rPr lang="de-DE" sz="2000" dirty="0" err="1">
                <a:solidFill>
                  <a:schemeClr val="accent1">
                    <a:lumMod val="50000"/>
                  </a:schemeClr>
                </a:solidFill>
                <a:latin typeface="Eastman Grotesque"/>
              </a:rPr>
              <a:t>for</a:t>
            </a:r>
            <a:r>
              <a:rPr lang="de-DE" sz="2000" dirty="0">
                <a:solidFill>
                  <a:schemeClr val="accent1">
                    <a:lumMod val="50000"/>
                  </a:schemeClr>
                </a:solidFill>
                <a:latin typeface="Eastman Grotesque"/>
              </a:rPr>
              <a:t> Better Climate EU </a:t>
            </a:r>
            <a:r>
              <a:rPr lang="en-US" sz="2000" dirty="0">
                <a:solidFill>
                  <a:schemeClr val="accent1">
                    <a:lumMod val="50000"/>
                  </a:schemeClr>
                </a:solidFill>
                <a:latin typeface="Canva Sans"/>
              </a:rPr>
              <a:t>2023</a:t>
            </a:r>
          </a:p>
          <a:p>
            <a:pPr algn="ctr">
              <a:lnSpc>
                <a:spcPts val="4759"/>
              </a:lnSpc>
            </a:pPr>
            <a:endParaRPr lang="en-US" sz="2000" dirty="0">
              <a:solidFill>
                <a:schemeClr val="accent1">
                  <a:lumMod val="50000"/>
                </a:schemeClr>
              </a:solidFill>
              <a:latin typeface="Canva Sans"/>
            </a:endParaRPr>
          </a:p>
        </p:txBody>
      </p:sp>
      <p:sp>
        <p:nvSpPr>
          <p:cNvPr id="5" name="Textfeld 4">
            <a:extLst>
              <a:ext uri="{FF2B5EF4-FFF2-40B4-BE49-F238E27FC236}">
                <a16:creationId xmlns:a16="http://schemas.microsoft.com/office/drawing/2014/main" id="{0A5E4BD0-7996-FE6A-326F-AB34BF04AC5E}"/>
              </a:ext>
            </a:extLst>
          </p:cNvPr>
          <p:cNvSpPr txBox="1"/>
          <p:nvPr/>
        </p:nvSpPr>
        <p:spPr>
          <a:xfrm>
            <a:off x="208547" y="2781300"/>
            <a:ext cx="4287253" cy="3200876"/>
          </a:xfrm>
          <a:prstGeom prst="rect">
            <a:avLst/>
          </a:prstGeom>
          <a:noFill/>
        </p:spPr>
        <p:txBody>
          <a:bodyPr wrap="square">
            <a:spAutoFit/>
          </a:bodyPr>
          <a:lstStyle/>
          <a:p>
            <a:pPr marL="342900" indent="-342900" algn="l" fontAlgn="base">
              <a:spcAft>
                <a:spcPts val="600"/>
              </a:spcAft>
              <a:buFont typeface="Arial" panose="020B0604020202020204" pitchFamily="34" charset="0"/>
              <a:buChar char="•"/>
            </a:pPr>
            <a:r>
              <a:rPr lang="de-DE" sz="2400" b="0" i="0" dirty="0">
                <a:effectLst/>
                <a:latin typeface="Eastman Grotesque" panose="020B0604020202020204" charset="0"/>
              </a:rPr>
              <a:t>Bis 2030: Verringerung der Treibhausgase um 55% gegenüber 1990</a:t>
            </a:r>
          </a:p>
          <a:p>
            <a:pPr marL="342900" indent="-342900" algn="l" fontAlgn="base">
              <a:spcAft>
                <a:spcPts val="600"/>
              </a:spcAft>
              <a:buFont typeface="Arial" panose="020B0604020202020204" pitchFamily="34" charset="0"/>
              <a:buChar char="•"/>
            </a:pPr>
            <a:r>
              <a:rPr lang="de-DE" sz="2400" dirty="0">
                <a:latin typeface="Eastman Grotesque" panose="020B0604020202020204" charset="0"/>
              </a:rPr>
              <a:t>Bis 2050: </a:t>
            </a:r>
            <a:r>
              <a:rPr lang="de-DE" sz="2400" b="0" i="0" dirty="0">
                <a:effectLst/>
                <a:latin typeface="Eastman Grotesque" panose="020B0604020202020204" charset="0"/>
              </a:rPr>
              <a:t>Netto-Null-Emissionen</a:t>
            </a:r>
          </a:p>
          <a:p>
            <a:pPr marL="342900" indent="-342900" algn="l" fontAlgn="base">
              <a:spcAft>
                <a:spcPts val="600"/>
              </a:spcAft>
              <a:buFont typeface="Arial" panose="020B0604020202020204" pitchFamily="34" charset="0"/>
              <a:buChar char="•"/>
            </a:pPr>
            <a:r>
              <a:rPr lang="de-DE" sz="2400" dirty="0">
                <a:latin typeface="Eastman Grotesque" panose="020B0604020202020204" charset="0"/>
              </a:rPr>
              <a:t>Ziel: </a:t>
            </a:r>
            <a:r>
              <a:rPr lang="de-DE" sz="2400" b="0" i="0" dirty="0">
                <a:effectLst/>
                <a:latin typeface="Eastman Grotesque" panose="020B0604020202020204" charset="0"/>
              </a:rPr>
              <a:t>Europa soll erster klimaneutraler Kontinent der Welt werden</a:t>
            </a:r>
          </a:p>
        </p:txBody>
      </p:sp>
      <p:pic>
        <p:nvPicPr>
          <p:cNvPr id="3076" name="Picture 4" descr="Der europäische Green Deal | Cluster Ernährungswirtschaft Brandenburg">
            <a:extLst>
              <a:ext uri="{FF2B5EF4-FFF2-40B4-BE49-F238E27FC236}">
                <a16:creationId xmlns:a16="http://schemas.microsoft.com/office/drawing/2014/main" id="{AD772EE3-DB0A-41C7-9070-D1B8345622B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59" t="13238" r="2110" b="4687"/>
          <a:stretch/>
        </p:blipFill>
        <p:spPr bwMode="auto">
          <a:xfrm>
            <a:off x="5638800" y="2026500"/>
            <a:ext cx="11658600" cy="7086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11">
            <a:extLst>
              <a:ext uri="{FF2B5EF4-FFF2-40B4-BE49-F238E27FC236}">
                <a16:creationId xmlns:a16="http://schemas.microsoft.com/office/drawing/2014/main" id="{4736A990-99C1-0DDF-CBD2-EC29E1B7F1FA}"/>
              </a:ext>
            </a:extLst>
          </p:cNvPr>
          <p:cNvSpPr txBox="1"/>
          <p:nvPr/>
        </p:nvSpPr>
        <p:spPr>
          <a:xfrm>
            <a:off x="-4" y="885825"/>
            <a:ext cx="18288000" cy="1146661"/>
          </a:xfrm>
          <a:prstGeom prst="rect">
            <a:avLst/>
          </a:prstGeom>
        </p:spPr>
        <p:txBody>
          <a:bodyPr wrap="square" lIns="0" tIns="0" rIns="0" bIns="0" rtlCol="0" anchor="t">
            <a:spAutoFit/>
          </a:bodyPr>
          <a:lstStyle/>
          <a:p>
            <a:pPr algn="ctr">
              <a:lnSpc>
                <a:spcPts val="9659"/>
              </a:lnSpc>
            </a:pPr>
            <a:r>
              <a:rPr lang="de-DE" sz="6000" dirty="0">
                <a:solidFill>
                  <a:schemeClr val="accent1">
                    <a:lumMod val="50000"/>
                  </a:schemeClr>
                </a:solidFill>
                <a:latin typeface="Eastman Grotesque Bold"/>
              </a:rPr>
              <a:t>Der EU Green Deal</a:t>
            </a:r>
          </a:p>
        </p:txBody>
      </p:sp>
      <p:sp>
        <p:nvSpPr>
          <p:cNvPr id="8" name="AutoShape 10">
            <a:extLst>
              <a:ext uri="{FF2B5EF4-FFF2-40B4-BE49-F238E27FC236}">
                <a16:creationId xmlns:a16="http://schemas.microsoft.com/office/drawing/2014/main" id="{0ED53745-7B6A-6163-2D1E-EB58674DB0A8}"/>
              </a:ext>
            </a:extLst>
          </p:cNvPr>
          <p:cNvSpPr/>
          <p:nvPr/>
        </p:nvSpPr>
        <p:spPr>
          <a:xfrm flipV="1">
            <a:off x="5735841" y="2221820"/>
            <a:ext cx="6816319" cy="0"/>
          </a:xfrm>
          <a:prstGeom prst="line">
            <a:avLst/>
          </a:prstGeom>
          <a:ln w="171450" cap="flat">
            <a:solidFill>
              <a:schemeClr val="accent1">
                <a:lumMod val="50000"/>
              </a:schemeClr>
            </a:solidFill>
            <a:prstDash val="solid"/>
            <a:headEnd type="none" w="sm" len="sm"/>
            <a:tailEnd type="none" w="sm" len="sm"/>
          </a:ln>
        </p:spPr>
        <p:txBody>
          <a:bodyPr/>
          <a:lstStyle/>
          <a:p>
            <a:endParaRPr lang="en-BE"/>
          </a:p>
        </p:txBody>
      </p:sp>
    </p:spTree>
    <p:extLst>
      <p:ext uri="{BB962C8B-B14F-4D97-AF65-F5344CB8AC3E}">
        <p14:creationId xmlns:p14="http://schemas.microsoft.com/office/powerpoint/2010/main" val="2720670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Wenn Wirkung auf Rendite trifft: Purpose &amp; Profit bei Impact Investments">
            <a:extLst>
              <a:ext uri="{FF2B5EF4-FFF2-40B4-BE49-F238E27FC236}">
                <a16:creationId xmlns:a16="http://schemas.microsoft.com/office/drawing/2014/main" id="{DBC91E21-7A87-5944-B6F0-3E54D16C298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772" b="8837"/>
          <a:stretch/>
        </p:blipFill>
        <p:spPr bwMode="auto">
          <a:xfrm>
            <a:off x="4175996" y="3626872"/>
            <a:ext cx="9936000" cy="5651242"/>
          </a:xfrm>
          <a:prstGeom prst="rect">
            <a:avLst/>
          </a:prstGeom>
          <a:solidFill>
            <a:srgbClr val="FFFFFF"/>
          </a:solidFill>
        </p:spPr>
      </p:pic>
      <p:sp>
        <p:nvSpPr>
          <p:cNvPr id="4" name="Textfeld 3">
            <a:extLst>
              <a:ext uri="{FF2B5EF4-FFF2-40B4-BE49-F238E27FC236}">
                <a16:creationId xmlns:a16="http://schemas.microsoft.com/office/drawing/2014/main" id="{072C1B8D-EC46-B5D0-6A63-DE3AACEA26FA}"/>
              </a:ext>
            </a:extLst>
          </p:cNvPr>
          <p:cNvSpPr txBox="1"/>
          <p:nvPr/>
        </p:nvSpPr>
        <p:spPr>
          <a:xfrm>
            <a:off x="723896" y="2411155"/>
            <a:ext cx="16840200" cy="1215717"/>
          </a:xfrm>
          <a:prstGeom prst="rect">
            <a:avLst/>
          </a:prstGeom>
          <a:noFill/>
        </p:spPr>
        <p:txBody>
          <a:bodyPr wrap="square" rtlCol="0">
            <a:spAutoFit/>
          </a:bodyPr>
          <a:lstStyle/>
          <a:p>
            <a:pPr algn="ctr"/>
            <a:r>
              <a:rPr lang="de-DE" sz="5500" b="1" dirty="0">
                <a:solidFill>
                  <a:schemeClr val="accent1">
                    <a:lumMod val="50000"/>
                  </a:schemeClr>
                </a:solidFill>
              </a:rPr>
              <a:t>Purpose &amp; Profit bei Impact Investments</a:t>
            </a:r>
          </a:p>
          <a:p>
            <a:endParaRPr lang="de-DE" dirty="0"/>
          </a:p>
        </p:txBody>
      </p:sp>
      <p:sp>
        <p:nvSpPr>
          <p:cNvPr id="3" name="TextBox 13">
            <a:extLst>
              <a:ext uri="{FF2B5EF4-FFF2-40B4-BE49-F238E27FC236}">
                <a16:creationId xmlns:a16="http://schemas.microsoft.com/office/drawing/2014/main" id="{555A74A3-1766-EF89-3058-88AAF06372C3}"/>
              </a:ext>
            </a:extLst>
          </p:cNvPr>
          <p:cNvSpPr txBox="1"/>
          <p:nvPr/>
        </p:nvSpPr>
        <p:spPr>
          <a:xfrm rot="16200000">
            <a:off x="15047955" y="7091608"/>
            <a:ext cx="5391816" cy="1502527"/>
          </a:xfrm>
          <a:prstGeom prst="rect">
            <a:avLst/>
          </a:prstGeom>
        </p:spPr>
        <p:txBody>
          <a:bodyPr wrap="square" lIns="0" tIns="0" rIns="0" bIns="0" rtlCol="0" anchor="t">
            <a:spAutoFit/>
          </a:bodyPr>
          <a:lstStyle/>
          <a:p>
            <a:pPr algn="ctr">
              <a:lnSpc>
                <a:spcPts val="4759"/>
              </a:lnSpc>
            </a:pPr>
            <a:endParaRPr dirty="0">
              <a:solidFill>
                <a:srgbClr val="FF0000"/>
              </a:solidFill>
            </a:endParaRPr>
          </a:p>
          <a:p>
            <a:pPr algn="ctr">
              <a:lnSpc>
                <a:spcPts val="2800"/>
              </a:lnSpc>
            </a:pPr>
            <a:r>
              <a:rPr lang="en-US" sz="2000" dirty="0">
                <a:solidFill>
                  <a:schemeClr val="accent1">
                    <a:lumMod val="50000"/>
                  </a:schemeClr>
                </a:solidFill>
                <a:latin typeface="Canva Sans"/>
              </a:rPr>
              <a:t>©</a:t>
            </a:r>
            <a:r>
              <a:rPr lang="de-DE" sz="2000" dirty="0">
                <a:solidFill>
                  <a:schemeClr val="accent1">
                    <a:lumMod val="50000"/>
                  </a:schemeClr>
                </a:solidFill>
                <a:latin typeface="Eastman Grotesque"/>
              </a:rPr>
              <a:t> Invest </a:t>
            </a:r>
            <a:r>
              <a:rPr lang="de-DE" sz="2000" dirty="0" err="1">
                <a:solidFill>
                  <a:schemeClr val="accent1">
                    <a:lumMod val="50000"/>
                  </a:schemeClr>
                </a:solidFill>
                <a:latin typeface="Eastman Grotesque"/>
              </a:rPr>
              <a:t>for</a:t>
            </a:r>
            <a:r>
              <a:rPr lang="de-DE" sz="2000" dirty="0">
                <a:solidFill>
                  <a:schemeClr val="accent1">
                    <a:lumMod val="50000"/>
                  </a:schemeClr>
                </a:solidFill>
                <a:latin typeface="Eastman Grotesque"/>
              </a:rPr>
              <a:t> Better Climate EU </a:t>
            </a:r>
            <a:r>
              <a:rPr lang="en-US" sz="2000" dirty="0">
                <a:solidFill>
                  <a:schemeClr val="accent1">
                    <a:lumMod val="50000"/>
                  </a:schemeClr>
                </a:solidFill>
                <a:latin typeface="Canva Sans"/>
              </a:rPr>
              <a:t>2023</a:t>
            </a:r>
          </a:p>
          <a:p>
            <a:pPr algn="ctr">
              <a:lnSpc>
                <a:spcPts val="4759"/>
              </a:lnSpc>
            </a:pPr>
            <a:endParaRPr lang="en-US" sz="2000" dirty="0">
              <a:solidFill>
                <a:srgbClr val="FF0000"/>
              </a:solidFill>
              <a:latin typeface="Canva Sans"/>
            </a:endParaRPr>
          </a:p>
        </p:txBody>
      </p:sp>
      <p:sp>
        <p:nvSpPr>
          <p:cNvPr id="2" name="TextBox 11">
            <a:extLst>
              <a:ext uri="{FF2B5EF4-FFF2-40B4-BE49-F238E27FC236}">
                <a16:creationId xmlns:a16="http://schemas.microsoft.com/office/drawing/2014/main" id="{79056C08-DCA3-AC38-8BB4-B0FBE4273A0E}"/>
              </a:ext>
            </a:extLst>
          </p:cNvPr>
          <p:cNvSpPr txBox="1"/>
          <p:nvPr/>
        </p:nvSpPr>
        <p:spPr>
          <a:xfrm>
            <a:off x="-4" y="885825"/>
            <a:ext cx="18288000" cy="1125244"/>
          </a:xfrm>
          <a:prstGeom prst="rect">
            <a:avLst/>
          </a:prstGeom>
        </p:spPr>
        <p:txBody>
          <a:bodyPr wrap="square" lIns="0" tIns="0" rIns="0" bIns="0" rtlCol="0" anchor="t">
            <a:spAutoFit/>
          </a:bodyPr>
          <a:lstStyle/>
          <a:p>
            <a:pPr algn="ctr">
              <a:lnSpc>
                <a:spcPts val="9659"/>
              </a:lnSpc>
            </a:pPr>
            <a:r>
              <a:rPr lang="de-DE" sz="5400" dirty="0">
                <a:solidFill>
                  <a:schemeClr val="accent1">
                    <a:lumMod val="50000"/>
                  </a:schemeClr>
                </a:solidFill>
                <a:latin typeface="Eastman Grotesque Bold"/>
              </a:rPr>
              <a:t>Der globale Ansatz: Wenn Wirkung auf Rendite trifft</a:t>
            </a:r>
          </a:p>
        </p:txBody>
      </p:sp>
      <p:sp>
        <p:nvSpPr>
          <p:cNvPr id="5" name="AutoShape 10">
            <a:extLst>
              <a:ext uri="{FF2B5EF4-FFF2-40B4-BE49-F238E27FC236}">
                <a16:creationId xmlns:a16="http://schemas.microsoft.com/office/drawing/2014/main" id="{B346EECA-1A29-EA79-81DE-0AD216C67CBD}"/>
              </a:ext>
            </a:extLst>
          </p:cNvPr>
          <p:cNvSpPr/>
          <p:nvPr/>
        </p:nvSpPr>
        <p:spPr>
          <a:xfrm flipV="1">
            <a:off x="5735841" y="2221820"/>
            <a:ext cx="6816319" cy="0"/>
          </a:xfrm>
          <a:prstGeom prst="line">
            <a:avLst/>
          </a:prstGeom>
          <a:ln w="171450" cap="flat">
            <a:solidFill>
              <a:schemeClr val="accent1">
                <a:lumMod val="50000"/>
              </a:schemeClr>
            </a:solidFill>
            <a:prstDash val="solid"/>
            <a:headEnd type="none" w="sm" len="sm"/>
            <a:tailEnd type="none" w="sm" len="sm"/>
          </a:ln>
        </p:spPr>
        <p:txBody>
          <a:bodyPr/>
          <a:lstStyle/>
          <a:p>
            <a:endParaRPr lang="en-BE"/>
          </a:p>
        </p:txBody>
      </p:sp>
      <p:pic>
        <p:nvPicPr>
          <p:cNvPr id="8" name="Onlinemedien 7" title="Neue Ziele, Alte Ziele? Was sind die SDGs? | Global 3000">
            <a:hlinkClick r:id="" action="ppaction://media"/>
            <a:extLst>
              <a:ext uri="{FF2B5EF4-FFF2-40B4-BE49-F238E27FC236}">
                <a16:creationId xmlns:a16="http://schemas.microsoft.com/office/drawing/2014/main" id="{43C42224-11CC-128F-7C1E-B6FDCDC000DE}"/>
              </a:ext>
            </a:extLst>
          </p:cNvPr>
          <p:cNvPicPr>
            <a:picLocks noRot="1" noChangeAspect="1"/>
          </p:cNvPicPr>
          <p:nvPr>
            <a:videoFile r:link="rId1"/>
          </p:nvPr>
        </p:nvPicPr>
        <p:blipFill>
          <a:blip r:embed="rId5"/>
          <a:stretch>
            <a:fillRect/>
          </a:stretch>
        </p:blipFill>
        <p:spPr>
          <a:xfrm>
            <a:off x="914400" y="8191500"/>
            <a:ext cx="2812127" cy="1588852"/>
          </a:xfrm>
          <a:prstGeom prst="rect">
            <a:avLst/>
          </a:prstGeom>
        </p:spPr>
      </p:pic>
      <p:sp>
        <p:nvSpPr>
          <p:cNvPr id="6" name="Textfeld 5">
            <a:extLst>
              <a:ext uri="{FF2B5EF4-FFF2-40B4-BE49-F238E27FC236}">
                <a16:creationId xmlns:a16="http://schemas.microsoft.com/office/drawing/2014/main" id="{F49F9870-BA89-372F-C988-B71414BAB6B3}"/>
              </a:ext>
            </a:extLst>
          </p:cNvPr>
          <p:cNvSpPr txBox="1"/>
          <p:nvPr/>
        </p:nvSpPr>
        <p:spPr>
          <a:xfrm>
            <a:off x="914400" y="6452493"/>
            <a:ext cx="3718796" cy="707886"/>
          </a:xfrm>
          <a:prstGeom prst="rect">
            <a:avLst/>
          </a:prstGeom>
          <a:noFill/>
        </p:spPr>
        <p:txBody>
          <a:bodyPr wrap="square" rtlCol="0">
            <a:spAutoFit/>
          </a:bodyPr>
          <a:lstStyle/>
          <a:p>
            <a:r>
              <a:rPr lang="de-DE" sz="4000" dirty="0"/>
              <a:t>Zum Video:</a:t>
            </a:r>
            <a:endParaRPr lang="de-DE" dirty="0"/>
          </a:p>
        </p:txBody>
      </p:sp>
      <p:sp>
        <p:nvSpPr>
          <p:cNvPr id="7" name="Pfeil: nach unten 6">
            <a:extLst>
              <a:ext uri="{FF2B5EF4-FFF2-40B4-BE49-F238E27FC236}">
                <a16:creationId xmlns:a16="http://schemas.microsoft.com/office/drawing/2014/main" id="{EBB09174-228A-1A30-F939-ED9A334DC387}"/>
              </a:ext>
            </a:extLst>
          </p:cNvPr>
          <p:cNvSpPr/>
          <p:nvPr/>
        </p:nvSpPr>
        <p:spPr>
          <a:xfrm>
            <a:off x="2091864" y="7229699"/>
            <a:ext cx="498936" cy="885601"/>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87156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Wenn Wirkung auf Rendite trifft: Purpose &amp; Profit bei Impact Investments">
            <a:extLst>
              <a:ext uri="{FF2B5EF4-FFF2-40B4-BE49-F238E27FC236}">
                <a16:creationId xmlns:a16="http://schemas.microsoft.com/office/drawing/2014/main" id="{DBC91E21-7A87-5944-B6F0-3E54D16C298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28600" y="204537"/>
            <a:ext cx="3024000" cy="2139484"/>
          </a:xfrm>
          <a:prstGeom prst="rect">
            <a:avLst/>
          </a:prstGeom>
          <a:solidFill>
            <a:srgbClr val="FFFFFF"/>
          </a:solidFill>
        </p:spPr>
      </p:pic>
      <p:sp>
        <p:nvSpPr>
          <p:cNvPr id="3" name="TextBox 13">
            <a:extLst>
              <a:ext uri="{FF2B5EF4-FFF2-40B4-BE49-F238E27FC236}">
                <a16:creationId xmlns:a16="http://schemas.microsoft.com/office/drawing/2014/main" id="{555A74A3-1766-EF89-3058-88AAF06372C3}"/>
              </a:ext>
            </a:extLst>
          </p:cNvPr>
          <p:cNvSpPr txBox="1"/>
          <p:nvPr/>
        </p:nvSpPr>
        <p:spPr>
          <a:xfrm rot="16200000">
            <a:off x="15047955" y="7091608"/>
            <a:ext cx="5391816" cy="1502527"/>
          </a:xfrm>
          <a:prstGeom prst="rect">
            <a:avLst/>
          </a:prstGeom>
        </p:spPr>
        <p:txBody>
          <a:bodyPr wrap="square" lIns="0" tIns="0" rIns="0" bIns="0" rtlCol="0" anchor="t">
            <a:spAutoFit/>
          </a:bodyPr>
          <a:lstStyle/>
          <a:p>
            <a:pPr algn="ctr">
              <a:lnSpc>
                <a:spcPts val="4759"/>
              </a:lnSpc>
            </a:pPr>
            <a:endParaRPr dirty="0">
              <a:solidFill>
                <a:srgbClr val="FF0000"/>
              </a:solidFill>
            </a:endParaRPr>
          </a:p>
          <a:p>
            <a:pPr algn="ctr">
              <a:lnSpc>
                <a:spcPts val="2800"/>
              </a:lnSpc>
            </a:pPr>
            <a:r>
              <a:rPr lang="en-US" sz="2000" dirty="0">
                <a:latin typeface="Canva Sans"/>
              </a:rPr>
              <a:t>©</a:t>
            </a:r>
            <a:r>
              <a:rPr lang="de-DE" sz="2000" dirty="0">
                <a:latin typeface="Eastman Grotesque"/>
              </a:rPr>
              <a:t> Invest </a:t>
            </a:r>
            <a:r>
              <a:rPr lang="de-DE" sz="2000" dirty="0" err="1">
                <a:latin typeface="Eastman Grotesque"/>
              </a:rPr>
              <a:t>for</a:t>
            </a:r>
            <a:r>
              <a:rPr lang="de-DE" sz="2000" dirty="0">
                <a:latin typeface="Eastman Grotesque"/>
              </a:rPr>
              <a:t> Better Climate EU </a:t>
            </a:r>
            <a:r>
              <a:rPr lang="en-US" sz="2000" dirty="0">
                <a:latin typeface="Canva Sans"/>
              </a:rPr>
              <a:t>2023</a:t>
            </a:r>
          </a:p>
          <a:p>
            <a:pPr algn="ctr">
              <a:lnSpc>
                <a:spcPts val="4759"/>
              </a:lnSpc>
            </a:pPr>
            <a:endParaRPr lang="en-US" sz="2000" dirty="0">
              <a:solidFill>
                <a:srgbClr val="FF0000"/>
              </a:solidFill>
              <a:latin typeface="Canva Sans"/>
            </a:endParaRPr>
          </a:p>
        </p:txBody>
      </p:sp>
      <p:sp>
        <p:nvSpPr>
          <p:cNvPr id="5" name="Textfeld 4">
            <a:extLst>
              <a:ext uri="{FF2B5EF4-FFF2-40B4-BE49-F238E27FC236}">
                <a16:creationId xmlns:a16="http://schemas.microsoft.com/office/drawing/2014/main" id="{3C44AF51-6DC9-DD16-0206-FDF9B7DD330A}"/>
              </a:ext>
            </a:extLst>
          </p:cNvPr>
          <p:cNvSpPr txBox="1"/>
          <p:nvPr/>
        </p:nvSpPr>
        <p:spPr>
          <a:xfrm>
            <a:off x="533400" y="2628900"/>
            <a:ext cx="16916400" cy="7679025"/>
          </a:xfrm>
          <a:prstGeom prst="rect">
            <a:avLst/>
          </a:prstGeom>
          <a:noFill/>
        </p:spPr>
        <p:txBody>
          <a:bodyPr wrap="square">
            <a:spAutoFit/>
          </a:bodyPr>
          <a:lstStyle/>
          <a:p>
            <a:pPr>
              <a:spcAft>
                <a:spcPts val="600"/>
              </a:spcAft>
            </a:pPr>
            <a:r>
              <a:rPr lang="de-DE" sz="2800" b="0" i="0" dirty="0">
                <a:solidFill>
                  <a:schemeClr val="accent1">
                    <a:lumMod val="50000"/>
                  </a:schemeClr>
                </a:solidFill>
                <a:effectLst/>
                <a:latin typeface="Eastman Grotesque" panose="020B0604020202020204" charset="0"/>
              </a:rPr>
              <a:t>Die 17 </a:t>
            </a:r>
            <a:r>
              <a:rPr lang="de-DE" sz="2800" b="0" i="0" dirty="0" err="1">
                <a:solidFill>
                  <a:schemeClr val="accent1">
                    <a:lumMod val="50000"/>
                  </a:schemeClr>
                </a:solidFill>
                <a:effectLst/>
                <a:latin typeface="Eastman Grotesque" panose="020B0604020202020204" charset="0"/>
              </a:rPr>
              <a:t>Sustainable</a:t>
            </a:r>
            <a:r>
              <a:rPr lang="de-DE" sz="2800" b="0" i="0" dirty="0">
                <a:solidFill>
                  <a:schemeClr val="accent1">
                    <a:lumMod val="50000"/>
                  </a:schemeClr>
                </a:solidFill>
                <a:effectLst/>
                <a:latin typeface="Eastman Grotesque" panose="020B0604020202020204" charset="0"/>
              </a:rPr>
              <a:t> Development Goals (SDGs) wurden auf dem Weltgipfel für nachhaltige Entwicklung von der Generalversammlung der Vereinten Nationen (UN) im Jahr 2015 verabschiedet. Sie enthalten 169 Unterziele.</a:t>
            </a:r>
          </a:p>
          <a:p>
            <a:pPr>
              <a:spcAft>
                <a:spcPts val="600"/>
              </a:spcAft>
            </a:pPr>
            <a:r>
              <a:rPr lang="de-DE" sz="2800" dirty="0">
                <a:solidFill>
                  <a:schemeClr val="accent1">
                    <a:lumMod val="50000"/>
                  </a:schemeClr>
                </a:solidFill>
                <a:latin typeface="Eastman Grotesque" panose="020B0604020202020204" charset="0"/>
              </a:rPr>
              <a:t>Für das Erreichen der SDGs werden immense finanzielle Mittel benötigt. Diese finanziellen Mittel können und werden nicht nur von Staaten, sondern auch von der Wirtschaft, insbesondere auch der Finanzwirtschaft, also Investoren, zur Verfügung gestellt werden müssen.</a:t>
            </a:r>
          </a:p>
          <a:p>
            <a:pPr>
              <a:spcAft>
                <a:spcPts val="600"/>
              </a:spcAft>
            </a:pPr>
            <a:r>
              <a:rPr lang="de-DE" sz="2800" b="0" i="0" dirty="0">
                <a:solidFill>
                  <a:schemeClr val="accent1">
                    <a:lumMod val="50000"/>
                  </a:schemeClr>
                </a:solidFill>
                <a:effectLst/>
                <a:latin typeface="Eastman Grotesque" panose="020B0604020202020204" charset="0"/>
              </a:rPr>
              <a:t>Die SDGs werden oft für das sog. Impact </a:t>
            </a:r>
            <a:r>
              <a:rPr lang="de-DE" sz="2800" b="0" i="0" dirty="0" err="1">
                <a:solidFill>
                  <a:schemeClr val="accent1">
                    <a:lumMod val="50000"/>
                  </a:schemeClr>
                </a:solidFill>
                <a:effectLst/>
                <a:latin typeface="Eastman Grotesque" panose="020B0604020202020204" charset="0"/>
              </a:rPr>
              <a:t>Investing</a:t>
            </a:r>
            <a:r>
              <a:rPr lang="de-DE" sz="2800" b="0" i="0" dirty="0">
                <a:solidFill>
                  <a:schemeClr val="accent1">
                    <a:lumMod val="50000"/>
                  </a:schemeClr>
                </a:solidFill>
                <a:effectLst/>
                <a:latin typeface="Eastman Grotesque" panose="020B0604020202020204" charset="0"/>
              </a:rPr>
              <a:t> herangezogen: Neben einer positiven Rendite wird eine messbare ökologische oder soziale Wirkung erwartet. </a:t>
            </a:r>
          </a:p>
          <a:p>
            <a:pPr>
              <a:spcAft>
                <a:spcPts val="600"/>
              </a:spcAft>
            </a:pPr>
            <a:r>
              <a:rPr lang="de-DE" sz="2800" dirty="0">
                <a:solidFill>
                  <a:schemeClr val="accent1">
                    <a:lumMod val="50000"/>
                  </a:schemeClr>
                </a:solidFill>
                <a:latin typeface="Eastman Grotesque" panose="020B0604020202020204" charset="0"/>
              </a:rPr>
              <a:t>Für solche Investment gibt es einige Möglichkeiten: </a:t>
            </a:r>
          </a:p>
          <a:p>
            <a:pPr marL="457200" indent="-457200">
              <a:spcAft>
                <a:spcPts val="600"/>
              </a:spcAft>
              <a:buFontTx/>
              <a:buChar char="-"/>
            </a:pPr>
            <a:r>
              <a:rPr lang="de-DE" sz="2800" dirty="0">
                <a:solidFill>
                  <a:schemeClr val="accent1">
                    <a:lumMod val="50000"/>
                  </a:schemeClr>
                </a:solidFill>
                <a:latin typeface="Eastman Grotesque" panose="020B0604020202020204" charset="0"/>
              </a:rPr>
              <a:t>Crowdinvesting zur Finanzierung einzelner Projekte </a:t>
            </a:r>
          </a:p>
          <a:p>
            <a:pPr marL="457200" indent="-457200">
              <a:spcAft>
                <a:spcPts val="600"/>
              </a:spcAft>
              <a:buFontTx/>
              <a:buChar char="-"/>
            </a:pPr>
            <a:r>
              <a:rPr lang="de-DE" sz="2800" dirty="0">
                <a:solidFill>
                  <a:schemeClr val="accent1">
                    <a:lumMod val="50000"/>
                  </a:schemeClr>
                </a:solidFill>
                <a:latin typeface="Eastman Grotesque" panose="020B0604020202020204" charset="0"/>
              </a:rPr>
              <a:t>Investition über ETFs in Nachhaltigkeitsindizes </a:t>
            </a:r>
          </a:p>
          <a:p>
            <a:pPr marL="457200" indent="-457200">
              <a:spcAft>
                <a:spcPts val="600"/>
              </a:spcAft>
              <a:buFontTx/>
              <a:buChar char="-"/>
            </a:pPr>
            <a:r>
              <a:rPr lang="de-DE" sz="2800" dirty="0">
                <a:solidFill>
                  <a:schemeClr val="accent1">
                    <a:lumMod val="50000"/>
                  </a:schemeClr>
                </a:solidFill>
                <a:latin typeface="Eastman Grotesque" panose="020B0604020202020204" charset="0"/>
              </a:rPr>
              <a:t>Investition in Themenfonds mit unterschiedlichen Schwerpunkten, z.B. Nachhaltigkeitsfonds, Ethikfonds, oder Ökofonds</a:t>
            </a:r>
          </a:p>
          <a:p>
            <a:pPr marL="457200" indent="-457200">
              <a:spcAft>
                <a:spcPts val="600"/>
              </a:spcAft>
              <a:buFontTx/>
              <a:buChar char="-"/>
            </a:pPr>
            <a:r>
              <a:rPr lang="de-DE" sz="2800" dirty="0">
                <a:solidFill>
                  <a:schemeClr val="accent1">
                    <a:lumMod val="50000"/>
                  </a:schemeClr>
                </a:solidFill>
                <a:latin typeface="Eastman Grotesque" panose="020B0604020202020204" charset="0"/>
              </a:rPr>
              <a:t>Mikrofinanzfonds</a:t>
            </a:r>
          </a:p>
          <a:p>
            <a:pPr marL="457200" indent="-457200">
              <a:spcAft>
                <a:spcPts val="600"/>
              </a:spcAft>
              <a:buFontTx/>
              <a:buChar char="-"/>
            </a:pPr>
            <a:r>
              <a:rPr lang="de-DE" sz="2800" dirty="0">
                <a:solidFill>
                  <a:schemeClr val="accent1">
                    <a:lumMod val="50000"/>
                  </a:schemeClr>
                </a:solidFill>
                <a:latin typeface="Eastman Grotesque" panose="020B0604020202020204" charset="0"/>
              </a:rPr>
              <a:t>Grüne Anleihen</a:t>
            </a:r>
          </a:p>
          <a:p>
            <a:pPr marL="457200" indent="-457200">
              <a:spcAft>
                <a:spcPts val="600"/>
              </a:spcAft>
              <a:buFontTx/>
              <a:buChar char="-"/>
            </a:pPr>
            <a:r>
              <a:rPr lang="de-DE" sz="2800" dirty="0">
                <a:solidFill>
                  <a:schemeClr val="accent1">
                    <a:lumMod val="50000"/>
                  </a:schemeClr>
                </a:solidFill>
                <a:latin typeface="Eastman Grotesque" panose="020B0604020202020204" charset="0"/>
              </a:rPr>
              <a:t>…</a:t>
            </a:r>
          </a:p>
        </p:txBody>
      </p:sp>
      <p:sp>
        <p:nvSpPr>
          <p:cNvPr id="6" name="TextBox 11">
            <a:extLst>
              <a:ext uri="{FF2B5EF4-FFF2-40B4-BE49-F238E27FC236}">
                <a16:creationId xmlns:a16="http://schemas.microsoft.com/office/drawing/2014/main" id="{0BD144CE-C67F-3430-4F98-FC1D2D7A9136}"/>
              </a:ext>
            </a:extLst>
          </p:cNvPr>
          <p:cNvSpPr txBox="1"/>
          <p:nvPr/>
        </p:nvSpPr>
        <p:spPr>
          <a:xfrm>
            <a:off x="-4" y="885825"/>
            <a:ext cx="18288000" cy="1146661"/>
          </a:xfrm>
          <a:prstGeom prst="rect">
            <a:avLst/>
          </a:prstGeom>
        </p:spPr>
        <p:txBody>
          <a:bodyPr wrap="square" lIns="0" tIns="0" rIns="0" bIns="0" rtlCol="0" anchor="t">
            <a:spAutoFit/>
          </a:bodyPr>
          <a:lstStyle/>
          <a:p>
            <a:pPr algn="ctr">
              <a:lnSpc>
                <a:spcPts val="9659"/>
              </a:lnSpc>
            </a:pPr>
            <a:r>
              <a:rPr lang="de-DE" sz="6000" dirty="0">
                <a:solidFill>
                  <a:schemeClr val="accent1">
                    <a:lumMod val="50000"/>
                  </a:schemeClr>
                </a:solidFill>
                <a:latin typeface="Eastman Grotesque Bold"/>
              </a:rPr>
              <a:t>Wenn Wirkung auf Rendite trifft</a:t>
            </a:r>
          </a:p>
        </p:txBody>
      </p:sp>
      <p:sp>
        <p:nvSpPr>
          <p:cNvPr id="7" name="AutoShape 10">
            <a:extLst>
              <a:ext uri="{FF2B5EF4-FFF2-40B4-BE49-F238E27FC236}">
                <a16:creationId xmlns:a16="http://schemas.microsoft.com/office/drawing/2014/main" id="{22E6A472-EBC3-BAFA-E508-D442584AF0C3}"/>
              </a:ext>
            </a:extLst>
          </p:cNvPr>
          <p:cNvSpPr/>
          <p:nvPr/>
        </p:nvSpPr>
        <p:spPr>
          <a:xfrm flipV="1">
            <a:off x="5735841" y="2221820"/>
            <a:ext cx="6816319" cy="0"/>
          </a:xfrm>
          <a:prstGeom prst="line">
            <a:avLst/>
          </a:prstGeom>
          <a:ln w="171450" cap="flat">
            <a:solidFill>
              <a:schemeClr val="accent1">
                <a:lumMod val="50000"/>
              </a:schemeClr>
            </a:solidFill>
            <a:prstDash val="solid"/>
            <a:headEnd type="none" w="sm" len="sm"/>
            <a:tailEnd type="none" w="sm" len="sm"/>
          </a:ln>
        </p:spPr>
        <p:txBody>
          <a:bodyPr/>
          <a:lstStyle/>
          <a:p>
            <a:endParaRPr lang="en-BE"/>
          </a:p>
        </p:txBody>
      </p:sp>
    </p:spTree>
    <p:extLst>
      <p:ext uri="{BB962C8B-B14F-4D97-AF65-F5344CB8AC3E}">
        <p14:creationId xmlns:p14="http://schemas.microsoft.com/office/powerpoint/2010/main" val="33872062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grpSp>
        <p:nvGrpSpPr>
          <p:cNvPr id="3" name="Group 3"/>
          <p:cNvGrpSpPr/>
          <p:nvPr/>
        </p:nvGrpSpPr>
        <p:grpSpPr>
          <a:xfrm>
            <a:off x="0" y="9436511"/>
            <a:ext cx="18288000" cy="850489"/>
            <a:chOff x="0" y="0"/>
            <a:chExt cx="4816593" cy="223997"/>
          </a:xfrm>
        </p:grpSpPr>
        <p:sp>
          <p:nvSpPr>
            <p:cNvPr id="4" name="Freeform 4"/>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395820"/>
            <a:chOff x="0" y="0"/>
            <a:chExt cx="4816593" cy="2737994"/>
          </a:xfrm>
        </p:grpSpPr>
        <p:sp>
          <p:nvSpPr>
            <p:cNvPr id="7" name="Freeform 7"/>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AutoShape 10"/>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1" name="TextBox 11"/>
          <p:cNvSpPr txBox="1"/>
          <p:nvPr/>
        </p:nvSpPr>
        <p:spPr>
          <a:xfrm>
            <a:off x="1390493" y="885825"/>
            <a:ext cx="15701414" cy="1146661"/>
          </a:xfrm>
          <a:prstGeom prst="rect">
            <a:avLst/>
          </a:prstGeom>
        </p:spPr>
        <p:txBody>
          <a:bodyPr lIns="0" tIns="0" rIns="0" bIns="0" rtlCol="0" anchor="t">
            <a:spAutoFit/>
          </a:bodyPr>
          <a:lstStyle/>
          <a:p>
            <a:pPr algn="ctr">
              <a:lnSpc>
                <a:spcPts val="9659"/>
              </a:lnSpc>
            </a:pPr>
            <a:r>
              <a:rPr lang="de-DE" sz="6000" dirty="0">
                <a:solidFill>
                  <a:srgbClr val="FFFFFF"/>
                </a:solidFill>
                <a:latin typeface="Eastman Grotesque Bold"/>
              </a:rPr>
              <a:t>Nachhaltigkeit vs. Rendite?</a:t>
            </a:r>
          </a:p>
        </p:txBody>
      </p:sp>
      <p:grpSp>
        <p:nvGrpSpPr>
          <p:cNvPr id="12" name="Group 12"/>
          <p:cNvGrpSpPr/>
          <p:nvPr/>
        </p:nvGrpSpPr>
        <p:grpSpPr>
          <a:xfrm>
            <a:off x="1879715" y="2778288"/>
            <a:ext cx="14528569" cy="5969714"/>
            <a:chOff x="0" y="0"/>
            <a:chExt cx="3826454" cy="1572270"/>
          </a:xfrm>
        </p:grpSpPr>
        <p:sp>
          <p:nvSpPr>
            <p:cNvPr id="13" name="Freeform 13"/>
            <p:cNvSpPr/>
            <p:nvPr/>
          </p:nvSpPr>
          <p:spPr>
            <a:xfrm>
              <a:off x="0" y="0"/>
              <a:ext cx="3826454" cy="1572270"/>
            </a:xfrm>
            <a:custGeom>
              <a:avLst/>
              <a:gdLst/>
              <a:ahLst/>
              <a:cxnLst/>
              <a:rect l="l" t="t" r="r" b="b"/>
              <a:pathLst>
                <a:path w="3826454" h="1572270">
                  <a:moveTo>
                    <a:pt x="0" y="0"/>
                  </a:moveTo>
                  <a:lnTo>
                    <a:pt x="3826454" y="0"/>
                  </a:lnTo>
                  <a:lnTo>
                    <a:pt x="3826454" y="1572270"/>
                  </a:lnTo>
                  <a:lnTo>
                    <a:pt x="0" y="1572270"/>
                  </a:lnTo>
                  <a:close/>
                </a:path>
              </a:pathLst>
            </a:custGeom>
            <a:solidFill>
              <a:srgbClr val="000000">
                <a:alpha val="22745"/>
              </a:srgbClr>
            </a:solidFill>
          </p:spPr>
          <p:txBody>
            <a:bodyPr/>
            <a:lstStyle/>
            <a:p>
              <a:endParaRPr lang="en-BE"/>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2665879" y="2853110"/>
            <a:ext cx="12956238" cy="751424"/>
          </a:xfrm>
          <a:prstGeom prst="rect">
            <a:avLst/>
          </a:prstGeom>
        </p:spPr>
        <p:txBody>
          <a:bodyPr lIns="0" tIns="0" rIns="0" bIns="0" rtlCol="0" anchor="t">
            <a:spAutoFit/>
          </a:bodyPr>
          <a:lstStyle/>
          <a:p>
            <a:pPr algn="l">
              <a:lnSpc>
                <a:spcPct val="150000"/>
              </a:lnSpc>
            </a:pPr>
            <a:r>
              <a:rPr lang="de-DE" sz="3600" b="0" i="0" dirty="0">
                <a:solidFill>
                  <a:schemeClr val="bg1"/>
                </a:solidFill>
                <a:effectLst/>
                <a:latin typeface="Eastman Grotesque" panose="020B0604020202020204" charset="0"/>
              </a:rPr>
              <a:t>Vorurteil 1: „Nachhaltige Anlagen sind teurer als andere“</a:t>
            </a:r>
            <a:endParaRPr lang="de-DE" sz="3600" b="1" dirty="0">
              <a:solidFill>
                <a:schemeClr val="bg1"/>
              </a:solidFill>
              <a:latin typeface="Eastman Grotesque" panose="020B0604020202020204" charset="0"/>
            </a:endParaRPr>
          </a:p>
        </p:txBody>
      </p:sp>
      <p:sp>
        <p:nvSpPr>
          <p:cNvPr id="16" name="TextBox 13">
            <a:extLst>
              <a:ext uri="{FF2B5EF4-FFF2-40B4-BE49-F238E27FC236}">
                <a16:creationId xmlns:a16="http://schemas.microsoft.com/office/drawing/2014/main" id="{7250AFFD-B8B4-14B4-BC1E-23EE243B8316}"/>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solidFill>
                <a:srgbClr val="FF0000"/>
              </a:solidFill>
            </a:endParaRPr>
          </a:p>
          <a:p>
            <a:pPr algn="ctr">
              <a:lnSpc>
                <a:spcPts val="2800"/>
              </a:lnSpc>
            </a:pPr>
            <a:r>
              <a:rPr lang="en-US" sz="2000" dirty="0">
                <a:solidFill>
                  <a:schemeClr val="bg1"/>
                </a:solidFill>
                <a:latin typeface="Canva Sans"/>
              </a:rPr>
              <a:t>©</a:t>
            </a:r>
            <a:r>
              <a:rPr lang="de-DE" sz="2000" dirty="0">
                <a:solidFill>
                  <a:schemeClr val="bg1"/>
                </a:solidFill>
                <a:latin typeface="Eastman Grotesque"/>
              </a:rPr>
              <a:t> Invest </a:t>
            </a:r>
            <a:r>
              <a:rPr lang="de-DE" sz="2000" dirty="0" err="1">
                <a:solidFill>
                  <a:schemeClr val="bg1"/>
                </a:solidFill>
                <a:latin typeface="Eastman Grotesque"/>
              </a:rPr>
              <a:t>for</a:t>
            </a:r>
            <a:r>
              <a:rPr lang="de-DE" sz="2000" dirty="0">
                <a:solidFill>
                  <a:schemeClr val="bg1"/>
                </a:solidFill>
                <a:latin typeface="Eastman Grotesque"/>
              </a:rPr>
              <a:t> Better Climate EU </a:t>
            </a:r>
            <a:r>
              <a:rPr lang="en-US" sz="2000" dirty="0">
                <a:solidFill>
                  <a:schemeClr val="bg1"/>
                </a:solidFill>
                <a:latin typeface="Canva Sans"/>
              </a:rPr>
              <a:t>2023</a:t>
            </a:r>
          </a:p>
          <a:p>
            <a:pPr algn="ctr">
              <a:lnSpc>
                <a:spcPts val="4759"/>
              </a:lnSpc>
            </a:pPr>
            <a:endParaRPr lang="en-US" sz="2000" dirty="0">
              <a:solidFill>
                <a:srgbClr val="FF0000"/>
              </a:solidFill>
              <a:latin typeface="Canva Sans"/>
            </a:endParaRPr>
          </a:p>
        </p:txBody>
      </p:sp>
      <p:pic>
        <p:nvPicPr>
          <p:cNvPr id="22" name="Grafik 21">
            <a:hlinkClick r:id="rId3"/>
            <a:extLst>
              <a:ext uri="{FF2B5EF4-FFF2-40B4-BE49-F238E27FC236}">
                <a16:creationId xmlns:a16="http://schemas.microsoft.com/office/drawing/2014/main" id="{8686DECC-E6AD-22E6-A713-10110157D300}"/>
              </a:ext>
            </a:extLst>
          </p:cNvPr>
          <p:cNvPicPr>
            <a:picLocks noChangeAspect="1"/>
          </p:cNvPicPr>
          <p:nvPr/>
        </p:nvPicPr>
        <p:blipFill>
          <a:blip r:embed="rId4"/>
          <a:stretch>
            <a:fillRect/>
          </a:stretch>
        </p:blipFill>
        <p:spPr>
          <a:xfrm>
            <a:off x="14122374" y="2791129"/>
            <a:ext cx="3072074" cy="4356000"/>
          </a:xfrm>
          <a:prstGeom prst="rect">
            <a:avLst/>
          </a:prstGeom>
        </p:spPr>
      </p:pic>
      <p:graphicFrame>
        <p:nvGraphicFramePr>
          <p:cNvPr id="23" name="Tabelle 23">
            <a:extLst>
              <a:ext uri="{FF2B5EF4-FFF2-40B4-BE49-F238E27FC236}">
                <a16:creationId xmlns:a16="http://schemas.microsoft.com/office/drawing/2014/main" id="{C7B5B0B7-1371-A1EE-40D4-BCF086264517}"/>
              </a:ext>
            </a:extLst>
          </p:cNvPr>
          <p:cNvGraphicFramePr>
            <a:graphicFrameLocks noGrp="1"/>
          </p:cNvGraphicFramePr>
          <p:nvPr>
            <p:extLst>
              <p:ext uri="{D42A27DB-BD31-4B8C-83A1-F6EECF244321}">
                <p14:modId xmlns:p14="http://schemas.microsoft.com/office/powerpoint/2010/main" val="2763540261"/>
              </p:ext>
            </p:extLst>
          </p:nvPr>
        </p:nvGraphicFramePr>
        <p:xfrm>
          <a:off x="2665880" y="4029350"/>
          <a:ext cx="10362946" cy="1554480"/>
        </p:xfrm>
        <a:graphic>
          <a:graphicData uri="http://schemas.openxmlformats.org/drawingml/2006/table">
            <a:tbl>
              <a:tblPr firstRow="1" bandRow="1">
                <a:tableStyleId>{7DF18680-E054-41AD-8BC1-D1AEF772440D}</a:tableStyleId>
              </a:tblPr>
              <a:tblGrid>
                <a:gridCol w="4728119">
                  <a:extLst>
                    <a:ext uri="{9D8B030D-6E8A-4147-A177-3AD203B41FA5}">
                      <a16:colId xmlns:a16="http://schemas.microsoft.com/office/drawing/2014/main" val="400608415"/>
                    </a:ext>
                  </a:extLst>
                </a:gridCol>
                <a:gridCol w="3018938">
                  <a:extLst>
                    <a:ext uri="{9D8B030D-6E8A-4147-A177-3AD203B41FA5}">
                      <a16:colId xmlns:a16="http://schemas.microsoft.com/office/drawing/2014/main" val="746558700"/>
                    </a:ext>
                  </a:extLst>
                </a:gridCol>
                <a:gridCol w="2615889">
                  <a:extLst>
                    <a:ext uri="{9D8B030D-6E8A-4147-A177-3AD203B41FA5}">
                      <a16:colId xmlns:a16="http://schemas.microsoft.com/office/drawing/2014/main" val="1786684741"/>
                    </a:ext>
                  </a:extLst>
                </a:gridCol>
              </a:tblGrid>
              <a:tr h="370840">
                <a:tc>
                  <a:txBody>
                    <a:bodyPr/>
                    <a:lstStyle/>
                    <a:p>
                      <a:endParaRPr lang="de-DE" sz="2800" dirty="0"/>
                    </a:p>
                  </a:txBody>
                  <a:tcPr/>
                </a:tc>
                <a:tc>
                  <a:txBody>
                    <a:bodyPr/>
                    <a:lstStyle/>
                    <a:p>
                      <a:r>
                        <a:rPr lang="de-DE" sz="2800" dirty="0"/>
                        <a:t>nachhaltig</a:t>
                      </a:r>
                    </a:p>
                  </a:txBody>
                  <a:tcPr/>
                </a:tc>
                <a:tc>
                  <a:txBody>
                    <a:bodyPr/>
                    <a:lstStyle/>
                    <a:p>
                      <a:r>
                        <a:rPr lang="de-DE" sz="2800" dirty="0"/>
                        <a:t>konventionell</a:t>
                      </a:r>
                    </a:p>
                  </a:txBody>
                  <a:tcPr/>
                </a:tc>
                <a:extLst>
                  <a:ext uri="{0D108BD9-81ED-4DB2-BD59-A6C34878D82A}">
                    <a16:rowId xmlns:a16="http://schemas.microsoft.com/office/drawing/2014/main" val="2511936438"/>
                  </a:ext>
                </a:extLst>
              </a:tr>
              <a:tr h="370840">
                <a:tc>
                  <a:txBody>
                    <a:bodyPr/>
                    <a:lstStyle/>
                    <a:p>
                      <a:r>
                        <a:rPr lang="de-DE" sz="2800" dirty="0"/>
                        <a:t>Gesamtkosten Fonds (1 Jahr)</a:t>
                      </a:r>
                    </a:p>
                  </a:txBody>
                  <a:tcPr/>
                </a:tc>
                <a:tc>
                  <a:txBody>
                    <a:bodyPr/>
                    <a:lstStyle/>
                    <a:p>
                      <a:r>
                        <a:rPr lang="de-DE" sz="2800" dirty="0"/>
                        <a:t>1,3%</a:t>
                      </a:r>
                    </a:p>
                  </a:txBody>
                  <a:tcPr/>
                </a:tc>
                <a:tc>
                  <a:txBody>
                    <a:bodyPr/>
                    <a:lstStyle/>
                    <a:p>
                      <a:r>
                        <a:rPr lang="de-DE" sz="2800" dirty="0"/>
                        <a:t>1,4%</a:t>
                      </a:r>
                    </a:p>
                  </a:txBody>
                  <a:tcPr/>
                </a:tc>
                <a:extLst>
                  <a:ext uri="{0D108BD9-81ED-4DB2-BD59-A6C34878D82A}">
                    <a16:rowId xmlns:a16="http://schemas.microsoft.com/office/drawing/2014/main" val="3546128654"/>
                  </a:ext>
                </a:extLst>
              </a:tr>
              <a:tr h="370840">
                <a:tc>
                  <a:txBody>
                    <a:bodyPr/>
                    <a:lstStyle/>
                    <a:p>
                      <a:r>
                        <a:rPr lang="de-DE" sz="2800" dirty="0"/>
                        <a:t>Gesamtkosten Fonds (3 Jahre)</a:t>
                      </a:r>
                    </a:p>
                  </a:txBody>
                  <a:tcPr/>
                </a:tc>
                <a:tc>
                  <a:txBody>
                    <a:bodyPr/>
                    <a:lstStyle/>
                    <a:p>
                      <a:r>
                        <a:rPr lang="de-DE" sz="2800" dirty="0"/>
                        <a:t>1,3%</a:t>
                      </a:r>
                    </a:p>
                  </a:txBody>
                  <a:tcPr/>
                </a:tc>
                <a:tc>
                  <a:txBody>
                    <a:bodyPr/>
                    <a:lstStyle/>
                    <a:p>
                      <a:r>
                        <a:rPr lang="de-DE" sz="2800" dirty="0"/>
                        <a:t>1,7%</a:t>
                      </a:r>
                    </a:p>
                  </a:txBody>
                  <a:tcPr/>
                </a:tc>
                <a:extLst>
                  <a:ext uri="{0D108BD9-81ED-4DB2-BD59-A6C34878D82A}">
                    <a16:rowId xmlns:a16="http://schemas.microsoft.com/office/drawing/2014/main" val="1553721270"/>
                  </a:ext>
                </a:extLst>
              </a:tr>
            </a:tbl>
          </a:graphicData>
        </a:graphic>
      </p:graphicFrame>
    </p:spTree>
    <p:extLst>
      <p:ext uri="{BB962C8B-B14F-4D97-AF65-F5344CB8AC3E}">
        <p14:creationId xmlns:p14="http://schemas.microsoft.com/office/powerpoint/2010/main" val="18294585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grpSp>
        <p:nvGrpSpPr>
          <p:cNvPr id="3" name="Group 3"/>
          <p:cNvGrpSpPr/>
          <p:nvPr/>
        </p:nvGrpSpPr>
        <p:grpSpPr>
          <a:xfrm>
            <a:off x="0" y="9436511"/>
            <a:ext cx="18288000" cy="850489"/>
            <a:chOff x="0" y="0"/>
            <a:chExt cx="4816593" cy="223997"/>
          </a:xfrm>
        </p:grpSpPr>
        <p:sp>
          <p:nvSpPr>
            <p:cNvPr id="4" name="Freeform 4"/>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395820"/>
            <a:chOff x="0" y="0"/>
            <a:chExt cx="4816593" cy="2737994"/>
          </a:xfrm>
        </p:grpSpPr>
        <p:sp>
          <p:nvSpPr>
            <p:cNvPr id="7" name="Freeform 7"/>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AutoShape 10"/>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1" name="TextBox 11"/>
          <p:cNvSpPr txBox="1"/>
          <p:nvPr/>
        </p:nvSpPr>
        <p:spPr>
          <a:xfrm>
            <a:off x="1390493" y="885825"/>
            <a:ext cx="15701414" cy="1146661"/>
          </a:xfrm>
          <a:prstGeom prst="rect">
            <a:avLst/>
          </a:prstGeom>
        </p:spPr>
        <p:txBody>
          <a:bodyPr lIns="0" tIns="0" rIns="0" bIns="0" rtlCol="0" anchor="t">
            <a:spAutoFit/>
          </a:bodyPr>
          <a:lstStyle/>
          <a:p>
            <a:pPr algn="ctr">
              <a:lnSpc>
                <a:spcPts val="9659"/>
              </a:lnSpc>
            </a:pPr>
            <a:r>
              <a:rPr lang="de-DE" sz="6000" dirty="0">
                <a:solidFill>
                  <a:srgbClr val="FFFFFF"/>
                </a:solidFill>
                <a:latin typeface="Eastman Grotesque Bold"/>
              </a:rPr>
              <a:t>Nachhaltigkeit vs. Rendite?</a:t>
            </a:r>
          </a:p>
        </p:txBody>
      </p:sp>
      <p:grpSp>
        <p:nvGrpSpPr>
          <p:cNvPr id="12" name="Group 12"/>
          <p:cNvGrpSpPr/>
          <p:nvPr/>
        </p:nvGrpSpPr>
        <p:grpSpPr>
          <a:xfrm>
            <a:off x="1879715" y="2778288"/>
            <a:ext cx="14528569" cy="5969714"/>
            <a:chOff x="0" y="0"/>
            <a:chExt cx="3826454" cy="1572270"/>
          </a:xfrm>
        </p:grpSpPr>
        <p:sp>
          <p:nvSpPr>
            <p:cNvPr id="13" name="Freeform 13"/>
            <p:cNvSpPr/>
            <p:nvPr/>
          </p:nvSpPr>
          <p:spPr>
            <a:xfrm>
              <a:off x="0" y="0"/>
              <a:ext cx="3826454" cy="1572270"/>
            </a:xfrm>
            <a:custGeom>
              <a:avLst/>
              <a:gdLst/>
              <a:ahLst/>
              <a:cxnLst/>
              <a:rect l="l" t="t" r="r" b="b"/>
              <a:pathLst>
                <a:path w="3826454" h="1572270">
                  <a:moveTo>
                    <a:pt x="0" y="0"/>
                  </a:moveTo>
                  <a:lnTo>
                    <a:pt x="3826454" y="0"/>
                  </a:lnTo>
                  <a:lnTo>
                    <a:pt x="3826454" y="1572270"/>
                  </a:lnTo>
                  <a:lnTo>
                    <a:pt x="0" y="1572270"/>
                  </a:lnTo>
                  <a:close/>
                </a:path>
              </a:pathLst>
            </a:custGeom>
            <a:solidFill>
              <a:srgbClr val="000000">
                <a:alpha val="22745"/>
              </a:srgbClr>
            </a:solidFill>
          </p:spPr>
          <p:txBody>
            <a:bodyPr/>
            <a:lstStyle/>
            <a:p>
              <a:endParaRPr lang="en-BE"/>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2665879" y="2853110"/>
            <a:ext cx="12956238" cy="751424"/>
          </a:xfrm>
          <a:prstGeom prst="rect">
            <a:avLst/>
          </a:prstGeom>
        </p:spPr>
        <p:txBody>
          <a:bodyPr lIns="0" tIns="0" rIns="0" bIns="0" rtlCol="0" anchor="t">
            <a:spAutoFit/>
          </a:bodyPr>
          <a:lstStyle/>
          <a:p>
            <a:pPr>
              <a:lnSpc>
                <a:spcPct val="150000"/>
              </a:lnSpc>
            </a:pPr>
            <a:r>
              <a:rPr lang="de-DE" sz="3600" b="0" i="0" dirty="0">
                <a:solidFill>
                  <a:schemeClr val="bg1"/>
                </a:solidFill>
                <a:effectLst/>
                <a:latin typeface="Eastman Grotesque" panose="020B0604020202020204" charset="0"/>
              </a:rPr>
              <a:t>Vorurteil 2: „Nachhaltige Anlagen bringen weniger Rendite“</a:t>
            </a:r>
            <a:endParaRPr lang="de-DE" sz="3600" b="1" dirty="0">
              <a:solidFill>
                <a:schemeClr val="bg1"/>
              </a:solidFill>
              <a:latin typeface="Eastman Grotesque" panose="020B0604020202020204" charset="0"/>
            </a:endParaRPr>
          </a:p>
        </p:txBody>
      </p:sp>
      <p:sp>
        <p:nvSpPr>
          <p:cNvPr id="16" name="TextBox 13">
            <a:extLst>
              <a:ext uri="{FF2B5EF4-FFF2-40B4-BE49-F238E27FC236}">
                <a16:creationId xmlns:a16="http://schemas.microsoft.com/office/drawing/2014/main" id="{7250AFFD-B8B4-14B4-BC1E-23EE243B8316}"/>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solidFill>
                <a:srgbClr val="FF0000"/>
              </a:solidFill>
            </a:endParaRPr>
          </a:p>
          <a:p>
            <a:pPr algn="ctr">
              <a:lnSpc>
                <a:spcPts val="2800"/>
              </a:lnSpc>
            </a:pPr>
            <a:r>
              <a:rPr lang="en-US" sz="2000" dirty="0">
                <a:solidFill>
                  <a:schemeClr val="bg1"/>
                </a:solidFill>
                <a:latin typeface="Canva Sans"/>
              </a:rPr>
              <a:t>©</a:t>
            </a:r>
            <a:r>
              <a:rPr lang="de-DE" sz="2000" dirty="0">
                <a:solidFill>
                  <a:schemeClr val="bg1"/>
                </a:solidFill>
                <a:latin typeface="Eastman Grotesque"/>
              </a:rPr>
              <a:t> Invest </a:t>
            </a:r>
            <a:r>
              <a:rPr lang="de-DE" sz="2000" dirty="0" err="1">
                <a:solidFill>
                  <a:schemeClr val="bg1"/>
                </a:solidFill>
                <a:latin typeface="Eastman Grotesque"/>
              </a:rPr>
              <a:t>for</a:t>
            </a:r>
            <a:r>
              <a:rPr lang="de-DE" sz="2000" dirty="0">
                <a:solidFill>
                  <a:schemeClr val="bg1"/>
                </a:solidFill>
                <a:latin typeface="Eastman Grotesque"/>
              </a:rPr>
              <a:t> Better Climate EU </a:t>
            </a:r>
            <a:r>
              <a:rPr lang="en-US" sz="2000" dirty="0">
                <a:solidFill>
                  <a:schemeClr val="bg1"/>
                </a:solidFill>
                <a:latin typeface="Canva Sans"/>
              </a:rPr>
              <a:t>2023</a:t>
            </a:r>
          </a:p>
          <a:p>
            <a:pPr algn="ctr">
              <a:lnSpc>
                <a:spcPts val="4759"/>
              </a:lnSpc>
            </a:pPr>
            <a:endParaRPr lang="en-US" sz="2000" dirty="0">
              <a:solidFill>
                <a:srgbClr val="FF0000"/>
              </a:solidFill>
              <a:latin typeface="Canva Sans"/>
            </a:endParaRPr>
          </a:p>
        </p:txBody>
      </p:sp>
      <p:pic>
        <p:nvPicPr>
          <p:cNvPr id="18" name="Grafik 17">
            <a:extLst>
              <a:ext uri="{FF2B5EF4-FFF2-40B4-BE49-F238E27FC236}">
                <a16:creationId xmlns:a16="http://schemas.microsoft.com/office/drawing/2014/main" id="{44E44589-523A-1726-9F72-638423FCFDA3}"/>
              </a:ext>
            </a:extLst>
          </p:cNvPr>
          <p:cNvPicPr>
            <a:picLocks noChangeAspect="1"/>
          </p:cNvPicPr>
          <p:nvPr/>
        </p:nvPicPr>
        <p:blipFill rotWithShape="1">
          <a:blip r:embed="rId3"/>
          <a:srcRect b="19104"/>
          <a:stretch/>
        </p:blipFill>
        <p:spPr>
          <a:xfrm>
            <a:off x="2665879" y="3699941"/>
            <a:ext cx="9540000" cy="3728671"/>
          </a:xfrm>
          <a:prstGeom prst="rect">
            <a:avLst/>
          </a:prstGeom>
        </p:spPr>
      </p:pic>
      <p:graphicFrame>
        <p:nvGraphicFramePr>
          <p:cNvPr id="9" name="Tabelle 23">
            <a:extLst>
              <a:ext uri="{FF2B5EF4-FFF2-40B4-BE49-F238E27FC236}">
                <a16:creationId xmlns:a16="http://schemas.microsoft.com/office/drawing/2014/main" id="{904584F7-0953-9A18-A283-B5A27C1144D7}"/>
              </a:ext>
            </a:extLst>
          </p:cNvPr>
          <p:cNvGraphicFramePr>
            <a:graphicFrameLocks noGrp="1"/>
          </p:cNvGraphicFramePr>
          <p:nvPr>
            <p:extLst>
              <p:ext uri="{D42A27DB-BD31-4B8C-83A1-F6EECF244321}">
                <p14:modId xmlns:p14="http://schemas.microsoft.com/office/powerpoint/2010/main" val="3809782588"/>
              </p:ext>
            </p:extLst>
          </p:nvPr>
        </p:nvGraphicFramePr>
        <p:xfrm>
          <a:off x="2328822" y="7867121"/>
          <a:ext cx="11266020" cy="1554480"/>
        </p:xfrm>
        <a:graphic>
          <a:graphicData uri="http://schemas.openxmlformats.org/drawingml/2006/table">
            <a:tbl>
              <a:tblPr firstRow="1" bandRow="1">
                <a:tableStyleId>{7DF18680-E054-41AD-8BC1-D1AEF772440D}</a:tableStyleId>
              </a:tblPr>
              <a:tblGrid>
                <a:gridCol w="5646424">
                  <a:extLst>
                    <a:ext uri="{9D8B030D-6E8A-4147-A177-3AD203B41FA5}">
                      <a16:colId xmlns:a16="http://schemas.microsoft.com/office/drawing/2014/main" val="400608415"/>
                    </a:ext>
                  </a:extLst>
                </a:gridCol>
                <a:gridCol w="2775746">
                  <a:extLst>
                    <a:ext uri="{9D8B030D-6E8A-4147-A177-3AD203B41FA5}">
                      <a16:colId xmlns:a16="http://schemas.microsoft.com/office/drawing/2014/main" val="746558700"/>
                    </a:ext>
                  </a:extLst>
                </a:gridCol>
                <a:gridCol w="2843850">
                  <a:extLst>
                    <a:ext uri="{9D8B030D-6E8A-4147-A177-3AD203B41FA5}">
                      <a16:colId xmlns:a16="http://schemas.microsoft.com/office/drawing/2014/main" val="1786684741"/>
                    </a:ext>
                  </a:extLst>
                </a:gridCol>
              </a:tblGrid>
              <a:tr h="370840">
                <a:tc>
                  <a:txBody>
                    <a:bodyPr/>
                    <a:lstStyle/>
                    <a:p>
                      <a:endParaRPr lang="de-DE" sz="2800" dirty="0"/>
                    </a:p>
                  </a:txBody>
                  <a:tcPr/>
                </a:tc>
                <a:tc>
                  <a:txBody>
                    <a:bodyPr/>
                    <a:lstStyle/>
                    <a:p>
                      <a:r>
                        <a:rPr lang="de-DE" sz="2800" dirty="0"/>
                        <a:t>nachhaltig</a:t>
                      </a:r>
                    </a:p>
                  </a:txBody>
                  <a:tcPr/>
                </a:tc>
                <a:tc>
                  <a:txBody>
                    <a:bodyPr/>
                    <a:lstStyle/>
                    <a:p>
                      <a:r>
                        <a:rPr lang="de-DE" sz="2800" dirty="0"/>
                        <a:t>konventionell</a:t>
                      </a:r>
                    </a:p>
                  </a:txBody>
                  <a:tcPr/>
                </a:tc>
                <a:extLst>
                  <a:ext uri="{0D108BD9-81ED-4DB2-BD59-A6C34878D82A}">
                    <a16:rowId xmlns:a16="http://schemas.microsoft.com/office/drawing/2014/main" val="2511936438"/>
                  </a:ext>
                </a:extLst>
              </a:tr>
              <a:tr h="370840">
                <a:tc>
                  <a:txBody>
                    <a:bodyPr/>
                    <a:lstStyle/>
                    <a:p>
                      <a:r>
                        <a:rPr lang="de-DE" sz="2800" dirty="0"/>
                        <a:t>Nettoperformance Fonds (1 Jahr)</a:t>
                      </a:r>
                    </a:p>
                  </a:txBody>
                  <a:tcPr/>
                </a:tc>
                <a:tc>
                  <a:txBody>
                    <a:bodyPr/>
                    <a:lstStyle/>
                    <a:p>
                      <a:r>
                        <a:rPr lang="de-DE" sz="2800" dirty="0"/>
                        <a:t>22,8%</a:t>
                      </a:r>
                    </a:p>
                  </a:txBody>
                  <a:tcPr/>
                </a:tc>
                <a:tc>
                  <a:txBody>
                    <a:bodyPr/>
                    <a:lstStyle/>
                    <a:p>
                      <a:r>
                        <a:rPr lang="de-DE" sz="2800" dirty="0"/>
                        <a:t>16,8%</a:t>
                      </a:r>
                    </a:p>
                  </a:txBody>
                  <a:tcPr/>
                </a:tc>
                <a:extLst>
                  <a:ext uri="{0D108BD9-81ED-4DB2-BD59-A6C34878D82A}">
                    <a16:rowId xmlns:a16="http://schemas.microsoft.com/office/drawing/2014/main" val="3546128654"/>
                  </a:ext>
                </a:extLst>
              </a:tr>
              <a:tr h="370840">
                <a:tc>
                  <a:txBody>
                    <a:bodyPr/>
                    <a:lstStyle/>
                    <a:p>
                      <a:r>
                        <a:rPr lang="de-DE" sz="2800" dirty="0"/>
                        <a:t>Nettoperformance Fonds (3 Jahre)</a:t>
                      </a:r>
                    </a:p>
                  </a:txBody>
                  <a:tcPr/>
                </a:tc>
                <a:tc>
                  <a:txBody>
                    <a:bodyPr/>
                    <a:lstStyle/>
                    <a:p>
                      <a:r>
                        <a:rPr lang="de-DE" sz="2800" dirty="0"/>
                        <a:t>11,0%</a:t>
                      </a:r>
                    </a:p>
                  </a:txBody>
                  <a:tcPr/>
                </a:tc>
                <a:tc>
                  <a:txBody>
                    <a:bodyPr/>
                    <a:lstStyle/>
                    <a:p>
                      <a:r>
                        <a:rPr lang="de-DE" sz="2800" dirty="0"/>
                        <a:t>6,8%</a:t>
                      </a:r>
                    </a:p>
                  </a:txBody>
                  <a:tcPr/>
                </a:tc>
                <a:extLst>
                  <a:ext uri="{0D108BD9-81ED-4DB2-BD59-A6C34878D82A}">
                    <a16:rowId xmlns:a16="http://schemas.microsoft.com/office/drawing/2014/main" val="1553721270"/>
                  </a:ext>
                </a:extLst>
              </a:tr>
            </a:tbl>
          </a:graphicData>
        </a:graphic>
      </p:graphicFrame>
      <p:pic>
        <p:nvPicPr>
          <p:cNvPr id="17" name="Grafik 16">
            <a:hlinkClick r:id="rId4"/>
            <a:extLst>
              <a:ext uri="{FF2B5EF4-FFF2-40B4-BE49-F238E27FC236}">
                <a16:creationId xmlns:a16="http://schemas.microsoft.com/office/drawing/2014/main" id="{0EBA3A32-71EB-49CD-2AB8-AE8B6190E888}"/>
              </a:ext>
            </a:extLst>
          </p:cNvPr>
          <p:cNvPicPr>
            <a:picLocks noChangeAspect="1"/>
          </p:cNvPicPr>
          <p:nvPr/>
        </p:nvPicPr>
        <p:blipFill>
          <a:blip r:embed="rId5"/>
          <a:stretch>
            <a:fillRect/>
          </a:stretch>
        </p:blipFill>
        <p:spPr>
          <a:xfrm>
            <a:off x="14276066" y="3944337"/>
            <a:ext cx="3072074" cy="4356000"/>
          </a:xfrm>
          <a:prstGeom prst="rect">
            <a:avLst/>
          </a:prstGeom>
        </p:spPr>
      </p:pic>
    </p:spTree>
    <p:extLst>
      <p:ext uri="{BB962C8B-B14F-4D97-AF65-F5344CB8AC3E}">
        <p14:creationId xmlns:p14="http://schemas.microsoft.com/office/powerpoint/2010/main" val="7533705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grpSp>
        <p:nvGrpSpPr>
          <p:cNvPr id="3" name="Group 3"/>
          <p:cNvGrpSpPr/>
          <p:nvPr/>
        </p:nvGrpSpPr>
        <p:grpSpPr>
          <a:xfrm>
            <a:off x="0" y="9436511"/>
            <a:ext cx="18288000" cy="850489"/>
            <a:chOff x="0" y="0"/>
            <a:chExt cx="4816593" cy="223997"/>
          </a:xfrm>
        </p:grpSpPr>
        <p:sp>
          <p:nvSpPr>
            <p:cNvPr id="4" name="Freeform 4"/>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395820"/>
            <a:chOff x="0" y="0"/>
            <a:chExt cx="4816593" cy="2737994"/>
          </a:xfrm>
        </p:grpSpPr>
        <p:sp>
          <p:nvSpPr>
            <p:cNvPr id="7" name="Freeform 7"/>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AutoShape 10"/>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1" name="TextBox 11"/>
          <p:cNvSpPr txBox="1"/>
          <p:nvPr/>
        </p:nvSpPr>
        <p:spPr>
          <a:xfrm>
            <a:off x="1390493" y="885825"/>
            <a:ext cx="15701414" cy="1146661"/>
          </a:xfrm>
          <a:prstGeom prst="rect">
            <a:avLst/>
          </a:prstGeom>
        </p:spPr>
        <p:txBody>
          <a:bodyPr lIns="0" tIns="0" rIns="0" bIns="0" rtlCol="0" anchor="t">
            <a:spAutoFit/>
          </a:bodyPr>
          <a:lstStyle/>
          <a:p>
            <a:pPr algn="ctr">
              <a:lnSpc>
                <a:spcPts val="9659"/>
              </a:lnSpc>
            </a:pPr>
            <a:r>
              <a:rPr lang="de-DE" sz="6000" dirty="0">
                <a:solidFill>
                  <a:srgbClr val="FFFFFF"/>
                </a:solidFill>
                <a:latin typeface="Eastman Grotesque Bold"/>
              </a:rPr>
              <a:t>Nachhaltigkeit vs. Rendite?</a:t>
            </a:r>
          </a:p>
        </p:txBody>
      </p:sp>
      <p:grpSp>
        <p:nvGrpSpPr>
          <p:cNvPr id="12" name="Group 12"/>
          <p:cNvGrpSpPr/>
          <p:nvPr/>
        </p:nvGrpSpPr>
        <p:grpSpPr>
          <a:xfrm>
            <a:off x="1879715" y="2778288"/>
            <a:ext cx="14528569" cy="5969714"/>
            <a:chOff x="0" y="0"/>
            <a:chExt cx="3826454" cy="1572270"/>
          </a:xfrm>
        </p:grpSpPr>
        <p:sp>
          <p:nvSpPr>
            <p:cNvPr id="13" name="Freeform 13"/>
            <p:cNvSpPr/>
            <p:nvPr/>
          </p:nvSpPr>
          <p:spPr>
            <a:xfrm>
              <a:off x="0" y="0"/>
              <a:ext cx="3826454" cy="1572270"/>
            </a:xfrm>
            <a:custGeom>
              <a:avLst/>
              <a:gdLst/>
              <a:ahLst/>
              <a:cxnLst/>
              <a:rect l="l" t="t" r="r" b="b"/>
              <a:pathLst>
                <a:path w="3826454" h="1572270">
                  <a:moveTo>
                    <a:pt x="0" y="0"/>
                  </a:moveTo>
                  <a:lnTo>
                    <a:pt x="3826454" y="0"/>
                  </a:lnTo>
                  <a:lnTo>
                    <a:pt x="3826454" y="1572270"/>
                  </a:lnTo>
                  <a:lnTo>
                    <a:pt x="0" y="1572270"/>
                  </a:lnTo>
                  <a:close/>
                </a:path>
              </a:pathLst>
            </a:custGeom>
            <a:solidFill>
              <a:srgbClr val="000000">
                <a:alpha val="22745"/>
              </a:srgbClr>
            </a:solidFill>
          </p:spPr>
          <p:txBody>
            <a:bodyPr/>
            <a:lstStyle/>
            <a:p>
              <a:endParaRPr lang="en-BE"/>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2665879" y="2853110"/>
            <a:ext cx="12956238" cy="3200876"/>
          </a:xfrm>
          <a:prstGeom prst="rect">
            <a:avLst/>
          </a:prstGeom>
        </p:spPr>
        <p:txBody>
          <a:bodyPr lIns="0" tIns="0" rIns="0" bIns="0" rtlCol="0" anchor="t">
            <a:spAutoFit/>
          </a:bodyPr>
          <a:lstStyle/>
          <a:p>
            <a:pPr algn="l">
              <a:lnSpc>
                <a:spcPct val="150000"/>
              </a:lnSpc>
            </a:pPr>
            <a:r>
              <a:rPr lang="de-DE" sz="3200" b="0" i="0" dirty="0">
                <a:solidFill>
                  <a:schemeClr val="bg1"/>
                </a:solidFill>
                <a:effectLst/>
                <a:latin typeface="Eastman Grotesque" panose="020B0604020202020204" charset="0"/>
              </a:rPr>
              <a:t>Vorurteil 3: „Nachhaltige Anlagen sind riskanter“</a:t>
            </a:r>
          </a:p>
          <a:p>
            <a:pPr algn="l"/>
            <a:endParaRPr lang="de-DE" sz="3200" dirty="0">
              <a:solidFill>
                <a:schemeClr val="bg1"/>
              </a:solidFill>
              <a:latin typeface="Eastman Grotesque" panose="020B0604020202020204" charset="0"/>
            </a:endParaRPr>
          </a:p>
          <a:p>
            <a:pPr marL="457200" indent="-457200" algn="l">
              <a:buFont typeface="Wingdings" panose="05000000000000000000" pitchFamily="2" charset="2"/>
              <a:buChar char="à"/>
            </a:pPr>
            <a:r>
              <a:rPr lang="de-DE" sz="3200" b="0" i="0" dirty="0">
                <a:solidFill>
                  <a:schemeClr val="bg1"/>
                </a:solidFill>
                <a:effectLst/>
                <a:latin typeface="Eastman Grotesque" panose="020B0604020202020204" charset="0"/>
                <a:sym typeface="Wingdings" panose="05000000000000000000" pitchFamily="2" charset="2"/>
              </a:rPr>
              <a:t>Bessere Ertragschancen </a:t>
            </a:r>
            <a:br>
              <a:rPr lang="de-DE" sz="3200" b="0" i="0" dirty="0">
                <a:solidFill>
                  <a:schemeClr val="bg1"/>
                </a:solidFill>
                <a:effectLst/>
                <a:latin typeface="Eastman Grotesque" panose="020B0604020202020204" charset="0"/>
                <a:sym typeface="Wingdings" panose="05000000000000000000" pitchFamily="2" charset="2"/>
              </a:rPr>
            </a:br>
            <a:r>
              <a:rPr lang="de-DE" sz="3200" b="0" i="0" dirty="0">
                <a:solidFill>
                  <a:schemeClr val="bg1"/>
                </a:solidFill>
                <a:effectLst/>
                <a:latin typeface="Eastman Grotesque" panose="020B0604020202020204" charset="0"/>
                <a:sym typeface="Wingdings" panose="05000000000000000000" pitchFamily="2" charset="2"/>
              </a:rPr>
              <a:t>durch geringere </a:t>
            </a:r>
            <a:br>
              <a:rPr lang="de-DE" sz="3200" b="0" i="0" dirty="0">
                <a:solidFill>
                  <a:schemeClr val="bg1"/>
                </a:solidFill>
                <a:effectLst/>
                <a:latin typeface="Eastman Grotesque" panose="020B0604020202020204" charset="0"/>
                <a:sym typeface="Wingdings" panose="05000000000000000000" pitchFamily="2" charset="2"/>
              </a:rPr>
            </a:br>
            <a:r>
              <a:rPr lang="de-DE" sz="3200" b="0" i="0" dirty="0">
                <a:solidFill>
                  <a:schemeClr val="bg1"/>
                </a:solidFill>
                <a:effectLst/>
                <a:latin typeface="Eastman Grotesque" panose="020B0604020202020204" charset="0"/>
                <a:sym typeface="Wingdings" panose="05000000000000000000" pitchFamily="2" charset="2"/>
              </a:rPr>
              <a:t>Unternehmensrisiken</a:t>
            </a:r>
          </a:p>
          <a:p>
            <a:pPr marL="457200" indent="-457200" algn="l">
              <a:buFont typeface="Wingdings" panose="05000000000000000000" pitchFamily="2" charset="2"/>
              <a:buChar char="à"/>
            </a:pPr>
            <a:endParaRPr lang="de-DE" sz="3200" b="0" i="0" dirty="0">
              <a:solidFill>
                <a:schemeClr val="bg1"/>
              </a:solidFill>
              <a:effectLst/>
              <a:latin typeface="Eastman Grotesque" panose="020B0604020202020204" charset="0"/>
            </a:endParaRPr>
          </a:p>
        </p:txBody>
      </p:sp>
      <p:sp>
        <p:nvSpPr>
          <p:cNvPr id="16" name="TextBox 13">
            <a:extLst>
              <a:ext uri="{FF2B5EF4-FFF2-40B4-BE49-F238E27FC236}">
                <a16:creationId xmlns:a16="http://schemas.microsoft.com/office/drawing/2014/main" id="{7250AFFD-B8B4-14B4-BC1E-23EE243B8316}"/>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solidFill>
                <a:srgbClr val="FF0000"/>
              </a:solidFill>
            </a:endParaRPr>
          </a:p>
          <a:p>
            <a:pPr algn="ctr">
              <a:lnSpc>
                <a:spcPts val="2800"/>
              </a:lnSpc>
            </a:pPr>
            <a:r>
              <a:rPr lang="en-US" sz="2000" dirty="0">
                <a:solidFill>
                  <a:schemeClr val="bg1"/>
                </a:solidFill>
                <a:latin typeface="Canva Sans"/>
              </a:rPr>
              <a:t>©</a:t>
            </a:r>
            <a:r>
              <a:rPr lang="de-DE" sz="2000" dirty="0">
                <a:solidFill>
                  <a:schemeClr val="bg1"/>
                </a:solidFill>
                <a:latin typeface="Eastman Grotesque"/>
              </a:rPr>
              <a:t> Invest </a:t>
            </a:r>
            <a:r>
              <a:rPr lang="de-DE" sz="2000" dirty="0" err="1">
                <a:solidFill>
                  <a:schemeClr val="bg1"/>
                </a:solidFill>
                <a:latin typeface="Eastman Grotesque"/>
              </a:rPr>
              <a:t>for</a:t>
            </a:r>
            <a:r>
              <a:rPr lang="de-DE" sz="2000" dirty="0">
                <a:solidFill>
                  <a:schemeClr val="bg1"/>
                </a:solidFill>
                <a:latin typeface="Eastman Grotesque"/>
              </a:rPr>
              <a:t> Better Climate EU </a:t>
            </a:r>
            <a:r>
              <a:rPr lang="en-US" sz="2000" dirty="0">
                <a:solidFill>
                  <a:schemeClr val="bg1"/>
                </a:solidFill>
                <a:latin typeface="Canva Sans"/>
              </a:rPr>
              <a:t>2023</a:t>
            </a:r>
          </a:p>
          <a:p>
            <a:pPr algn="ctr">
              <a:lnSpc>
                <a:spcPts val="4759"/>
              </a:lnSpc>
            </a:pPr>
            <a:endParaRPr lang="en-US" sz="2000" dirty="0">
              <a:solidFill>
                <a:srgbClr val="FF0000"/>
              </a:solidFill>
              <a:latin typeface="Canva Sans"/>
            </a:endParaRPr>
          </a:p>
        </p:txBody>
      </p:sp>
      <p:pic>
        <p:nvPicPr>
          <p:cNvPr id="18" name="Grafik 17">
            <a:extLst>
              <a:ext uri="{FF2B5EF4-FFF2-40B4-BE49-F238E27FC236}">
                <a16:creationId xmlns:a16="http://schemas.microsoft.com/office/drawing/2014/main" id="{05324DF6-6611-2E5F-BC86-A0613ED3897D}"/>
              </a:ext>
            </a:extLst>
          </p:cNvPr>
          <p:cNvPicPr>
            <a:picLocks noChangeAspect="1"/>
          </p:cNvPicPr>
          <p:nvPr/>
        </p:nvPicPr>
        <p:blipFill>
          <a:blip r:embed="rId4"/>
          <a:stretch>
            <a:fillRect/>
          </a:stretch>
        </p:blipFill>
        <p:spPr>
          <a:xfrm>
            <a:off x="737965" y="6337058"/>
            <a:ext cx="3857721" cy="1656000"/>
          </a:xfrm>
          <a:prstGeom prst="rect">
            <a:avLst/>
          </a:prstGeom>
        </p:spPr>
      </p:pic>
      <p:pic>
        <p:nvPicPr>
          <p:cNvPr id="2050" name="Picture 2" descr="Volkswagen Emissions Scandal - DIESELGATE - YouTube">
            <a:extLst>
              <a:ext uri="{FF2B5EF4-FFF2-40B4-BE49-F238E27FC236}">
                <a16:creationId xmlns:a16="http://schemas.microsoft.com/office/drawing/2014/main" id="{BB6F2B63-9D50-C5FF-DE16-27B9F2C9FE6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41368" y="2156841"/>
            <a:ext cx="3060000" cy="1721250"/>
          </a:xfrm>
          <a:prstGeom prst="rect">
            <a:avLst/>
          </a:prstGeom>
          <a:noFill/>
          <a:extLst>
            <a:ext uri="{909E8E84-426E-40DD-AFC4-6F175D3DCCD1}">
              <a14:hiddenFill xmlns:a14="http://schemas.microsoft.com/office/drawing/2010/main">
                <a:solidFill>
                  <a:srgbClr val="FFFFFF"/>
                </a:solidFill>
              </a14:hiddenFill>
            </a:ext>
          </a:extLst>
        </p:spPr>
      </p:pic>
      <p:pic>
        <p:nvPicPr>
          <p:cNvPr id="19" name="Grafik 18">
            <a:extLst>
              <a:ext uri="{FF2B5EF4-FFF2-40B4-BE49-F238E27FC236}">
                <a16:creationId xmlns:a16="http://schemas.microsoft.com/office/drawing/2014/main" id="{B4920802-5F52-EC67-1A49-32C0CAB0D4D6}"/>
              </a:ext>
            </a:extLst>
          </p:cNvPr>
          <p:cNvPicPr>
            <a:picLocks noChangeAspect="1"/>
          </p:cNvPicPr>
          <p:nvPr/>
        </p:nvPicPr>
        <p:blipFill>
          <a:blip r:embed="rId6"/>
          <a:stretch>
            <a:fillRect/>
          </a:stretch>
        </p:blipFill>
        <p:spPr>
          <a:xfrm>
            <a:off x="7152160" y="4977893"/>
            <a:ext cx="10800000" cy="4066365"/>
          </a:xfrm>
          <a:prstGeom prst="rect">
            <a:avLst/>
          </a:prstGeom>
        </p:spPr>
      </p:pic>
      <p:sp>
        <p:nvSpPr>
          <p:cNvPr id="20" name="Textfeld 19">
            <a:extLst>
              <a:ext uri="{FF2B5EF4-FFF2-40B4-BE49-F238E27FC236}">
                <a16:creationId xmlns:a16="http://schemas.microsoft.com/office/drawing/2014/main" id="{9335A799-5B23-2455-FA15-9C90EB2E0AD4}"/>
              </a:ext>
            </a:extLst>
          </p:cNvPr>
          <p:cNvSpPr txBox="1"/>
          <p:nvPr/>
        </p:nvSpPr>
        <p:spPr>
          <a:xfrm>
            <a:off x="7157533" y="9068038"/>
            <a:ext cx="8977258" cy="1077218"/>
          </a:xfrm>
          <a:prstGeom prst="rect">
            <a:avLst/>
          </a:prstGeom>
          <a:noFill/>
        </p:spPr>
        <p:txBody>
          <a:bodyPr wrap="square" rtlCol="0">
            <a:spAutoFit/>
          </a:bodyPr>
          <a:lstStyle/>
          <a:p>
            <a:r>
              <a:rPr lang="de-DE" sz="3200" dirty="0">
                <a:solidFill>
                  <a:schemeClr val="bg1"/>
                </a:solidFill>
              </a:rPr>
              <a:t>Verlauf Volkswagen-Aktie nach Gerüchten über Diesel-Skandal 2015</a:t>
            </a:r>
          </a:p>
        </p:txBody>
      </p:sp>
      <p:sp>
        <p:nvSpPr>
          <p:cNvPr id="21" name="Ellipse 20">
            <a:extLst>
              <a:ext uri="{FF2B5EF4-FFF2-40B4-BE49-F238E27FC236}">
                <a16:creationId xmlns:a16="http://schemas.microsoft.com/office/drawing/2014/main" id="{16B32ECB-E8CC-2BBC-5DA1-279D5F725E89}"/>
              </a:ext>
            </a:extLst>
          </p:cNvPr>
          <p:cNvSpPr/>
          <p:nvPr/>
        </p:nvSpPr>
        <p:spPr>
          <a:xfrm>
            <a:off x="8382000" y="5143500"/>
            <a:ext cx="533400" cy="457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6324017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grpSp>
        <p:nvGrpSpPr>
          <p:cNvPr id="3" name="Group 3"/>
          <p:cNvGrpSpPr/>
          <p:nvPr/>
        </p:nvGrpSpPr>
        <p:grpSpPr>
          <a:xfrm>
            <a:off x="0" y="9436511"/>
            <a:ext cx="18288000" cy="850489"/>
            <a:chOff x="0" y="0"/>
            <a:chExt cx="4816593" cy="223997"/>
          </a:xfrm>
        </p:grpSpPr>
        <p:sp>
          <p:nvSpPr>
            <p:cNvPr id="4" name="Freeform 4"/>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395820"/>
            <a:chOff x="0" y="0"/>
            <a:chExt cx="4816593" cy="2737994"/>
          </a:xfrm>
        </p:grpSpPr>
        <p:sp>
          <p:nvSpPr>
            <p:cNvPr id="7" name="Freeform 7"/>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AutoShape 10"/>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1" name="TextBox 11"/>
          <p:cNvSpPr txBox="1"/>
          <p:nvPr/>
        </p:nvSpPr>
        <p:spPr>
          <a:xfrm>
            <a:off x="1390493" y="885825"/>
            <a:ext cx="15701414" cy="1178656"/>
          </a:xfrm>
          <a:prstGeom prst="rect">
            <a:avLst/>
          </a:prstGeom>
        </p:spPr>
        <p:txBody>
          <a:bodyPr lIns="0" tIns="0" rIns="0" bIns="0" rtlCol="0" anchor="t">
            <a:spAutoFit/>
          </a:bodyPr>
          <a:lstStyle/>
          <a:p>
            <a:pPr algn="ctr">
              <a:lnSpc>
                <a:spcPts val="9659"/>
              </a:lnSpc>
            </a:pPr>
            <a:r>
              <a:rPr lang="de-DE" sz="6000" dirty="0">
                <a:solidFill>
                  <a:srgbClr val="FFFFFF"/>
                </a:solidFill>
                <a:latin typeface="Eastman Grotesque Bold"/>
              </a:rPr>
              <a:t>Fragen vor der Geldanlage</a:t>
            </a:r>
          </a:p>
        </p:txBody>
      </p:sp>
      <p:grpSp>
        <p:nvGrpSpPr>
          <p:cNvPr id="12" name="Group 12"/>
          <p:cNvGrpSpPr/>
          <p:nvPr/>
        </p:nvGrpSpPr>
        <p:grpSpPr>
          <a:xfrm>
            <a:off x="1879715" y="2778288"/>
            <a:ext cx="14528569" cy="5969714"/>
            <a:chOff x="0" y="0"/>
            <a:chExt cx="3826454" cy="1572270"/>
          </a:xfrm>
        </p:grpSpPr>
        <p:sp>
          <p:nvSpPr>
            <p:cNvPr id="13" name="Freeform 13"/>
            <p:cNvSpPr/>
            <p:nvPr/>
          </p:nvSpPr>
          <p:spPr>
            <a:xfrm>
              <a:off x="0" y="0"/>
              <a:ext cx="3826454" cy="1572270"/>
            </a:xfrm>
            <a:custGeom>
              <a:avLst/>
              <a:gdLst/>
              <a:ahLst/>
              <a:cxnLst/>
              <a:rect l="l" t="t" r="r" b="b"/>
              <a:pathLst>
                <a:path w="3826454" h="1572270">
                  <a:moveTo>
                    <a:pt x="0" y="0"/>
                  </a:moveTo>
                  <a:lnTo>
                    <a:pt x="3826454" y="0"/>
                  </a:lnTo>
                  <a:lnTo>
                    <a:pt x="3826454" y="1572270"/>
                  </a:lnTo>
                  <a:lnTo>
                    <a:pt x="0" y="1572270"/>
                  </a:lnTo>
                  <a:close/>
                </a:path>
              </a:pathLst>
            </a:custGeom>
            <a:solidFill>
              <a:srgbClr val="000000">
                <a:alpha val="22745"/>
              </a:srgbClr>
            </a:solidFill>
          </p:spPr>
          <p:txBody>
            <a:bodyPr/>
            <a:lstStyle/>
            <a:p>
              <a:endParaRPr lang="en-BE"/>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2665879" y="2853110"/>
            <a:ext cx="12956238" cy="5099922"/>
          </a:xfrm>
          <a:prstGeom prst="rect">
            <a:avLst/>
          </a:prstGeom>
        </p:spPr>
        <p:txBody>
          <a:bodyPr lIns="0" tIns="0" rIns="0" bIns="0" rtlCol="0" anchor="t">
            <a:spAutoFit/>
          </a:bodyPr>
          <a:lstStyle/>
          <a:p>
            <a:pPr marL="457200" indent="-457200">
              <a:lnSpc>
                <a:spcPct val="150000"/>
              </a:lnSpc>
              <a:buFont typeface="Arial" panose="020B0604020202020204" pitchFamily="34" charset="0"/>
              <a:buChar char="•"/>
            </a:pPr>
            <a:r>
              <a:rPr lang="de-DE" sz="3200" dirty="0">
                <a:solidFill>
                  <a:srgbClr val="FFFFFF"/>
                </a:solidFill>
                <a:latin typeface="Eastman Grotesque"/>
              </a:rPr>
              <a:t>Auswahl der Bank</a:t>
            </a:r>
          </a:p>
          <a:p>
            <a:pPr marL="457200" indent="-457200">
              <a:lnSpc>
                <a:spcPct val="150000"/>
              </a:lnSpc>
              <a:buFont typeface="Arial" panose="020B0604020202020204" pitchFamily="34" charset="0"/>
              <a:buChar char="•"/>
            </a:pPr>
            <a:r>
              <a:rPr lang="de-DE" sz="3200" dirty="0">
                <a:solidFill>
                  <a:srgbClr val="FFFFFF"/>
                </a:solidFill>
                <a:latin typeface="Eastman Grotesque"/>
              </a:rPr>
              <a:t>Risikobereitschaft</a:t>
            </a:r>
          </a:p>
          <a:p>
            <a:pPr marL="457200" indent="-457200">
              <a:lnSpc>
                <a:spcPct val="150000"/>
              </a:lnSpc>
              <a:buFont typeface="Arial" panose="020B0604020202020204" pitchFamily="34" charset="0"/>
              <a:buChar char="•"/>
            </a:pPr>
            <a:r>
              <a:rPr lang="de-DE" sz="3200" dirty="0">
                <a:solidFill>
                  <a:srgbClr val="FFFFFF"/>
                </a:solidFill>
                <a:latin typeface="Eastman Grotesque"/>
              </a:rPr>
              <a:t>Ziel der Anlage </a:t>
            </a:r>
          </a:p>
          <a:p>
            <a:pPr marL="457200" indent="-457200">
              <a:lnSpc>
                <a:spcPct val="150000"/>
              </a:lnSpc>
              <a:buFont typeface="Arial" panose="020B0604020202020204" pitchFamily="34" charset="0"/>
              <a:buChar char="•"/>
            </a:pPr>
            <a:r>
              <a:rPr lang="de-DE" sz="3200" dirty="0">
                <a:solidFill>
                  <a:srgbClr val="FFFFFF"/>
                </a:solidFill>
                <a:latin typeface="Eastman Grotesque"/>
              </a:rPr>
              <a:t>Anlagehorizont</a:t>
            </a:r>
          </a:p>
          <a:p>
            <a:pPr marL="457200" indent="-457200">
              <a:lnSpc>
                <a:spcPct val="150000"/>
              </a:lnSpc>
              <a:buFont typeface="Arial" panose="020B0604020202020204" pitchFamily="34" charset="0"/>
              <a:buChar char="•"/>
            </a:pPr>
            <a:r>
              <a:rPr lang="de-DE" sz="3200" dirty="0">
                <a:solidFill>
                  <a:srgbClr val="FFFFFF"/>
                </a:solidFill>
                <a:latin typeface="Eastman Grotesque"/>
              </a:rPr>
              <a:t>Renditeziele</a:t>
            </a:r>
          </a:p>
          <a:p>
            <a:pPr marL="457200" indent="-457200">
              <a:lnSpc>
                <a:spcPct val="150000"/>
              </a:lnSpc>
              <a:buFont typeface="Arial" panose="020B0604020202020204" pitchFamily="34" charset="0"/>
              <a:buChar char="•"/>
            </a:pPr>
            <a:r>
              <a:rPr lang="de-DE" sz="3200" dirty="0">
                <a:solidFill>
                  <a:srgbClr val="FFFFFF"/>
                </a:solidFill>
                <a:latin typeface="Eastman Grotesque"/>
              </a:rPr>
              <a:t>Verfügbarkeit</a:t>
            </a:r>
          </a:p>
          <a:p>
            <a:pPr marL="457200" indent="-457200">
              <a:lnSpc>
                <a:spcPct val="150000"/>
              </a:lnSpc>
              <a:buFont typeface="Arial" panose="020B0604020202020204" pitchFamily="34" charset="0"/>
              <a:buChar char="•"/>
            </a:pPr>
            <a:r>
              <a:rPr lang="de-DE" sz="3200" b="1" dirty="0">
                <a:solidFill>
                  <a:srgbClr val="FFFFFF"/>
                </a:solidFill>
                <a:latin typeface="Eastman Grotesque"/>
              </a:rPr>
              <a:t>Nachhaltigkeitspräferenzen</a:t>
            </a:r>
          </a:p>
        </p:txBody>
      </p:sp>
      <p:sp>
        <p:nvSpPr>
          <p:cNvPr id="16" name="TextBox 13">
            <a:extLst>
              <a:ext uri="{FF2B5EF4-FFF2-40B4-BE49-F238E27FC236}">
                <a16:creationId xmlns:a16="http://schemas.microsoft.com/office/drawing/2014/main" id="{7250AFFD-B8B4-14B4-BC1E-23EE243B8316}"/>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solidFill>
                <a:srgbClr val="FF0000"/>
              </a:solidFill>
            </a:endParaRPr>
          </a:p>
          <a:p>
            <a:pPr algn="ctr">
              <a:lnSpc>
                <a:spcPts val="2800"/>
              </a:lnSpc>
            </a:pPr>
            <a:r>
              <a:rPr lang="en-US" sz="2000" dirty="0">
                <a:solidFill>
                  <a:schemeClr val="bg1"/>
                </a:solidFill>
                <a:latin typeface="Canva Sans"/>
              </a:rPr>
              <a:t>©</a:t>
            </a:r>
            <a:r>
              <a:rPr lang="de-DE" sz="2000" dirty="0">
                <a:solidFill>
                  <a:schemeClr val="bg1"/>
                </a:solidFill>
                <a:latin typeface="Eastman Grotesque"/>
              </a:rPr>
              <a:t> Invest </a:t>
            </a:r>
            <a:r>
              <a:rPr lang="de-DE" sz="2000" dirty="0" err="1">
                <a:solidFill>
                  <a:schemeClr val="bg1"/>
                </a:solidFill>
                <a:latin typeface="Eastman Grotesque"/>
              </a:rPr>
              <a:t>for</a:t>
            </a:r>
            <a:r>
              <a:rPr lang="de-DE" sz="2000" dirty="0">
                <a:solidFill>
                  <a:schemeClr val="bg1"/>
                </a:solidFill>
                <a:latin typeface="Eastman Grotesque"/>
              </a:rPr>
              <a:t> Better Climate EU </a:t>
            </a:r>
            <a:r>
              <a:rPr lang="en-US" sz="2000" dirty="0">
                <a:solidFill>
                  <a:schemeClr val="bg1"/>
                </a:solidFill>
                <a:latin typeface="Canva Sans"/>
              </a:rPr>
              <a:t>2023</a:t>
            </a:r>
          </a:p>
          <a:p>
            <a:pPr algn="ctr">
              <a:lnSpc>
                <a:spcPts val="4759"/>
              </a:lnSpc>
            </a:pPr>
            <a:endParaRPr lang="en-US" sz="2000" dirty="0">
              <a:solidFill>
                <a:srgbClr val="FF0000"/>
              </a:solidFill>
              <a:latin typeface="Canva Sans"/>
            </a:endParaRPr>
          </a:p>
        </p:txBody>
      </p:sp>
    </p:spTree>
    <p:extLst>
      <p:ext uri="{BB962C8B-B14F-4D97-AF65-F5344CB8AC3E}">
        <p14:creationId xmlns:p14="http://schemas.microsoft.com/office/powerpoint/2010/main" val="18225326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grpSp>
        <p:nvGrpSpPr>
          <p:cNvPr id="3" name="Group 3"/>
          <p:cNvGrpSpPr/>
          <p:nvPr/>
        </p:nvGrpSpPr>
        <p:grpSpPr>
          <a:xfrm>
            <a:off x="0" y="0"/>
            <a:ext cx="18288000" cy="10395820"/>
            <a:chOff x="0" y="0"/>
            <a:chExt cx="4816593" cy="2737994"/>
          </a:xfrm>
        </p:grpSpPr>
        <p:sp>
          <p:nvSpPr>
            <p:cNvPr id="4" name="Freeform 4"/>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0" y="9436511"/>
            <a:ext cx="18288000" cy="850489"/>
            <a:chOff x="0" y="0"/>
            <a:chExt cx="4816593" cy="223997"/>
          </a:xfrm>
        </p:grpSpPr>
        <p:sp>
          <p:nvSpPr>
            <p:cNvPr id="7" name="Freeform 7"/>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4321078" y="6826373"/>
            <a:ext cx="12838548" cy="1320291"/>
            <a:chOff x="0" y="0"/>
            <a:chExt cx="3381346" cy="347731"/>
          </a:xfrm>
        </p:grpSpPr>
        <p:sp>
          <p:nvSpPr>
            <p:cNvPr id="10" name="Freeform 10"/>
            <p:cNvSpPr/>
            <p:nvPr/>
          </p:nvSpPr>
          <p:spPr>
            <a:xfrm>
              <a:off x="0" y="0"/>
              <a:ext cx="3381346" cy="347731"/>
            </a:xfrm>
            <a:custGeom>
              <a:avLst/>
              <a:gdLst/>
              <a:ahLst/>
              <a:cxnLst/>
              <a:rect l="l" t="t" r="r" b="b"/>
              <a:pathLst>
                <a:path w="3381346" h="347731">
                  <a:moveTo>
                    <a:pt x="30754" y="0"/>
                  </a:moveTo>
                  <a:lnTo>
                    <a:pt x="3350592" y="0"/>
                  </a:lnTo>
                  <a:cubicBezTo>
                    <a:pt x="3358748" y="0"/>
                    <a:pt x="3366571" y="3240"/>
                    <a:pt x="3372338" y="9008"/>
                  </a:cubicBezTo>
                  <a:cubicBezTo>
                    <a:pt x="3378106" y="14775"/>
                    <a:pt x="3381346" y="22598"/>
                    <a:pt x="3381346" y="30754"/>
                  </a:cubicBezTo>
                  <a:lnTo>
                    <a:pt x="3381346" y="316977"/>
                  </a:lnTo>
                  <a:cubicBezTo>
                    <a:pt x="3381346" y="325133"/>
                    <a:pt x="3378106" y="332956"/>
                    <a:pt x="3372338" y="338723"/>
                  </a:cubicBezTo>
                  <a:cubicBezTo>
                    <a:pt x="3366571" y="344491"/>
                    <a:pt x="3358748" y="347731"/>
                    <a:pt x="3350592" y="347731"/>
                  </a:cubicBezTo>
                  <a:lnTo>
                    <a:pt x="30754" y="347731"/>
                  </a:lnTo>
                  <a:cubicBezTo>
                    <a:pt x="22598" y="347731"/>
                    <a:pt x="14775" y="344491"/>
                    <a:pt x="9008" y="338723"/>
                  </a:cubicBezTo>
                  <a:cubicBezTo>
                    <a:pt x="3240" y="332956"/>
                    <a:pt x="0" y="325133"/>
                    <a:pt x="0" y="316977"/>
                  </a:cubicBezTo>
                  <a:lnTo>
                    <a:pt x="0" y="30754"/>
                  </a:lnTo>
                  <a:cubicBezTo>
                    <a:pt x="0" y="22598"/>
                    <a:pt x="3240" y="14775"/>
                    <a:pt x="9008" y="9008"/>
                  </a:cubicBezTo>
                  <a:cubicBezTo>
                    <a:pt x="14775" y="3240"/>
                    <a:pt x="22598" y="0"/>
                    <a:pt x="30754" y="0"/>
                  </a:cubicBezTo>
                  <a:close/>
                </a:path>
              </a:pathLst>
            </a:custGeom>
            <a:solidFill>
              <a:srgbClr val="000000">
                <a:alpha val="35686"/>
              </a:srgbClr>
            </a:solidFill>
          </p:spPr>
          <p:txBody>
            <a:bodyPr/>
            <a:lstStyle/>
            <a:p>
              <a:endParaRPr lang="en-BE"/>
            </a:p>
          </p:txBody>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2" name="AutoShape 12"/>
          <p:cNvSpPr/>
          <p:nvPr/>
        </p:nvSpPr>
        <p:spPr>
          <a:xfrm>
            <a:off x="6324600" y="2221907"/>
            <a:ext cx="5943600" cy="0"/>
          </a:xfrm>
          <a:prstGeom prst="line">
            <a:avLst/>
          </a:prstGeom>
          <a:ln w="171450" cap="flat">
            <a:solidFill>
              <a:srgbClr val="FFFFFF"/>
            </a:solidFill>
            <a:prstDash val="solid"/>
            <a:headEnd type="none" w="sm" len="sm"/>
            <a:tailEnd type="none" w="sm" len="sm"/>
          </a:ln>
        </p:spPr>
        <p:txBody>
          <a:bodyPr/>
          <a:lstStyle/>
          <a:p>
            <a:endParaRPr lang="en-BE"/>
          </a:p>
        </p:txBody>
      </p:sp>
      <p:grpSp>
        <p:nvGrpSpPr>
          <p:cNvPr id="13" name="Group 13"/>
          <p:cNvGrpSpPr/>
          <p:nvPr/>
        </p:nvGrpSpPr>
        <p:grpSpPr>
          <a:xfrm>
            <a:off x="4263733" y="4906006"/>
            <a:ext cx="12838548" cy="1320291"/>
            <a:chOff x="0" y="0"/>
            <a:chExt cx="3381346" cy="347731"/>
          </a:xfrm>
        </p:grpSpPr>
        <p:sp>
          <p:nvSpPr>
            <p:cNvPr id="14" name="Freeform 14"/>
            <p:cNvSpPr/>
            <p:nvPr/>
          </p:nvSpPr>
          <p:spPr>
            <a:xfrm>
              <a:off x="0" y="0"/>
              <a:ext cx="3381346" cy="347731"/>
            </a:xfrm>
            <a:custGeom>
              <a:avLst/>
              <a:gdLst/>
              <a:ahLst/>
              <a:cxnLst/>
              <a:rect l="l" t="t" r="r" b="b"/>
              <a:pathLst>
                <a:path w="3381346" h="347731">
                  <a:moveTo>
                    <a:pt x="30754" y="0"/>
                  </a:moveTo>
                  <a:lnTo>
                    <a:pt x="3350592" y="0"/>
                  </a:lnTo>
                  <a:cubicBezTo>
                    <a:pt x="3358748" y="0"/>
                    <a:pt x="3366571" y="3240"/>
                    <a:pt x="3372338" y="9008"/>
                  </a:cubicBezTo>
                  <a:cubicBezTo>
                    <a:pt x="3378106" y="14775"/>
                    <a:pt x="3381346" y="22598"/>
                    <a:pt x="3381346" y="30754"/>
                  </a:cubicBezTo>
                  <a:lnTo>
                    <a:pt x="3381346" y="316977"/>
                  </a:lnTo>
                  <a:cubicBezTo>
                    <a:pt x="3381346" y="325133"/>
                    <a:pt x="3378106" y="332956"/>
                    <a:pt x="3372338" y="338723"/>
                  </a:cubicBezTo>
                  <a:cubicBezTo>
                    <a:pt x="3366571" y="344491"/>
                    <a:pt x="3358748" y="347731"/>
                    <a:pt x="3350592" y="347731"/>
                  </a:cubicBezTo>
                  <a:lnTo>
                    <a:pt x="30754" y="347731"/>
                  </a:lnTo>
                  <a:cubicBezTo>
                    <a:pt x="22598" y="347731"/>
                    <a:pt x="14775" y="344491"/>
                    <a:pt x="9008" y="338723"/>
                  </a:cubicBezTo>
                  <a:cubicBezTo>
                    <a:pt x="3240" y="332956"/>
                    <a:pt x="0" y="325133"/>
                    <a:pt x="0" y="316977"/>
                  </a:cubicBezTo>
                  <a:lnTo>
                    <a:pt x="0" y="30754"/>
                  </a:lnTo>
                  <a:cubicBezTo>
                    <a:pt x="0" y="22598"/>
                    <a:pt x="3240" y="14775"/>
                    <a:pt x="9008" y="9008"/>
                  </a:cubicBezTo>
                  <a:cubicBezTo>
                    <a:pt x="14775" y="3240"/>
                    <a:pt x="22598" y="0"/>
                    <a:pt x="30754" y="0"/>
                  </a:cubicBezTo>
                  <a:close/>
                </a:path>
              </a:pathLst>
            </a:custGeom>
            <a:solidFill>
              <a:srgbClr val="000000">
                <a:alpha val="35686"/>
              </a:srgbClr>
            </a:solidFill>
          </p:spPr>
          <p:txBody>
            <a:bodyPr/>
            <a:lstStyle/>
            <a:p>
              <a:endParaRPr lang="en-BE"/>
            </a:p>
          </p:txBody>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4321078" y="2985640"/>
            <a:ext cx="12838548" cy="1320291"/>
            <a:chOff x="0" y="0"/>
            <a:chExt cx="3381346" cy="347731"/>
          </a:xfrm>
        </p:grpSpPr>
        <p:sp>
          <p:nvSpPr>
            <p:cNvPr id="17" name="Freeform 17"/>
            <p:cNvSpPr/>
            <p:nvPr/>
          </p:nvSpPr>
          <p:spPr>
            <a:xfrm>
              <a:off x="0" y="0"/>
              <a:ext cx="3381346" cy="347731"/>
            </a:xfrm>
            <a:custGeom>
              <a:avLst/>
              <a:gdLst/>
              <a:ahLst/>
              <a:cxnLst/>
              <a:rect l="l" t="t" r="r" b="b"/>
              <a:pathLst>
                <a:path w="3381346" h="347731">
                  <a:moveTo>
                    <a:pt x="30754" y="0"/>
                  </a:moveTo>
                  <a:lnTo>
                    <a:pt x="3350592" y="0"/>
                  </a:lnTo>
                  <a:cubicBezTo>
                    <a:pt x="3358748" y="0"/>
                    <a:pt x="3366571" y="3240"/>
                    <a:pt x="3372338" y="9008"/>
                  </a:cubicBezTo>
                  <a:cubicBezTo>
                    <a:pt x="3378106" y="14775"/>
                    <a:pt x="3381346" y="22598"/>
                    <a:pt x="3381346" y="30754"/>
                  </a:cubicBezTo>
                  <a:lnTo>
                    <a:pt x="3381346" y="316977"/>
                  </a:lnTo>
                  <a:cubicBezTo>
                    <a:pt x="3381346" y="325133"/>
                    <a:pt x="3378106" y="332956"/>
                    <a:pt x="3372338" y="338723"/>
                  </a:cubicBezTo>
                  <a:cubicBezTo>
                    <a:pt x="3366571" y="344491"/>
                    <a:pt x="3358748" y="347731"/>
                    <a:pt x="3350592" y="347731"/>
                  </a:cubicBezTo>
                  <a:lnTo>
                    <a:pt x="30754" y="347731"/>
                  </a:lnTo>
                  <a:cubicBezTo>
                    <a:pt x="22598" y="347731"/>
                    <a:pt x="14775" y="344491"/>
                    <a:pt x="9008" y="338723"/>
                  </a:cubicBezTo>
                  <a:cubicBezTo>
                    <a:pt x="3240" y="332956"/>
                    <a:pt x="0" y="325133"/>
                    <a:pt x="0" y="316977"/>
                  </a:cubicBezTo>
                  <a:lnTo>
                    <a:pt x="0" y="30754"/>
                  </a:lnTo>
                  <a:cubicBezTo>
                    <a:pt x="0" y="22598"/>
                    <a:pt x="3240" y="14775"/>
                    <a:pt x="9008" y="9008"/>
                  </a:cubicBezTo>
                  <a:cubicBezTo>
                    <a:pt x="14775" y="3240"/>
                    <a:pt x="22598" y="0"/>
                    <a:pt x="30754" y="0"/>
                  </a:cubicBezTo>
                  <a:close/>
                </a:path>
              </a:pathLst>
            </a:custGeom>
            <a:solidFill>
              <a:srgbClr val="000000">
                <a:alpha val="35686"/>
              </a:srgbClr>
            </a:solidFill>
          </p:spPr>
          <p:txBody>
            <a:bodyPr/>
            <a:lstStyle/>
            <a:p>
              <a:endParaRPr lang="en-BE"/>
            </a:p>
          </p:txBody>
        </p:sp>
        <p:sp>
          <p:nvSpPr>
            <p:cNvPr id="18" name="TextBox 1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9" name="Freeform 19"/>
          <p:cNvSpPr/>
          <p:nvPr/>
        </p:nvSpPr>
        <p:spPr>
          <a:xfrm>
            <a:off x="1755322" y="2870036"/>
            <a:ext cx="1531576" cy="1495201"/>
          </a:xfrm>
          <a:custGeom>
            <a:avLst/>
            <a:gdLst/>
            <a:ahLst/>
            <a:cxnLst/>
            <a:rect l="l" t="t" r="r" b="b"/>
            <a:pathLst>
              <a:path w="1531576" h="1495201">
                <a:moveTo>
                  <a:pt x="0" y="0"/>
                </a:moveTo>
                <a:lnTo>
                  <a:pt x="1531576" y="0"/>
                </a:lnTo>
                <a:lnTo>
                  <a:pt x="1531576" y="1495201"/>
                </a:lnTo>
                <a:lnTo>
                  <a:pt x="0" y="14952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BE"/>
          </a:p>
        </p:txBody>
      </p:sp>
      <p:sp>
        <p:nvSpPr>
          <p:cNvPr id="20" name="Freeform 20"/>
          <p:cNvSpPr/>
          <p:nvPr/>
        </p:nvSpPr>
        <p:spPr>
          <a:xfrm>
            <a:off x="1677542" y="4633192"/>
            <a:ext cx="1609355" cy="1865919"/>
          </a:xfrm>
          <a:custGeom>
            <a:avLst/>
            <a:gdLst/>
            <a:ahLst/>
            <a:cxnLst/>
            <a:rect l="l" t="t" r="r" b="b"/>
            <a:pathLst>
              <a:path w="1609355" h="1865919">
                <a:moveTo>
                  <a:pt x="0" y="0"/>
                </a:moveTo>
                <a:lnTo>
                  <a:pt x="1609356" y="0"/>
                </a:lnTo>
                <a:lnTo>
                  <a:pt x="1609356" y="1865920"/>
                </a:lnTo>
                <a:lnTo>
                  <a:pt x="0" y="18659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BE"/>
          </a:p>
        </p:txBody>
      </p:sp>
      <p:sp>
        <p:nvSpPr>
          <p:cNvPr id="21" name="Freeform 21"/>
          <p:cNvSpPr/>
          <p:nvPr/>
        </p:nvSpPr>
        <p:spPr>
          <a:xfrm>
            <a:off x="1677542" y="6826373"/>
            <a:ext cx="1492410" cy="1492410"/>
          </a:xfrm>
          <a:custGeom>
            <a:avLst/>
            <a:gdLst/>
            <a:ahLst/>
            <a:cxnLst/>
            <a:rect l="l" t="t" r="r" b="b"/>
            <a:pathLst>
              <a:path w="1492410" h="1492410">
                <a:moveTo>
                  <a:pt x="0" y="0"/>
                </a:moveTo>
                <a:lnTo>
                  <a:pt x="1492410" y="0"/>
                </a:lnTo>
                <a:lnTo>
                  <a:pt x="1492410" y="1492409"/>
                </a:lnTo>
                <a:lnTo>
                  <a:pt x="0" y="14924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BE"/>
          </a:p>
        </p:txBody>
      </p:sp>
      <p:sp>
        <p:nvSpPr>
          <p:cNvPr id="23" name="TextBox 23"/>
          <p:cNvSpPr txBox="1"/>
          <p:nvPr/>
        </p:nvSpPr>
        <p:spPr>
          <a:xfrm>
            <a:off x="1390493" y="885825"/>
            <a:ext cx="15701414" cy="1191421"/>
          </a:xfrm>
          <a:prstGeom prst="rect">
            <a:avLst/>
          </a:prstGeom>
        </p:spPr>
        <p:txBody>
          <a:bodyPr lIns="0" tIns="0" rIns="0" bIns="0" rtlCol="0" anchor="t">
            <a:spAutoFit/>
          </a:bodyPr>
          <a:lstStyle/>
          <a:p>
            <a:pPr algn="ctr">
              <a:lnSpc>
                <a:spcPts val="9659"/>
              </a:lnSpc>
            </a:pPr>
            <a:r>
              <a:rPr lang="en-US" sz="6000" dirty="0" err="1">
                <a:solidFill>
                  <a:srgbClr val="FFFFFF"/>
                </a:solidFill>
                <a:latin typeface="Eastman Grotesque Bold"/>
              </a:rPr>
              <a:t>Lernziele</a:t>
            </a:r>
            <a:r>
              <a:rPr lang="en-US" sz="6000" dirty="0">
                <a:solidFill>
                  <a:srgbClr val="FFFFFF"/>
                </a:solidFill>
                <a:latin typeface="Eastman Grotesque Bold"/>
              </a:rPr>
              <a:t> Modul 1</a:t>
            </a:r>
          </a:p>
        </p:txBody>
      </p:sp>
      <p:sp>
        <p:nvSpPr>
          <p:cNvPr id="24" name="TextBox 24"/>
          <p:cNvSpPr txBox="1"/>
          <p:nvPr/>
        </p:nvSpPr>
        <p:spPr>
          <a:xfrm>
            <a:off x="4475623" y="3086100"/>
            <a:ext cx="13159974" cy="1025345"/>
          </a:xfrm>
          <a:prstGeom prst="rect">
            <a:avLst/>
          </a:prstGeom>
        </p:spPr>
        <p:txBody>
          <a:bodyPr lIns="0" tIns="0" rIns="0" bIns="0" rtlCol="0" anchor="t">
            <a:spAutoFit/>
          </a:bodyPr>
          <a:lstStyle/>
          <a:p>
            <a:pPr>
              <a:lnSpc>
                <a:spcPts val="4262"/>
              </a:lnSpc>
            </a:pPr>
            <a:r>
              <a:rPr lang="en-US" sz="3044" dirty="0" err="1">
                <a:solidFill>
                  <a:srgbClr val="FFFFFF"/>
                </a:solidFill>
                <a:latin typeface="Eastman Grotesque Bold"/>
              </a:rPr>
              <a:t>Informationen</a:t>
            </a:r>
            <a:r>
              <a:rPr lang="en-US" sz="3044" dirty="0">
                <a:solidFill>
                  <a:srgbClr val="FFFFFF"/>
                </a:solidFill>
                <a:latin typeface="Eastman Grotesque Bold"/>
              </a:rPr>
              <a:t> </a:t>
            </a:r>
            <a:r>
              <a:rPr lang="en-US" sz="3044" dirty="0" err="1">
                <a:solidFill>
                  <a:srgbClr val="FFFFFF"/>
                </a:solidFill>
                <a:latin typeface="Eastman Grotesque Bold"/>
              </a:rPr>
              <a:t>über</a:t>
            </a:r>
            <a:r>
              <a:rPr lang="en-US" sz="3044" dirty="0">
                <a:solidFill>
                  <a:srgbClr val="FFFFFF"/>
                </a:solidFill>
                <a:latin typeface="Eastman Grotesque Bold"/>
              </a:rPr>
              <a:t> </a:t>
            </a:r>
            <a:r>
              <a:rPr lang="en-US" sz="3044" dirty="0" err="1">
                <a:solidFill>
                  <a:srgbClr val="FFFFFF"/>
                </a:solidFill>
                <a:latin typeface="Eastman Grotesque Bold"/>
              </a:rPr>
              <a:t>Finanzanlagen</a:t>
            </a:r>
            <a:r>
              <a:rPr lang="en-US" sz="3044" dirty="0">
                <a:solidFill>
                  <a:srgbClr val="FFFFFF"/>
                </a:solidFill>
                <a:latin typeface="Eastman Grotesque Bold"/>
              </a:rPr>
              <a:t> für </a:t>
            </a:r>
            <a:r>
              <a:rPr lang="en-US" sz="3044" dirty="0" err="1">
                <a:solidFill>
                  <a:srgbClr val="FFFFFF"/>
                </a:solidFill>
                <a:latin typeface="Eastman Grotesque Bold"/>
              </a:rPr>
              <a:t>Privatpersonen</a:t>
            </a:r>
            <a:endParaRPr lang="en-US" sz="3044" dirty="0">
              <a:solidFill>
                <a:srgbClr val="FFFFFF"/>
              </a:solidFill>
              <a:latin typeface="Eastman Grotesque Bold"/>
            </a:endParaRPr>
          </a:p>
          <a:p>
            <a:pPr algn="just">
              <a:lnSpc>
                <a:spcPts val="3780"/>
              </a:lnSpc>
            </a:pPr>
            <a:endParaRPr lang="en-US" sz="3044" dirty="0">
              <a:solidFill>
                <a:srgbClr val="FFFFFF"/>
              </a:solidFill>
              <a:latin typeface="Eastman Grotesque Bold"/>
            </a:endParaRPr>
          </a:p>
        </p:txBody>
      </p:sp>
      <p:sp>
        <p:nvSpPr>
          <p:cNvPr id="25" name="TextBox 25"/>
          <p:cNvSpPr txBox="1"/>
          <p:nvPr/>
        </p:nvSpPr>
        <p:spPr>
          <a:xfrm>
            <a:off x="4475623" y="5222937"/>
            <a:ext cx="12529459" cy="1003361"/>
          </a:xfrm>
          <a:prstGeom prst="rect">
            <a:avLst/>
          </a:prstGeom>
        </p:spPr>
        <p:txBody>
          <a:bodyPr lIns="0" tIns="0" rIns="0" bIns="0" rtlCol="0" anchor="t">
            <a:spAutoFit/>
          </a:bodyPr>
          <a:lstStyle/>
          <a:p>
            <a:pPr algn="just">
              <a:lnSpc>
                <a:spcPts val="4262"/>
              </a:lnSpc>
            </a:pPr>
            <a:r>
              <a:rPr lang="en-US" sz="3044">
                <a:solidFill>
                  <a:srgbClr val="FFFFFF"/>
                </a:solidFill>
                <a:latin typeface="Eastman Grotesque Bold"/>
              </a:rPr>
              <a:t>Diskussion über die Bedeutung von Umwelt- und Klimainvestitionen</a:t>
            </a:r>
          </a:p>
          <a:p>
            <a:pPr algn="just">
              <a:lnSpc>
                <a:spcPts val="3780"/>
              </a:lnSpc>
            </a:pPr>
            <a:endParaRPr lang="en-US" sz="3044">
              <a:solidFill>
                <a:srgbClr val="FFFFFF"/>
              </a:solidFill>
              <a:latin typeface="Eastman Grotesque Bold"/>
            </a:endParaRPr>
          </a:p>
        </p:txBody>
      </p:sp>
      <p:sp>
        <p:nvSpPr>
          <p:cNvPr id="26" name="TextBox 26"/>
          <p:cNvSpPr txBox="1"/>
          <p:nvPr/>
        </p:nvSpPr>
        <p:spPr>
          <a:xfrm>
            <a:off x="4475623" y="7143303"/>
            <a:ext cx="12220369" cy="1025345"/>
          </a:xfrm>
          <a:prstGeom prst="rect">
            <a:avLst/>
          </a:prstGeom>
        </p:spPr>
        <p:txBody>
          <a:bodyPr lIns="0" tIns="0" rIns="0" bIns="0" rtlCol="0" anchor="t">
            <a:spAutoFit/>
          </a:bodyPr>
          <a:lstStyle/>
          <a:p>
            <a:pPr algn="just">
              <a:lnSpc>
                <a:spcPts val="4262"/>
              </a:lnSpc>
            </a:pPr>
            <a:r>
              <a:rPr lang="en-US" sz="3044" dirty="0" err="1">
                <a:solidFill>
                  <a:srgbClr val="FFFFFF"/>
                </a:solidFill>
                <a:latin typeface="Eastman Grotesque Bold"/>
              </a:rPr>
              <a:t>Weitere</a:t>
            </a:r>
            <a:r>
              <a:rPr lang="en-US" sz="3044" dirty="0">
                <a:solidFill>
                  <a:srgbClr val="FFFFFF"/>
                </a:solidFill>
                <a:latin typeface="Eastman Grotesque Bold"/>
              </a:rPr>
              <a:t> </a:t>
            </a:r>
            <a:r>
              <a:rPr lang="en-US" sz="3044" dirty="0" err="1">
                <a:solidFill>
                  <a:srgbClr val="FFFFFF"/>
                </a:solidFill>
                <a:latin typeface="Eastman Grotesque Bold"/>
              </a:rPr>
              <a:t>Aspekte</a:t>
            </a:r>
            <a:r>
              <a:rPr lang="en-US" sz="3044" dirty="0">
                <a:solidFill>
                  <a:srgbClr val="FFFFFF"/>
                </a:solidFill>
                <a:latin typeface="Eastman Grotesque Bold"/>
              </a:rPr>
              <a:t> </a:t>
            </a:r>
            <a:r>
              <a:rPr lang="en-US" sz="3044" dirty="0" err="1">
                <a:solidFill>
                  <a:srgbClr val="FFFFFF"/>
                </a:solidFill>
                <a:latin typeface="Eastman Grotesque Bold"/>
              </a:rPr>
              <a:t>im</a:t>
            </a:r>
            <a:r>
              <a:rPr lang="en-US" sz="3044" dirty="0">
                <a:solidFill>
                  <a:srgbClr val="FFFFFF"/>
                </a:solidFill>
                <a:latin typeface="Eastman Grotesque Bold"/>
              </a:rPr>
              <a:t> </a:t>
            </a:r>
            <a:r>
              <a:rPr lang="en-US" sz="3044" dirty="0" err="1">
                <a:solidFill>
                  <a:srgbClr val="FFFFFF"/>
                </a:solidFill>
                <a:latin typeface="Eastman Grotesque Bold"/>
              </a:rPr>
              <a:t>Rahmen</a:t>
            </a:r>
            <a:r>
              <a:rPr lang="en-US" sz="3044" dirty="0">
                <a:solidFill>
                  <a:srgbClr val="FFFFFF"/>
                </a:solidFill>
                <a:latin typeface="Eastman Grotesque Bold"/>
              </a:rPr>
              <a:t> der </a:t>
            </a:r>
            <a:r>
              <a:rPr lang="en-US" sz="3044" dirty="0" err="1">
                <a:solidFill>
                  <a:srgbClr val="FFFFFF"/>
                </a:solidFill>
                <a:latin typeface="Eastman Grotesque Bold"/>
              </a:rPr>
              <a:t>Geldanlage</a:t>
            </a:r>
            <a:endParaRPr lang="en-US" sz="3044" dirty="0">
              <a:solidFill>
                <a:srgbClr val="FFFFFF"/>
              </a:solidFill>
              <a:latin typeface="Eastman Grotesque Bold"/>
            </a:endParaRPr>
          </a:p>
          <a:p>
            <a:pPr algn="just">
              <a:lnSpc>
                <a:spcPts val="3780"/>
              </a:lnSpc>
            </a:pPr>
            <a:endParaRPr lang="en-US" sz="3044" dirty="0">
              <a:solidFill>
                <a:srgbClr val="FFFFFF"/>
              </a:solidFill>
              <a:latin typeface="Eastman Grotesque Bold"/>
            </a:endParaRPr>
          </a:p>
        </p:txBody>
      </p:sp>
      <p:sp>
        <p:nvSpPr>
          <p:cNvPr id="27" name="TextBox 13">
            <a:extLst>
              <a:ext uri="{FF2B5EF4-FFF2-40B4-BE49-F238E27FC236}">
                <a16:creationId xmlns:a16="http://schemas.microsoft.com/office/drawing/2014/main" id="{267B101D-14F8-5FEC-6ACB-C104D03C5B48}"/>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Invest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grpSp>
        <p:nvGrpSpPr>
          <p:cNvPr id="3" name="Group 3"/>
          <p:cNvGrpSpPr/>
          <p:nvPr/>
        </p:nvGrpSpPr>
        <p:grpSpPr>
          <a:xfrm>
            <a:off x="0" y="9436511"/>
            <a:ext cx="18288000" cy="850489"/>
            <a:chOff x="0" y="0"/>
            <a:chExt cx="4816593" cy="223997"/>
          </a:xfrm>
        </p:grpSpPr>
        <p:sp>
          <p:nvSpPr>
            <p:cNvPr id="4" name="Freeform 4"/>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395820"/>
            <a:chOff x="0" y="0"/>
            <a:chExt cx="4816593" cy="2737994"/>
          </a:xfrm>
        </p:grpSpPr>
        <p:sp>
          <p:nvSpPr>
            <p:cNvPr id="7" name="Freeform 7"/>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AutoShape 10"/>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1" name="TextBox 11"/>
          <p:cNvSpPr txBox="1"/>
          <p:nvPr/>
        </p:nvSpPr>
        <p:spPr>
          <a:xfrm>
            <a:off x="-4" y="885825"/>
            <a:ext cx="18287996" cy="1178656"/>
          </a:xfrm>
          <a:prstGeom prst="rect">
            <a:avLst/>
          </a:prstGeom>
        </p:spPr>
        <p:txBody>
          <a:bodyPr wrap="square" lIns="0" tIns="0" rIns="0" bIns="0" rtlCol="0" anchor="t">
            <a:spAutoFit/>
          </a:bodyPr>
          <a:lstStyle/>
          <a:p>
            <a:pPr algn="ctr">
              <a:lnSpc>
                <a:spcPts val="9659"/>
              </a:lnSpc>
            </a:pPr>
            <a:r>
              <a:rPr lang="de-DE" sz="6000" dirty="0">
                <a:solidFill>
                  <a:srgbClr val="FFFFFF"/>
                </a:solidFill>
                <a:latin typeface="Eastman Grotesque Bold"/>
              </a:rPr>
              <a:t>Nachhaltigkeit beginnt bei der Bankauswahl</a:t>
            </a:r>
            <a:endParaRPr lang="en-US" sz="6000" dirty="0">
              <a:solidFill>
                <a:srgbClr val="FFFFFF"/>
              </a:solidFill>
              <a:latin typeface="Eastman Grotesque Bold"/>
            </a:endParaRPr>
          </a:p>
        </p:txBody>
      </p:sp>
      <p:grpSp>
        <p:nvGrpSpPr>
          <p:cNvPr id="12" name="Group 12"/>
          <p:cNvGrpSpPr/>
          <p:nvPr/>
        </p:nvGrpSpPr>
        <p:grpSpPr>
          <a:xfrm>
            <a:off x="1879715" y="2778288"/>
            <a:ext cx="14528569" cy="5969714"/>
            <a:chOff x="0" y="0"/>
            <a:chExt cx="3826454" cy="1572270"/>
          </a:xfrm>
        </p:grpSpPr>
        <p:sp>
          <p:nvSpPr>
            <p:cNvPr id="13" name="Freeform 13"/>
            <p:cNvSpPr/>
            <p:nvPr/>
          </p:nvSpPr>
          <p:spPr>
            <a:xfrm>
              <a:off x="0" y="0"/>
              <a:ext cx="3826454" cy="1572270"/>
            </a:xfrm>
            <a:custGeom>
              <a:avLst/>
              <a:gdLst/>
              <a:ahLst/>
              <a:cxnLst/>
              <a:rect l="l" t="t" r="r" b="b"/>
              <a:pathLst>
                <a:path w="3826454" h="1572270">
                  <a:moveTo>
                    <a:pt x="0" y="0"/>
                  </a:moveTo>
                  <a:lnTo>
                    <a:pt x="3826454" y="0"/>
                  </a:lnTo>
                  <a:lnTo>
                    <a:pt x="3826454" y="1572270"/>
                  </a:lnTo>
                  <a:lnTo>
                    <a:pt x="0" y="1572270"/>
                  </a:lnTo>
                  <a:close/>
                </a:path>
              </a:pathLst>
            </a:custGeom>
            <a:solidFill>
              <a:srgbClr val="000000">
                <a:alpha val="22745"/>
              </a:srgbClr>
            </a:solidFill>
          </p:spPr>
          <p:txBody>
            <a:bodyPr/>
            <a:lstStyle/>
            <a:p>
              <a:endParaRPr lang="en-BE"/>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6" name="TextBox 13">
            <a:extLst>
              <a:ext uri="{FF2B5EF4-FFF2-40B4-BE49-F238E27FC236}">
                <a16:creationId xmlns:a16="http://schemas.microsoft.com/office/drawing/2014/main" id="{96F5ECFE-D061-7DD4-BCFA-C23F2D465984}"/>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solidFill>
                <a:srgbClr val="FF0000"/>
              </a:solidFill>
            </a:endParaRPr>
          </a:p>
          <a:p>
            <a:pPr algn="ctr">
              <a:lnSpc>
                <a:spcPts val="2800"/>
              </a:lnSpc>
            </a:pPr>
            <a:r>
              <a:rPr lang="en-US" sz="2000" dirty="0">
                <a:solidFill>
                  <a:schemeClr val="bg1"/>
                </a:solidFill>
                <a:latin typeface="Canva Sans"/>
              </a:rPr>
              <a:t>©</a:t>
            </a:r>
            <a:r>
              <a:rPr lang="de-DE" sz="2000" dirty="0">
                <a:solidFill>
                  <a:schemeClr val="bg1"/>
                </a:solidFill>
                <a:latin typeface="Eastman Grotesque"/>
              </a:rPr>
              <a:t> Invest </a:t>
            </a:r>
            <a:r>
              <a:rPr lang="de-DE" sz="2000" dirty="0" err="1">
                <a:solidFill>
                  <a:schemeClr val="bg1"/>
                </a:solidFill>
                <a:latin typeface="Eastman Grotesque"/>
              </a:rPr>
              <a:t>for</a:t>
            </a:r>
            <a:r>
              <a:rPr lang="de-DE" sz="2000" dirty="0">
                <a:solidFill>
                  <a:schemeClr val="bg1"/>
                </a:solidFill>
                <a:latin typeface="Eastman Grotesque"/>
              </a:rPr>
              <a:t> Better Climate EU </a:t>
            </a:r>
            <a:r>
              <a:rPr lang="en-US" sz="2000" dirty="0">
                <a:solidFill>
                  <a:schemeClr val="bg1"/>
                </a:solidFill>
                <a:latin typeface="Canva Sans"/>
              </a:rPr>
              <a:t>2023</a:t>
            </a:r>
          </a:p>
          <a:p>
            <a:pPr algn="ctr">
              <a:lnSpc>
                <a:spcPts val="4759"/>
              </a:lnSpc>
            </a:pPr>
            <a:endParaRPr lang="en-US" sz="2000" dirty="0">
              <a:solidFill>
                <a:srgbClr val="FF0000"/>
              </a:solidFill>
              <a:latin typeface="Canva Sans"/>
            </a:endParaRPr>
          </a:p>
        </p:txBody>
      </p:sp>
      <p:pic>
        <p:nvPicPr>
          <p:cNvPr id="17" name="Grafik 16">
            <a:extLst>
              <a:ext uri="{FF2B5EF4-FFF2-40B4-BE49-F238E27FC236}">
                <a16:creationId xmlns:a16="http://schemas.microsoft.com/office/drawing/2014/main" id="{F2370DF2-0B43-4B31-96C1-FA8F6A5237EE}"/>
              </a:ext>
            </a:extLst>
          </p:cNvPr>
          <p:cNvPicPr>
            <a:picLocks noChangeAspect="1"/>
          </p:cNvPicPr>
          <p:nvPr/>
        </p:nvPicPr>
        <p:blipFill>
          <a:blip r:embed="rId4"/>
          <a:stretch>
            <a:fillRect/>
          </a:stretch>
        </p:blipFill>
        <p:spPr>
          <a:xfrm>
            <a:off x="4020718" y="2933700"/>
            <a:ext cx="9839325" cy="5667375"/>
          </a:xfrm>
          <a:prstGeom prst="rect">
            <a:avLst/>
          </a:prstGeom>
        </p:spPr>
      </p:pic>
      <p:sp>
        <p:nvSpPr>
          <p:cNvPr id="18" name="Textfeld 17">
            <a:extLst>
              <a:ext uri="{FF2B5EF4-FFF2-40B4-BE49-F238E27FC236}">
                <a16:creationId xmlns:a16="http://schemas.microsoft.com/office/drawing/2014/main" id="{662B13A7-7DF8-ED80-6C8D-1E601745D040}"/>
              </a:ext>
            </a:extLst>
          </p:cNvPr>
          <p:cNvSpPr txBox="1"/>
          <p:nvPr/>
        </p:nvSpPr>
        <p:spPr>
          <a:xfrm>
            <a:off x="1879715" y="8748002"/>
            <a:ext cx="11760085" cy="400110"/>
          </a:xfrm>
          <a:prstGeom prst="rect">
            <a:avLst/>
          </a:prstGeom>
          <a:noFill/>
        </p:spPr>
        <p:txBody>
          <a:bodyPr wrap="square" rtlCol="0">
            <a:spAutoFit/>
          </a:bodyPr>
          <a:lstStyle/>
          <a:p>
            <a:r>
              <a:rPr lang="de-DE" sz="2000" dirty="0">
                <a:solidFill>
                  <a:schemeClr val="bg1"/>
                </a:solidFill>
              </a:rPr>
              <a:t>Quelle: </a:t>
            </a:r>
            <a:r>
              <a:rPr lang="de-DE" sz="2000" dirty="0" err="1">
                <a:solidFill>
                  <a:schemeClr val="bg1"/>
                </a:solidFill>
              </a:rPr>
              <a:t>FairFinance</a:t>
            </a:r>
            <a:r>
              <a:rPr lang="de-DE" sz="2000" dirty="0">
                <a:solidFill>
                  <a:schemeClr val="bg1"/>
                </a:solidFill>
              </a:rPr>
              <a:t>: https://www.fairfinanceguide.de/ffg-d/</a:t>
            </a:r>
          </a:p>
        </p:txBody>
      </p:sp>
      <p:sp>
        <p:nvSpPr>
          <p:cNvPr id="9" name="Textfeld 8">
            <a:extLst>
              <a:ext uri="{FF2B5EF4-FFF2-40B4-BE49-F238E27FC236}">
                <a16:creationId xmlns:a16="http://schemas.microsoft.com/office/drawing/2014/main" id="{0DB2E335-384D-C523-53DB-41F275B9E47D}"/>
              </a:ext>
            </a:extLst>
          </p:cNvPr>
          <p:cNvSpPr txBox="1"/>
          <p:nvPr/>
        </p:nvSpPr>
        <p:spPr>
          <a:xfrm>
            <a:off x="12268200" y="8748002"/>
            <a:ext cx="5562600" cy="523220"/>
          </a:xfrm>
          <a:prstGeom prst="rect">
            <a:avLst/>
          </a:prstGeom>
          <a:noFill/>
        </p:spPr>
        <p:txBody>
          <a:bodyPr wrap="square" rtlCol="0">
            <a:spAutoFit/>
          </a:bodyPr>
          <a:lstStyle/>
          <a:p>
            <a:r>
              <a:rPr lang="de-DE" sz="2800" dirty="0">
                <a:solidFill>
                  <a:schemeClr val="bg1"/>
                </a:solidFill>
              </a:rPr>
              <a:t>Beispielcheckliste von Fair Finance</a:t>
            </a:r>
          </a:p>
        </p:txBody>
      </p:sp>
    </p:spTree>
    <p:extLst>
      <p:ext uri="{BB962C8B-B14F-4D97-AF65-F5344CB8AC3E}">
        <p14:creationId xmlns:p14="http://schemas.microsoft.com/office/powerpoint/2010/main" val="39666836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grpSp>
        <p:nvGrpSpPr>
          <p:cNvPr id="3" name="Group 3"/>
          <p:cNvGrpSpPr/>
          <p:nvPr/>
        </p:nvGrpSpPr>
        <p:grpSpPr>
          <a:xfrm>
            <a:off x="0" y="9436511"/>
            <a:ext cx="18288000" cy="850489"/>
            <a:chOff x="0" y="0"/>
            <a:chExt cx="4816593" cy="223997"/>
          </a:xfrm>
        </p:grpSpPr>
        <p:sp>
          <p:nvSpPr>
            <p:cNvPr id="4" name="Freeform 4"/>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395820"/>
            <a:chOff x="0" y="0"/>
            <a:chExt cx="4816593" cy="2737994"/>
          </a:xfrm>
        </p:grpSpPr>
        <p:sp>
          <p:nvSpPr>
            <p:cNvPr id="7" name="Freeform 7"/>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AutoShape 10"/>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1" name="TextBox 11"/>
          <p:cNvSpPr txBox="1"/>
          <p:nvPr/>
        </p:nvSpPr>
        <p:spPr>
          <a:xfrm>
            <a:off x="1390493" y="885825"/>
            <a:ext cx="15701414" cy="1191421"/>
          </a:xfrm>
          <a:prstGeom prst="rect">
            <a:avLst/>
          </a:prstGeom>
        </p:spPr>
        <p:txBody>
          <a:bodyPr lIns="0" tIns="0" rIns="0" bIns="0" rtlCol="0" anchor="t">
            <a:spAutoFit/>
          </a:bodyPr>
          <a:lstStyle/>
          <a:p>
            <a:pPr algn="ctr">
              <a:lnSpc>
                <a:spcPts val="9659"/>
              </a:lnSpc>
            </a:pPr>
            <a:r>
              <a:rPr lang="de-DE" sz="6000" dirty="0">
                <a:solidFill>
                  <a:srgbClr val="FFFFFF"/>
                </a:solidFill>
                <a:latin typeface="Eastman Grotesque Bold"/>
              </a:rPr>
              <a:t>Auf die Kosten achten</a:t>
            </a:r>
            <a:endParaRPr lang="en-US" sz="6000" dirty="0">
              <a:solidFill>
                <a:srgbClr val="FFFFFF"/>
              </a:solidFill>
              <a:latin typeface="Eastman Grotesque Bold"/>
            </a:endParaRPr>
          </a:p>
        </p:txBody>
      </p:sp>
      <p:grpSp>
        <p:nvGrpSpPr>
          <p:cNvPr id="12" name="Group 12"/>
          <p:cNvGrpSpPr/>
          <p:nvPr/>
        </p:nvGrpSpPr>
        <p:grpSpPr>
          <a:xfrm>
            <a:off x="1879715" y="2778288"/>
            <a:ext cx="14528569" cy="5969714"/>
            <a:chOff x="0" y="0"/>
            <a:chExt cx="3826454" cy="1572270"/>
          </a:xfrm>
        </p:grpSpPr>
        <p:sp>
          <p:nvSpPr>
            <p:cNvPr id="13" name="Freeform 13"/>
            <p:cNvSpPr/>
            <p:nvPr/>
          </p:nvSpPr>
          <p:spPr>
            <a:xfrm>
              <a:off x="0" y="0"/>
              <a:ext cx="3826454" cy="1572270"/>
            </a:xfrm>
            <a:custGeom>
              <a:avLst/>
              <a:gdLst/>
              <a:ahLst/>
              <a:cxnLst/>
              <a:rect l="l" t="t" r="r" b="b"/>
              <a:pathLst>
                <a:path w="3826454" h="1572270">
                  <a:moveTo>
                    <a:pt x="0" y="0"/>
                  </a:moveTo>
                  <a:lnTo>
                    <a:pt x="3826454" y="0"/>
                  </a:lnTo>
                  <a:lnTo>
                    <a:pt x="3826454" y="1572270"/>
                  </a:lnTo>
                  <a:lnTo>
                    <a:pt x="0" y="1572270"/>
                  </a:lnTo>
                  <a:close/>
                </a:path>
              </a:pathLst>
            </a:custGeom>
            <a:solidFill>
              <a:srgbClr val="000000">
                <a:alpha val="22745"/>
              </a:srgbClr>
            </a:solidFill>
          </p:spPr>
          <p:txBody>
            <a:bodyPr/>
            <a:lstStyle/>
            <a:p>
              <a:endParaRPr lang="en-BE"/>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2665881" y="3211406"/>
            <a:ext cx="12956238" cy="4981107"/>
          </a:xfrm>
          <a:prstGeom prst="rect">
            <a:avLst/>
          </a:prstGeom>
        </p:spPr>
        <p:txBody>
          <a:bodyPr lIns="0" tIns="0" rIns="0" bIns="0" rtlCol="0" anchor="t">
            <a:spAutoFit/>
          </a:bodyPr>
          <a:lstStyle/>
          <a:p>
            <a:pPr marL="457200" indent="-457200">
              <a:lnSpc>
                <a:spcPct val="150000"/>
              </a:lnSpc>
              <a:buFont typeface="Arial" panose="020B0604020202020204" pitchFamily="34" charset="0"/>
              <a:buChar char="•"/>
            </a:pPr>
            <a:r>
              <a:rPr lang="de-DE" sz="4400" dirty="0">
                <a:solidFill>
                  <a:srgbClr val="FFFFFF"/>
                </a:solidFill>
                <a:latin typeface="Eastman Grotesque"/>
              </a:rPr>
              <a:t> Depotgebühren</a:t>
            </a:r>
          </a:p>
          <a:p>
            <a:pPr marL="457200" indent="-457200">
              <a:lnSpc>
                <a:spcPct val="150000"/>
              </a:lnSpc>
              <a:buFont typeface="Arial" panose="020B0604020202020204" pitchFamily="34" charset="0"/>
              <a:buChar char="•"/>
            </a:pPr>
            <a:r>
              <a:rPr lang="de-DE" sz="4400" dirty="0">
                <a:solidFill>
                  <a:srgbClr val="FFFFFF"/>
                </a:solidFill>
                <a:latin typeface="Eastman Grotesque"/>
              </a:rPr>
              <a:t> Kosten für Wertpapierkäufe/-verkäufe</a:t>
            </a:r>
          </a:p>
          <a:p>
            <a:pPr marL="457200" indent="-457200">
              <a:lnSpc>
                <a:spcPct val="150000"/>
              </a:lnSpc>
              <a:buFont typeface="Arial" panose="020B0604020202020204" pitchFamily="34" charset="0"/>
              <a:buChar char="•"/>
            </a:pPr>
            <a:r>
              <a:rPr lang="de-DE" sz="4400" dirty="0">
                <a:solidFill>
                  <a:srgbClr val="FFFFFF"/>
                </a:solidFill>
                <a:latin typeface="Eastman Grotesque"/>
              </a:rPr>
              <a:t> laufende Kosten</a:t>
            </a:r>
          </a:p>
          <a:p>
            <a:pPr marL="457200" indent="-457200">
              <a:lnSpc>
                <a:spcPct val="150000"/>
              </a:lnSpc>
              <a:buFont typeface="Arial" panose="020B0604020202020204" pitchFamily="34" charset="0"/>
              <a:buChar char="•"/>
            </a:pPr>
            <a:r>
              <a:rPr lang="de-DE" sz="4400" dirty="0">
                <a:solidFill>
                  <a:srgbClr val="FFFFFF"/>
                </a:solidFill>
                <a:latin typeface="Eastman Grotesque"/>
              </a:rPr>
              <a:t> Provisionen</a:t>
            </a:r>
          </a:p>
          <a:p>
            <a:pPr marL="457200" indent="-457200">
              <a:lnSpc>
                <a:spcPct val="150000"/>
              </a:lnSpc>
              <a:buFont typeface="Arial" panose="020B0604020202020204" pitchFamily="34" charset="0"/>
              <a:buChar char="•"/>
            </a:pPr>
            <a:r>
              <a:rPr lang="de-DE" sz="4400" dirty="0">
                <a:solidFill>
                  <a:srgbClr val="FFFFFF"/>
                </a:solidFill>
                <a:latin typeface="Eastman Grotesque"/>
              </a:rPr>
              <a:t>…</a:t>
            </a:r>
          </a:p>
        </p:txBody>
      </p:sp>
      <p:sp>
        <p:nvSpPr>
          <p:cNvPr id="16" name="TextBox 13">
            <a:extLst>
              <a:ext uri="{FF2B5EF4-FFF2-40B4-BE49-F238E27FC236}">
                <a16:creationId xmlns:a16="http://schemas.microsoft.com/office/drawing/2014/main" id="{0EC7FE45-D0DF-C271-AD56-33BAFCB26E63}"/>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solidFill>
                <a:srgbClr val="FF0000"/>
              </a:solidFill>
            </a:endParaRPr>
          </a:p>
          <a:p>
            <a:pPr algn="ctr">
              <a:lnSpc>
                <a:spcPts val="2800"/>
              </a:lnSpc>
            </a:pPr>
            <a:r>
              <a:rPr lang="en-US" sz="2000" dirty="0">
                <a:solidFill>
                  <a:schemeClr val="bg1"/>
                </a:solidFill>
                <a:latin typeface="Canva Sans"/>
              </a:rPr>
              <a:t>©</a:t>
            </a:r>
            <a:r>
              <a:rPr lang="de-DE" sz="2000" dirty="0">
                <a:solidFill>
                  <a:schemeClr val="bg1"/>
                </a:solidFill>
                <a:latin typeface="Eastman Grotesque"/>
              </a:rPr>
              <a:t> Invest </a:t>
            </a:r>
            <a:r>
              <a:rPr lang="de-DE" sz="2000" dirty="0" err="1">
                <a:solidFill>
                  <a:schemeClr val="bg1"/>
                </a:solidFill>
                <a:latin typeface="Eastman Grotesque"/>
              </a:rPr>
              <a:t>for</a:t>
            </a:r>
            <a:r>
              <a:rPr lang="de-DE" sz="2000" dirty="0">
                <a:solidFill>
                  <a:schemeClr val="bg1"/>
                </a:solidFill>
                <a:latin typeface="Eastman Grotesque"/>
              </a:rPr>
              <a:t> Better Climate EU </a:t>
            </a:r>
            <a:r>
              <a:rPr lang="en-US" sz="2000" dirty="0">
                <a:solidFill>
                  <a:schemeClr val="bg1"/>
                </a:solidFill>
                <a:latin typeface="Canva Sans"/>
              </a:rPr>
              <a:t>2023</a:t>
            </a:r>
          </a:p>
          <a:p>
            <a:pPr algn="ctr">
              <a:lnSpc>
                <a:spcPts val="4759"/>
              </a:lnSpc>
            </a:pPr>
            <a:endParaRPr lang="en-US" sz="2000" dirty="0">
              <a:solidFill>
                <a:srgbClr val="FF0000"/>
              </a:solidFill>
              <a:latin typeface="Canva Sans"/>
            </a:endParaRPr>
          </a:p>
        </p:txBody>
      </p:sp>
    </p:spTree>
    <p:extLst>
      <p:ext uri="{BB962C8B-B14F-4D97-AF65-F5344CB8AC3E}">
        <p14:creationId xmlns:p14="http://schemas.microsoft.com/office/powerpoint/2010/main" val="3158660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grpSp>
        <p:nvGrpSpPr>
          <p:cNvPr id="3" name="Group 3"/>
          <p:cNvGrpSpPr/>
          <p:nvPr/>
        </p:nvGrpSpPr>
        <p:grpSpPr>
          <a:xfrm>
            <a:off x="0" y="9436511"/>
            <a:ext cx="18288000" cy="850489"/>
            <a:chOff x="0" y="0"/>
            <a:chExt cx="4816593" cy="223997"/>
          </a:xfrm>
        </p:grpSpPr>
        <p:sp>
          <p:nvSpPr>
            <p:cNvPr id="4" name="Freeform 4"/>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395820"/>
            <a:chOff x="0" y="0"/>
            <a:chExt cx="4816593" cy="2737994"/>
          </a:xfrm>
        </p:grpSpPr>
        <p:sp>
          <p:nvSpPr>
            <p:cNvPr id="7" name="Freeform 7"/>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AutoShape 10"/>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grpSp>
        <p:nvGrpSpPr>
          <p:cNvPr id="12" name="Group 12"/>
          <p:cNvGrpSpPr/>
          <p:nvPr/>
        </p:nvGrpSpPr>
        <p:grpSpPr>
          <a:xfrm>
            <a:off x="1879715" y="2778288"/>
            <a:ext cx="14528569" cy="5969714"/>
            <a:chOff x="0" y="0"/>
            <a:chExt cx="3826454" cy="1572270"/>
          </a:xfrm>
        </p:grpSpPr>
        <p:sp>
          <p:nvSpPr>
            <p:cNvPr id="13" name="Freeform 13"/>
            <p:cNvSpPr/>
            <p:nvPr/>
          </p:nvSpPr>
          <p:spPr>
            <a:xfrm>
              <a:off x="0" y="0"/>
              <a:ext cx="3826454" cy="1572270"/>
            </a:xfrm>
            <a:custGeom>
              <a:avLst/>
              <a:gdLst/>
              <a:ahLst/>
              <a:cxnLst/>
              <a:rect l="l" t="t" r="r" b="b"/>
              <a:pathLst>
                <a:path w="3826454" h="1572270">
                  <a:moveTo>
                    <a:pt x="0" y="0"/>
                  </a:moveTo>
                  <a:lnTo>
                    <a:pt x="3826454" y="0"/>
                  </a:lnTo>
                  <a:lnTo>
                    <a:pt x="3826454" y="1572270"/>
                  </a:lnTo>
                  <a:lnTo>
                    <a:pt x="0" y="1572270"/>
                  </a:lnTo>
                  <a:close/>
                </a:path>
              </a:pathLst>
            </a:custGeom>
            <a:solidFill>
              <a:srgbClr val="000000">
                <a:alpha val="22745"/>
              </a:srgbClr>
            </a:solidFill>
          </p:spPr>
          <p:txBody>
            <a:bodyPr/>
            <a:lstStyle/>
            <a:p>
              <a:endParaRPr lang="en-BE"/>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2667600" y="3211200"/>
            <a:ext cx="12956238" cy="4154984"/>
          </a:xfrm>
          <a:prstGeom prst="rect">
            <a:avLst/>
          </a:prstGeom>
        </p:spPr>
        <p:txBody>
          <a:bodyPr lIns="0" tIns="0" rIns="0" bIns="0" rtlCol="0" anchor="t">
            <a:spAutoFit/>
          </a:bodyPr>
          <a:lstStyle/>
          <a:p>
            <a:pPr marL="1488282" lvl="1" indent="-685800">
              <a:spcBef>
                <a:spcPts val="900"/>
              </a:spcBef>
              <a:buClr>
                <a:schemeClr val="bg1"/>
              </a:buClr>
              <a:buFont typeface="Arial" panose="020B0604020202020204" pitchFamily="34" charset="0"/>
              <a:buChar char="•"/>
            </a:pPr>
            <a:r>
              <a:rPr lang="de-DE" altLang="de-DE" sz="4800" dirty="0">
                <a:solidFill>
                  <a:schemeClr val="bg1"/>
                </a:solidFill>
                <a:latin typeface="Eastman Grotesque" panose="020B0604020202020204" charset="0"/>
              </a:rPr>
              <a:t>sicherheitsorientiert  </a:t>
            </a:r>
          </a:p>
          <a:p>
            <a:pPr marL="1488282" lvl="1" indent="-685800">
              <a:spcBef>
                <a:spcPts val="900"/>
              </a:spcBef>
              <a:buClr>
                <a:schemeClr val="bg1"/>
              </a:buClr>
              <a:buFont typeface="Arial" panose="020B0604020202020204" pitchFamily="34" charset="0"/>
              <a:buChar char="•"/>
            </a:pPr>
            <a:r>
              <a:rPr lang="de-DE" altLang="de-DE" sz="4800" dirty="0">
                <a:solidFill>
                  <a:schemeClr val="bg1"/>
                </a:solidFill>
                <a:latin typeface="Eastman Grotesque" panose="020B0604020202020204" charset="0"/>
              </a:rPr>
              <a:t>ausgewogen</a:t>
            </a:r>
          </a:p>
          <a:p>
            <a:pPr marL="1488282" lvl="1" indent="-685800">
              <a:spcBef>
                <a:spcPts val="900"/>
              </a:spcBef>
              <a:buClr>
                <a:schemeClr val="bg1"/>
              </a:buClr>
              <a:buFont typeface="Arial" panose="020B0604020202020204" pitchFamily="34" charset="0"/>
              <a:buChar char="•"/>
            </a:pPr>
            <a:r>
              <a:rPr lang="de-DE" altLang="de-DE" sz="4800" dirty="0">
                <a:solidFill>
                  <a:schemeClr val="bg1"/>
                </a:solidFill>
                <a:latin typeface="Eastman Grotesque" panose="020B0604020202020204" charset="0"/>
              </a:rPr>
              <a:t>risikobewusst</a:t>
            </a:r>
          </a:p>
          <a:p>
            <a:pPr marL="1488282" lvl="1" indent="-685800">
              <a:spcBef>
                <a:spcPts val="900"/>
              </a:spcBef>
              <a:buClr>
                <a:schemeClr val="bg1"/>
              </a:buClr>
              <a:buFont typeface="Arial" panose="020B0604020202020204" pitchFamily="34" charset="0"/>
              <a:buChar char="•"/>
            </a:pPr>
            <a:r>
              <a:rPr lang="de-DE" altLang="de-DE" sz="4800" dirty="0">
                <a:solidFill>
                  <a:schemeClr val="bg1"/>
                </a:solidFill>
                <a:latin typeface="Eastman Grotesque" panose="020B0604020202020204" charset="0"/>
              </a:rPr>
              <a:t>chancenorientiert</a:t>
            </a:r>
          </a:p>
          <a:p>
            <a:pPr marL="1488282" lvl="1" indent="-685800">
              <a:spcBef>
                <a:spcPts val="900"/>
              </a:spcBef>
              <a:buClr>
                <a:schemeClr val="bg1"/>
              </a:buClr>
              <a:buFont typeface="Arial" panose="020B0604020202020204" pitchFamily="34" charset="0"/>
              <a:buChar char="•"/>
            </a:pPr>
            <a:r>
              <a:rPr lang="de-DE" altLang="de-DE" sz="4800" dirty="0">
                <a:solidFill>
                  <a:schemeClr val="bg1"/>
                </a:solidFill>
                <a:latin typeface="Eastman Grotesque" panose="020B0604020202020204" charset="0"/>
              </a:rPr>
              <a:t>spekulativ</a:t>
            </a:r>
            <a:endParaRPr lang="de-DE" altLang="de-DE" sz="2700" dirty="0">
              <a:solidFill>
                <a:schemeClr val="bg1"/>
              </a:solidFill>
              <a:latin typeface="Eastman Grotesque" panose="020B0604020202020204" charset="0"/>
            </a:endParaRPr>
          </a:p>
        </p:txBody>
      </p:sp>
      <p:sp>
        <p:nvSpPr>
          <p:cNvPr id="16" name="TextBox 13">
            <a:extLst>
              <a:ext uri="{FF2B5EF4-FFF2-40B4-BE49-F238E27FC236}">
                <a16:creationId xmlns:a16="http://schemas.microsoft.com/office/drawing/2014/main" id="{251372C1-C60C-BCA1-073D-BB2E8BE521FE}"/>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solidFill>
                <a:srgbClr val="FF0000"/>
              </a:solidFill>
            </a:endParaRPr>
          </a:p>
          <a:p>
            <a:pPr algn="ctr">
              <a:lnSpc>
                <a:spcPts val="2800"/>
              </a:lnSpc>
            </a:pPr>
            <a:r>
              <a:rPr lang="en-US" sz="2000" dirty="0">
                <a:solidFill>
                  <a:schemeClr val="bg1"/>
                </a:solidFill>
                <a:latin typeface="Canva Sans"/>
              </a:rPr>
              <a:t>©</a:t>
            </a:r>
            <a:r>
              <a:rPr lang="de-DE" sz="2000" dirty="0">
                <a:solidFill>
                  <a:schemeClr val="bg1"/>
                </a:solidFill>
                <a:latin typeface="Eastman Grotesque"/>
              </a:rPr>
              <a:t> Invest </a:t>
            </a:r>
            <a:r>
              <a:rPr lang="de-DE" sz="2000" dirty="0" err="1">
                <a:solidFill>
                  <a:schemeClr val="bg1"/>
                </a:solidFill>
                <a:latin typeface="Eastman Grotesque"/>
              </a:rPr>
              <a:t>for</a:t>
            </a:r>
            <a:r>
              <a:rPr lang="de-DE" sz="2000" dirty="0">
                <a:solidFill>
                  <a:schemeClr val="bg1"/>
                </a:solidFill>
                <a:latin typeface="Eastman Grotesque"/>
              </a:rPr>
              <a:t> Better Climate EU </a:t>
            </a:r>
            <a:r>
              <a:rPr lang="en-US" sz="2000" dirty="0">
                <a:solidFill>
                  <a:schemeClr val="bg1"/>
                </a:solidFill>
                <a:latin typeface="Canva Sans"/>
              </a:rPr>
              <a:t>2023</a:t>
            </a:r>
          </a:p>
          <a:p>
            <a:pPr algn="ctr">
              <a:lnSpc>
                <a:spcPts val="4759"/>
              </a:lnSpc>
            </a:pPr>
            <a:endParaRPr lang="en-US" sz="2000" dirty="0">
              <a:solidFill>
                <a:srgbClr val="FF0000"/>
              </a:solidFill>
              <a:latin typeface="Canva Sans"/>
            </a:endParaRPr>
          </a:p>
        </p:txBody>
      </p:sp>
      <p:sp>
        <p:nvSpPr>
          <p:cNvPr id="9" name="TextBox 11">
            <a:extLst>
              <a:ext uri="{FF2B5EF4-FFF2-40B4-BE49-F238E27FC236}">
                <a16:creationId xmlns:a16="http://schemas.microsoft.com/office/drawing/2014/main" id="{2D809F8A-F1E9-DFE8-DA11-D441E7BF6F96}"/>
              </a:ext>
            </a:extLst>
          </p:cNvPr>
          <p:cNvSpPr txBox="1"/>
          <p:nvPr/>
        </p:nvSpPr>
        <p:spPr>
          <a:xfrm>
            <a:off x="1390493" y="885825"/>
            <a:ext cx="15701414" cy="1191421"/>
          </a:xfrm>
          <a:prstGeom prst="rect">
            <a:avLst/>
          </a:prstGeom>
        </p:spPr>
        <p:txBody>
          <a:bodyPr lIns="0" tIns="0" rIns="0" bIns="0" rtlCol="0" anchor="t">
            <a:spAutoFit/>
          </a:bodyPr>
          <a:lstStyle/>
          <a:p>
            <a:pPr algn="ctr">
              <a:lnSpc>
                <a:spcPts val="9659"/>
              </a:lnSpc>
            </a:pPr>
            <a:r>
              <a:rPr lang="de-DE" sz="6000" dirty="0">
                <a:solidFill>
                  <a:srgbClr val="FFFFFF"/>
                </a:solidFill>
                <a:latin typeface="Eastman Grotesque Bold"/>
              </a:rPr>
              <a:t>Welcher Anlegertyp bin ich?</a:t>
            </a:r>
            <a:endParaRPr lang="en-US" sz="6000" dirty="0">
              <a:solidFill>
                <a:srgbClr val="FFFFFF"/>
              </a:solidFill>
              <a:latin typeface="Eastman Grotesque Bold"/>
            </a:endParaRPr>
          </a:p>
        </p:txBody>
      </p:sp>
    </p:spTree>
    <p:extLst>
      <p:ext uri="{BB962C8B-B14F-4D97-AF65-F5344CB8AC3E}">
        <p14:creationId xmlns:p14="http://schemas.microsoft.com/office/powerpoint/2010/main" val="37693364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grpSp>
        <p:nvGrpSpPr>
          <p:cNvPr id="3" name="Group 3"/>
          <p:cNvGrpSpPr/>
          <p:nvPr/>
        </p:nvGrpSpPr>
        <p:grpSpPr>
          <a:xfrm>
            <a:off x="0" y="9436511"/>
            <a:ext cx="18288000" cy="850489"/>
            <a:chOff x="0" y="0"/>
            <a:chExt cx="4816593" cy="223997"/>
          </a:xfrm>
        </p:grpSpPr>
        <p:sp>
          <p:nvSpPr>
            <p:cNvPr id="4" name="Freeform 4"/>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395820"/>
            <a:chOff x="0" y="0"/>
            <a:chExt cx="4816593" cy="2737994"/>
          </a:xfrm>
        </p:grpSpPr>
        <p:sp>
          <p:nvSpPr>
            <p:cNvPr id="7" name="Freeform 7"/>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AutoShape 10"/>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1" name="TextBox 11"/>
          <p:cNvSpPr txBox="1"/>
          <p:nvPr/>
        </p:nvSpPr>
        <p:spPr>
          <a:xfrm>
            <a:off x="-228600" y="899975"/>
            <a:ext cx="18440400" cy="923330"/>
          </a:xfrm>
          <a:prstGeom prst="rect">
            <a:avLst/>
          </a:prstGeom>
        </p:spPr>
        <p:txBody>
          <a:bodyPr wrap="square" lIns="0" tIns="0" rIns="0" bIns="0" rtlCol="0" anchor="t">
            <a:spAutoFit/>
          </a:bodyPr>
          <a:lstStyle/>
          <a:p>
            <a:pPr algn="ctr"/>
            <a:r>
              <a:rPr lang="de-DE" altLang="de-DE" sz="6000" dirty="0">
                <a:solidFill>
                  <a:srgbClr val="FFFFFF"/>
                </a:solidFill>
                <a:latin typeface="Eastman Grotesque Bold"/>
              </a:rPr>
              <a:t>Welcher Anlegertyp bin ich? Erkenne Dich selbst!</a:t>
            </a:r>
            <a:endParaRPr lang="en-US" altLang="de-DE" sz="6000" dirty="0">
              <a:solidFill>
                <a:srgbClr val="FFFFFF"/>
              </a:solidFill>
              <a:latin typeface="Eastman Grotesque Bold"/>
            </a:endParaRPr>
          </a:p>
        </p:txBody>
      </p:sp>
      <p:grpSp>
        <p:nvGrpSpPr>
          <p:cNvPr id="12" name="Group 12"/>
          <p:cNvGrpSpPr/>
          <p:nvPr/>
        </p:nvGrpSpPr>
        <p:grpSpPr>
          <a:xfrm>
            <a:off x="1879715" y="2778288"/>
            <a:ext cx="14528569" cy="5969714"/>
            <a:chOff x="0" y="0"/>
            <a:chExt cx="3826454" cy="1572270"/>
          </a:xfrm>
        </p:grpSpPr>
        <p:sp>
          <p:nvSpPr>
            <p:cNvPr id="13" name="Freeform 13"/>
            <p:cNvSpPr/>
            <p:nvPr/>
          </p:nvSpPr>
          <p:spPr>
            <a:xfrm>
              <a:off x="0" y="0"/>
              <a:ext cx="3826454" cy="1572270"/>
            </a:xfrm>
            <a:custGeom>
              <a:avLst/>
              <a:gdLst/>
              <a:ahLst/>
              <a:cxnLst/>
              <a:rect l="l" t="t" r="r" b="b"/>
              <a:pathLst>
                <a:path w="3826454" h="1572270">
                  <a:moveTo>
                    <a:pt x="0" y="0"/>
                  </a:moveTo>
                  <a:lnTo>
                    <a:pt x="3826454" y="0"/>
                  </a:lnTo>
                  <a:lnTo>
                    <a:pt x="3826454" y="1572270"/>
                  </a:lnTo>
                  <a:lnTo>
                    <a:pt x="0" y="1572270"/>
                  </a:lnTo>
                  <a:close/>
                </a:path>
              </a:pathLst>
            </a:custGeom>
            <a:solidFill>
              <a:srgbClr val="000000">
                <a:alpha val="22745"/>
              </a:srgbClr>
            </a:solidFill>
          </p:spPr>
          <p:txBody>
            <a:bodyPr/>
            <a:lstStyle/>
            <a:p>
              <a:endParaRPr lang="en-BE"/>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2665880" y="3233321"/>
            <a:ext cx="13742403" cy="5801588"/>
          </a:xfrm>
          <a:prstGeom prst="rect">
            <a:avLst/>
          </a:prstGeom>
        </p:spPr>
        <p:txBody>
          <a:bodyPr wrap="square" lIns="0" tIns="0" rIns="0" bIns="0" rtlCol="0" anchor="t">
            <a:spAutoFit/>
          </a:bodyPr>
          <a:lstStyle/>
          <a:p>
            <a:pPr marL="483393" lvl="1" indent="-457200">
              <a:buFont typeface="Arial" panose="020B0604020202020204" pitchFamily="34" charset="0"/>
              <a:buChar char="•"/>
            </a:pPr>
            <a:r>
              <a:rPr lang="de-DE" altLang="de-DE" sz="3500" dirty="0">
                <a:solidFill>
                  <a:schemeClr val="bg1"/>
                </a:solidFill>
                <a:latin typeface="Eastman Grotesque" panose="020B0604020202020204" charset="0"/>
              </a:rPr>
              <a:t>„die“ zentrale Frage</a:t>
            </a:r>
          </a:p>
          <a:p>
            <a:pPr marL="483393" lvl="1" indent="-457200">
              <a:buFont typeface="Arial" panose="020B0604020202020204" pitchFamily="34" charset="0"/>
              <a:buChar char="•"/>
            </a:pPr>
            <a:r>
              <a:rPr lang="de-DE" altLang="de-DE" sz="3500" dirty="0">
                <a:solidFill>
                  <a:schemeClr val="bg1"/>
                </a:solidFill>
                <a:latin typeface="Eastman Grotesque" panose="020B0604020202020204" charset="0"/>
              </a:rPr>
              <a:t>Antwort ist Grundlage für die passende Strategie und </a:t>
            </a:r>
            <a:br>
              <a:rPr lang="de-DE" altLang="de-DE" sz="3500" dirty="0">
                <a:solidFill>
                  <a:schemeClr val="bg1"/>
                </a:solidFill>
                <a:latin typeface="Eastman Grotesque" panose="020B0604020202020204" charset="0"/>
              </a:rPr>
            </a:br>
            <a:r>
              <a:rPr lang="de-DE" altLang="de-DE" sz="3500" dirty="0">
                <a:solidFill>
                  <a:schemeClr val="bg1"/>
                </a:solidFill>
                <a:latin typeface="Eastman Grotesque" panose="020B0604020202020204" charset="0"/>
              </a:rPr>
              <a:t>damit auch alle Anlageentscheidungen</a:t>
            </a:r>
          </a:p>
          <a:p>
            <a:pPr marL="483393" lvl="1" indent="-457200">
              <a:buFont typeface="Arial" panose="020B0604020202020204" pitchFamily="34" charset="0"/>
              <a:buChar char="•"/>
            </a:pPr>
            <a:r>
              <a:rPr lang="de-DE" altLang="de-DE" sz="3500" dirty="0">
                <a:solidFill>
                  <a:schemeClr val="bg1"/>
                </a:solidFill>
                <a:latin typeface="Eastman Grotesque" panose="020B0604020202020204" charset="0"/>
              </a:rPr>
              <a:t>längerer Findungsprozess notwendig</a:t>
            </a:r>
          </a:p>
          <a:p>
            <a:pPr marL="483393" lvl="1" indent="-457200">
              <a:buFont typeface="Arial" panose="020B0604020202020204" pitchFamily="34" charset="0"/>
              <a:buChar char="•"/>
            </a:pPr>
            <a:r>
              <a:rPr lang="de-DE" altLang="de-DE" sz="3500" dirty="0">
                <a:solidFill>
                  <a:schemeClr val="bg1"/>
                </a:solidFill>
                <a:latin typeface="Eastman Grotesque" panose="020B0604020202020204" charset="0"/>
              </a:rPr>
              <a:t>Ehrlichkeit gefragt</a:t>
            </a:r>
          </a:p>
          <a:p>
            <a:pPr marL="483393" lvl="1" indent="-457200">
              <a:buFont typeface="Arial" panose="020B0604020202020204" pitchFamily="34" charset="0"/>
              <a:buChar char="•"/>
            </a:pPr>
            <a:r>
              <a:rPr lang="de-DE" altLang="de-DE" sz="3500" dirty="0">
                <a:solidFill>
                  <a:schemeClr val="bg1"/>
                </a:solidFill>
                <a:latin typeface="Eastman Grotesque" panose="020B0604020202020204" charset="0"/>
              </a:rPr>
              <a:t>Risiko vs. Rendite</a:t>
            </a:r>
          </a:p>
          <a:p>
            <a:pPr marL="483393" lvl="1" indent="-457200">
              <a:buFont typeface="Arial" panose="020B0604020202020204" pitchFamily="34" charset="0"/>
              <a:buChar char="•"/>
            </a:pPr>
            <a:r>
              <a:rPr lang="de-DE" altLang="de-DE" sz="3500" dirty="0">
                <a:solidFill>
                  <a:schemeClr val="bg1"/>
                </a:solidFill>
                <a:latin typeface="Eastman Grotesque" panose="020B0604020202020204" charset="0"/>
              </a:rPr>
              <a:t>subjektive und objektive Aspekte</a:t>
            </a:r>
          </a:p>
          <a:p>
            <a:pPr marL="483393" lvl="1" indent="-457200">
              <a:buFont typeface="Arial" panose="020B0604020202020204" pitchFamily="34" charset="0"/>
              <a:buChar char="•"/>
            </a:pPr>
            <a:r>
              <a:rPr lang="de-DE" altLang="de-DE" sz="3500" dirty="0">
                <a:solidFill>
                  <a:schemeClr val="bg1"/>
                </a:solidFill>
                <a:latin typeface="Eastman Grotesque" panose="020B0604020202020204" charset="0"/>
              </a:rPr>
              <a:t>Alter nicht unwesentlich – und auch wieder nicht </a:t>
            </a:r>
          </a:p>
          <a:p>
            <a:pPr marL="483393" lvl="1" indent="-457200">
              <a:buFont typeface="Arial" panose="020B0604020202020204" pitchFamily="34" charset="0"/>
              <a:buChar char="•"/>
            </a:pPr>
            <a:r>
              <a:rPr lang="de-DE" altLang="de-DE" sz="3500" dirty="0">
                <a:solidFill>
                  <a:schemeClr val="bg1"/>
                </a:solidFill>
                <a:latin typeface="Eastman Grotesque" panose="020B0604020202020204" charset="0"/>
              </a:rPr>
              <a:t>Faustformel: 100 minus Alter = Aktienquote</a:t>
            </a:r>
            <a:br>
              <a:rPr lang="de-DE" altLang="de-DE" sz="3500" dirty="0">
                <a:solidFill>
                  <a:schemeClr val="bg1"/>
                </a:solidFill>
                <a:latin typeface="Eastman Grotesque" panose="020B0604020202020204" charset="0"/>
              </a:rPr>
            </a:br>
            <a:r>
              <a:rPr lang="de-DE" altLang="de-DE" sz="3500" dirty="0">
                <a:solidFill>
                  <a:schemeClr val="bg1"/>
                </a:solidFill>
                <a:latin typeface="Eastman Grotesque" panose="020B0604020202020204" charset="0"/>
              </a:rPr>
              <a:t>Ein Alter von 37 Jahren bedeuten somit ca. 63 Prozent Aktienquote </a:t>
            </a:r>
          </a:p>
          <a:p>
            <a:pPr marL="26193" lvl="1"/>
            <a:r>
              <a:rPr lang="de-DE" altLang="de-DE" sz="2700" dirty="0">
                <a:solidFill>
                  <a:schemeClr val="bg1"/>
                </a:solidFill>
                <a:latin typeface="Eastman Grotesque" panose="020B0604020202020204" charset="0"/>
              </a:rPr>
              <a:t> </a:t>
            </a:r>
          </a:p>
        </p:txBody>
      </p:sp>
      <p:sp>
        <p:nvSpPr>
          <p:cNvPr id="16" name="TextBox 13">
            <a:extLst>
              <a:ext uri="{FF2B5EF4-FFF2-40B4-BE49-F238E27FC236}">
                <a16:creationId xmlns:a16="http://schemas.microsoft.com/office/drawing/2014/main" id="{02962CE4-94D8-CB72-096C-0A18D8562154}"/>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solidFill>
                <a:srgbClr val="FF0000"/>
              </a:solidFill>
            </a:endParaRPr>
          </a:p>
          <a:p>
            <a:pPr algn="ctr">
              <a:lnSpc>
                <a:spcPts val="2800"/>
              </a:lnSpc>
            </a:pPr>
            <a:r>
              <a:rPr lang="en-US" sz="2000" dirty="0">
                <a:solidFill>
                  <a:schemeClr val="bg1"/>
                </a:solidFill>
                <a:latin typeface="Canva Sans"/>
              </a:rPr>
              <a:t>©</a:t>
            </a:r>
            <a:r>
              <a:rPr lang="de-DE" sz="2000" dirty="0">
                <a:solidFill>
                  <a:schemeClr val="bg1"/>
                </a:solidFill>
                <a:latin typeface="Eastman Grotesque"/>
              </a:rPr>
              <a:t> Invest </a:t>
            </a:r>
            <a:r>
              <a:rPr lang="de-DE" sz="2000" dirty="0" err="1">
                <a:solidFill>
                  <a:schemeClr val="bg1"/>
                </a:solidFill>
                <a:latin typeface="Eastman Grotesque"/>
              </a:rPr>
              <a:t>for</a:t>
            </a:r>
            <a:r>
              <a:rPr lang="de-DE" sz="2000" dirty="0">
                <a:solidFill>
                  <a:schemeClr val="bg1"/>
                </a:solidFill>
                <a:latin typeface="Eastman Grotesque"/>
              </a:rPr>
              <a:t> Better Climate EU </a:t>
            </a:r>
            <a:r>
              <a:rPr lang="en-US" sz="2000" dirty="0">
                <a:solidFill>
                  <a:schemeClr val="bg1"/>
                </a:solidFill>
                <a:latin typeface="Canva Sans"/>
              </a:rPr>
              <a:t>2023</a:t>
            </a:r>
          </a:p>
          <a:p>
            <a:pPr algn="ctr">
              <a:lnSpc>
                <a:spcPts val="4759"/>
              </a:lnSpc>
            </a:pPr>
            <a:endParaRPr lang="en-US" sz="2000" dirty="0">
              <a:solidFill>
                <a:srgbClr val="FF0000"/>
              </a:solidFill>
              <a:latin typeface="Canva Sans"/>
            </a:endParaRPr>
          </a:p>
        </p:txBody>
      </p:sp>
    </p:spTree>
    <p:extLst>
      <p:ext uri="{BB962C8B-B14F-4D97-AF65-F5344CB8AC3E}">
        <p14:creationId xmlns:p14="http://schemas.microsoft.com/office/powerpoint/2010/main" val="2468564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EE67DDF-4D22-037B-FE3A-ACA53767207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2766234" y="1866900"/>
            <a:ext cx="12755532" cy="81316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6350">
                <a:solidFill>
                  <a:srgbClr val="000000"/>
                </a:solidFill>
                <a:miter lim="800000"/>
                <a:headEnd/>
                <a:tailEnd/>
              </a14:hiddenLine>
            </a:ext>
          </a:extLst>
        </p:spPr>
      </p:pic>
      <p:sp>
        <p:nvSpPr>
          <p:cNvPr id="3" name="Rectangle 2">
            <a:extLst>
              <a:ext uri="{FF2B5EF4-FFF2-40B4-BE49-F238E27FC236}">
                <a16:creationId xmlns:a16="http://schemas.microsoft.com/office/drawing/2014/main" id="{185888F0-8C11-CC20-7B5A-FAE74D0401CB}"/>
              </a:ext>
            </a:extLst>
          </p:cNvPr>
          <p:cNvSpPr>
            <a:spLocks noGrp="1" noChangeArrowheads="1"/>
          </p:cNvSpPr>
          <p:nvPr>
            <p:ph type="title"/>
          </p:nvPr>
        </p:nvSpPr>
        <p:spPr>
          <a:xfrm>
            <a:off x="4751387" y="571500"/>
            <a:ext cx="8785225" cy="908050"/>
          </a:xfrm>
        </p:spPr>
        <p:txBody>
          <a:bodyPr/>
          <a:lstStyle/>
          <a:p>
            <a:r>
              <a:rPr lang="de-DE" altLang="de-DE" dirty="0"/>
              <a:t>Lebensphasenmodell als Richtschnur</a:t>
            </a:r>
            <a:endParaRPr lang="en-US" altLang="de-DE" dirty="0"/>
          </a:p>
        </p:txBody>
      </p:sp>
      <p:sp>
        <p:nvSpPr>
          <p:cNvPr id="4" name="TextBox 13">
            <a:extLst>
              <a:ext uri="{FF2B5EF4-FFF2-40B4-BE49-F238E27FC236}">
                <a16:creationId xmlns:a16="http://schemas.microsoft.com/office/drawing/2014/main" id="{BEB11114-EA1A-7D51-9176-D47160B03272}"/>
              </a:ext>
            </a:extLst>
          </p:cNvPr>
          <p:cNvSpPr txBox="1"/>
          <p:nvPr/>
        </p:nvSpPr>
        <p:spPr>
          <a:xfrm rot="16200000">
            <a:off x="15047955" y="7091608"/>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latin typeface="Canva Sans"/>
              </a:rPr>
              <a:t>©</a:t>
            </a:r>
            <a:r>
              <a:rPr lang="de-DE" sz="2000" dirty="0">
                <a:latin typeface="Eastman Grotesque"/>
              </a:rPr>
              <a:t> Invest </a:t>
            </a:r>
            <a:r>
              <a:rPr lang="de-DE" sz="2000" dirty="0" err="1">
                <a:latin typeface="Eastman Grotesque"/>
              </a:rPr>
              <a:t>for</a:t>
            </a:r>
            <a:r>
              <a:rPr lang="de-DE" sz="2000" dirty="0">
                <a:latin typeface="Eastman Grotesque"/>
              </a:rPr>
              <a:t> Better Climate EU </a:t>
            </a:r>
            <a:r>
              <a:rPr lang="en-US" sz="2000" dirty="0">
                <a:latin typeface="Canva Sans"/>
              </a:rPr>
              <a:t>2023</a:t>
            </a:r>
          </a:p>
          <a:p>
            <a:pPr algn="ctr">
              <a:lnSpc>
                <a:spcPts val="4759"/>
              </a:lnSpc>
            </a:pPr>
            <a:endParaRPr lang="en-US" sz="2000" dirty="0">
              <a:latin typeface="Canva Sans"/>
            </a:endParaRPr>
          </a:p>
        </p:txBody>
      </p:sp>
    </p:spTree>
    <p:extLst>
      <p:ext uri="{BB962C8B-B14F-4D97-AF65-F5344CB8AC3E}">
        <p14:creationId xmlns:p14="http://schemas.microsoft.com/office/powerpoint/2010/main" val="19041884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grpSp>
        <p:nvGrpSpPr>
          <p:cNvPr id="3" name="Group 3"/>
          <p:cNvGrpSpPr/>
          <p:nvPr/>
        </p:nvGrpSpPr>
        <p:grpSpPr>
          <a:xfrm>
            <a:off x="0" y="9436511"/>
            <a:ext cx="18288000" cy="850489"/>
            <a:chOff x="0" y="0"/>
            <a:chExt cx="4816593" cy="223997"/>
          </a:xfrm>
        </p:grpSpPr>
        <p:sp>
          <p:nvSpPr>
            <p:cNvPr id="4" name="Freeform 4"/>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395820"/>
            <a:chOff x="0" y="0"/>
            <a:chExt cx="4816593" cy="2737994"/>
          </a:xfrm>
        </p:grpSpPr>
        <p:sp>
          <p:nvSpPr>
            <p:cNvPr id="7" name="Freeform 7"/>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AutoShape 10"/>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1" name="TextBox 11"/>
          <p:cNvSpPr txBox="1"/>
          <p:nvPr/>
        </p:nvSpPr>
        <p:spPr>
          <a:xfrm>
            <a:off x="1390493" y="885825"/>
            <a:ext cx="15701414" cy="1178656"/>
          </a:xfrm>
          <a:prstGeom prst="rect">
            <a:avLst/>
          </a:prstGeom>
        </p:spPr>
        <p:txBody>
          <a:bodyPr lIns="0" tIns="0" rIns="0" bIns="0" rtlCol="0" anchor="t">
            <a:spAutoFit/>
          </a:bodyPr>
          <a:lstStyle/>
          <a:p>
            <a:pPr algn="ctr">
              <a:lnSpc>
                <a:spcPts val="9659"/>
              </a:lnSpc>
            </a:pPr>
            <a:r>
              <a:rPr lang="de-DE" sz="6000" dirty="0">
                <a:solidFill>
                  <a:srgbClr val="FFFFFF"/>
                </a:solidFill>
                <a:latin typeface="Eastman Grotesque Bold"/>
              </a:rPr>
              <a:t>Welche Anlageziele verfolge ich?</a:t>
            </a:r>
          </a:p>
        </p:txBody>
      </p:sp>
      <p:grpSp>
        <p:nvGrpSpPr>
          <p:cNvPr id="12" name="Group 12"/>
          <p:cNvGrpSpPr/>
          <p:nvPr/>
        </p:nvGrpSpPr>
        <p:grpSpPr>
          <a:xfrm>
            <a:off x="1879715" y="2778288"/>
            <a:ext cx="14528569" cy="5969714"/>
            <a:chOff x="0" y="0"/>
            <a:chExt cx="3826454" cy="1572270"/>
          </a:xfrm>
        </p:grpSpPr>
        <p:sp>
          <p:nvSpPr>
            <p:cNvPr id="13" name="Freeform 13"/>
            <p:cNvSpPr/>
            <p:nvPr/>
          </p:nvSpPr>
          <p:spPr>
            <a:xfrm>
              <a:off x="0" y="0"/>
              <a:ext cx="3826454" cy="1572270"/>
            </a:xfrm>
            <a:custGeom>
              <a:avLst/>
              <a:gdLst/>
              <a:ahLst/>
              <a:cxnLst/>
              <a:rect l="l" t="t" r="r" b="b"/>
              <a:pathLst>
                <a:path w="3826454" h="1572270">
                  <a:moveTo>
                    <a:pt x="0" y="0"/>
                  </a:moveTo>
                  <a:lnTo>
                    <a:pt x="3826454" y="0"/>
                  </a:lnTo>
                  <a:lnTo>
                    <a:pt x="3826454" y="1572270"/>
                  </a:lnTo>
                  <a:lnTo>
                    <a:pt x="0" y="1572270"/>
                  </a:lnTo>
                  <a:close/>
                </a:path>
              </a:pathLst>
            </a:custGeom>
            <a:solidFill>
              <a:srgbClr val="000000">
                <a:alpha val="22745"/>
              </a:srgbClr>
            </a:solidFill>
          </p:spPr>
          <p:txBody>
            <a:bodyPr/>
            <a:lstStyle/>
            <a:p>
              <a:endParaRPr lang="en-BE"/>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2665879" y="2989237"/>
            <a:ext cx="12956238" cy="6292748"/>
          </a:xfrm>
          <a:prstGeom prst="rect">
            <a:avLst/>
          </a:prstGeom>
        </p:spPr>
        <p:txBody>
          <a:bodyPr lIns="0" tIns="0" rIns="0" bIns="0" rtlCol="0" anchor="t">
            <a:spAutoFit/>
          </a:bodyPr>
          <a:lstStyle/>
          <a:p>
            <a:pPr marL="1371600" lvl="2" indent="-457200">
              <a:lnSpc>
                <a:spcPct val="120000"/>
              </a:lnSpc>
              <a:spcBef>
                <a:spcPts val="900"/>
              </a:spcBef>
              <a:buSzPct val="100000"/>
              <a:buFont typeface="Arial" panose="020B0604020202020204" pitchFamily="34" charset="0"/>
              <a:buChar char="•"/>
            </a:pPr>
            <a:r>
              <a:rPr lang="de-DE" altLang="de-DE" sz="2600" dirty="0">
                <a:solidFill>
                  <a:schemeClr val="bg1"/>
                </a:solidFill>
                <a:latin typeface="Eastman Grotesque" panose="020B0604020202020204" charset="0"/>
              </a:rPr>
              <a:t>Ausbildungsfinanzierung</a:t>
            </a:r>
          </a:p>
          <a:p>
            <a:pPr marL="1371600" lvl="2" indent="-457200">
              <a:lnSpc>
                <a:spcPct val="120000"/>
              </a:lnSpc>
              <a:spcBef>
                <a:spcPts val="900"/>
              </a:spcBef>
              <a:buSzPct val="100000"/>
              <a:buFont typeface="Arial" panose="020B0604020202020204" pitchFamily="34" charset="0"/>
              <a:buChar char="•"/>
            </a:pPr>
            <a:r>
              <a:rPr lang="de-DE" altLang="de-DE" sz="2600" dirty="0">
                <a:solidFill>
                  <a:schemeClr val="bg1"/>
                </a:solidFill>
                <a:latin typeface="Eastman Grotesque" panose="020B0604020202020204" charset="0"/>
              </a:rPr>
              <a:t>Allgemeine Vorsorge</a:t>
            </a:r>
          </a:p>
          <a:p>
            <a:pPr marL="1371600" lvl="2" indent="-457200">
              <a:lnSpc>
                <a:spcPct val="120000"/>
              </a:lnSpc>
              <a:spcBef>
                <a:spcPts val="900"/>
              </a:spcBef>
              <a:buSzPct val="100000"/>
              <a:buFont typeface="Arial" panose="020B0604020202020204" pitchFamily="34" charset="0"/>
              <a:buChar char="•"/>
            </a:pPr>
            <a:r>
              <a:rPr lang="de-DE" altLang="de-DE" sz="2600" dirty="0">
                <a:solidFill>
                  <a:schemeClr val="bg1"/>
                </a:solidFill>
                <a:latin typeface="Eastman Grotesque" panose="020B0604020202020204" charset="0"/>
              </a:rPr>
              <a:t>Altersvorsorge</a:t>
            </a:r>
          </a:p>
          <a:p>
            <a:pPr marL="1371600" lvl="2" indent="-457200">
              <a:lnSpc>
                <a:spcPct val="120000"/>
              </a:lnSpc>
              <a:spcBef>
                <a:spcPts val="900"/>
              </a:spcBef>
              <a:buSzPct val="100000"/>
              <a:buFont typeface="Arial" panose="020B0604020202020204" pitchFamily="34" charset="0"/>
              <a:buChar char="•"/>
            </a:pPr>
            <a:r>
              <a:rPr lang="de-DE" altLang="de-DE" sz="2600" dirty="0">
                <a:solidFill>
                  <a:schemeClr val="bg1"/>
                </a:solidFill>
                <a:latin typeface="Eastman Grotesque" panose="020B0604020202020204" charset="0"/>
              </a:rPr>
              <a:t>Immobilienerwerb</a:t>
            </a:r>
          </a:p>
          <a:p>
            <a:pPr marL="1371600" lvl="2" indent="-457200">
              <a:lnSpc>
                <a:spcPct val="120000"/>
              </a:lnSpc>
              <a:spcBef>
                <a:spcPts val="900"/>
              </a:spcBef>
              <a:buSzPct val="100000"/>
              <a:buFont typeface="Arial" panose="020B0604020202020204" pitchFamily="34" charset="0"/>
              <a:buChar char="•"/>
            </a:pPr>
            <a:r>
              <a:rPr lang="de-DE" altLang="de-DE" sz="2600" dirty="0">
                <a:solidFill>
                  <a:schemeClr val="bg1"/>
                </a:solidFill>
                <a:latin typeface="Eastman Grotesque" panose="020B0604020202020204" charset="0"/>
              </a:rPr>
              <a:t>Parken des Kapitals</a:t>
            </a:r>
          </a:p>
          <a:p>
            <a:pPr marL="1371600" lvl="2" indent="-457200">
              <a:lnSpc>
                <a:spcPct val="120000"/>
              </a:lnSpc>
              <a:spcBef>
                <a:spcPts val="900"/>
              </a:spcBef>
              <a:buSzPct val="100000"/>
              <a:buFont typeface="Arial" panose="020B0604020202020204" pitchFamily="34" charset="0"/>
              <a:buChar char="•"/>
            </a:pPr>
            <a:r>
              <a:rPr lang="de-DE" altLang="de-DE" sz="2600" dirty="0">
                <a:solidFill>
                  <a:schemeClr val="bg1"/>
                </a:solidFill>
                <a:latin typeface="Eastman Grotesque" panose="020B0604020202020204" charset="0"/>
              </a:rPr>
              <a:t>Spekulation</a:t>
            </a:r>
          </a:p>
          <a:p>
            <a:pPr marL="1371600" lvl="2" indent="-457200">
              <a:lnSpc>
                <a:spcPct val="120000"/>
              </a:lnSpc>
              <a:spcBef>
                <a:spcPts val="900"/>
              </a:spcBef>
              <a:buSzPct val="100000"/>
              <a:buFont typeface="Arial" panose="020B0604020202020204" pitchFamily="34" charset="0"/>
              <a:buChar char="•"/>
            </a:pPr>
            <a:r>
              <a:rPr lang="de-DE" altLang="de-DE" sz="2600" dirty="0">
                <a:solidFill>
                  <a:schemeClr val="bg1"/>
                </a:solidFill>
                <a:latin typeface="Eastman Grotesque" panose="020B0604020202020204" charset="0"/>
              </a:rPr>
              <a:t>Vermögensaufbau</a:t>
            </a:r>
          </a:p>
          <a:p>
            <a:pPr marL="1371600" lvl="2" indent="-457200">
              <a:lnSpc>
                <a:spcPct val="120000"/>
              </a:lnSpc>
              <a:spcBef>
                <a:spcPts val="900"/>
              </a:spcBef>
              <a:buSzPct val="100000"/>
              <a:buFont typeface="Arial" panose="020B0604020202020204" pitchFamily="34" charset="0"/>
              <a:buChar char="•"/>
            </a:pPr>
            <a:r>
              <a:rPr lang="de-DE" altLang="de-DE" sz="2600" dirty="0">
                <a:solidFill>
                  <a:schemeClr val="bg1"/>
                </a:solidFill>
                <a:latin typeface="Eastman Grotesque" panose="020B0604020202020204" charset="0"/>
              </a:rPr>
              <a:t>Halten</a:t>
            </a:r>
          </a:p>
          <a:p>
            <a:pPr marL="1371600" lvl="2" indent="-457200">
              <a:lnSpc>
                <a:spcPct val="120000"/>
              </a:lnSpc>
              <a:spcBef>
                <a:spcPts val="900"/>
              </a:spcBef>
              <a:buSzPct val="100000"/>
              <a:buFont typeface="Arial" panose="020B0604020202020204" pitchFamily="34" charset="0"/>
              <a:buChar char="•"/>
            </a:pPr>
            <a:r>
              <a:rPr lang="de-DE" altLang="de-DE" sz="2600" dirty="0">
                <a:solidFill>
                  <a:schemeClr val="bg1"/>
                </a:solidFill>
                <a:latin typeface="Eastman Grotesque" panose="020B0604020202020204" charset="0"/>
              </a:rPr>
              <a:t>Vererben </a:t>
            </a:r>
          </a:p>
          <a:p>
            <a:pPr marL="1371600" lvl="2" indent="-457200">
              <a:lnSpc>
                <a:spcPct val="120000"/>
              </a:lnSpc>
              <a:spcBef>
                <a:spcPts val="900"/>
              </a:spcBef>
              <a:buSzPct val="100000"/>
              <a:buFont typeface="Arial" panose="020B0604020202020204" pitchFamily="34" charset="0"/>
              <a:buChar char="•"/>
            </a:pPr>
            <a:r>
              <a:rPr lang="de-DE" altLang="de-DE" sz="2600" b="1" dirty="0">
                <a:solidFill>
                  <a:schemeClr val="bg1"/>
                </a:solidFill>
                <a:latin typeface="Eastman Grotesque" panose="020B0604020202020204" charset="0"/>
              </a:rPr>
              <a:t>Was bewirkt mein Geld?</a:t>
            </a:r>
          </a:p>
          <a:p>
            <a:pPr lvl="2">
              <a:lnSpc>
                <a:spcPct val="120000"/>
              </a:lnSpc>
              <a:buFont typeface="Wingdings" panose="05000000000000000000" pitchFamily="2" charset="2"/>
              <a:buNone/>
            </a:pPr>
            <a:endParaRPr lang="de-DE" altLang="de-DE" sz="2600" dirty="0">
              <a:solidFill>
                <a:schemeClr val="bg1"/>
              </a:solidFill>
              <a:latin typeface="Eastman Grotesque" panose="020B0604020202020204" charset="0"/>
            </a:endParaRPr>
          </a:p>
        </p:txBody>
      </p:sp>
      <p:sp>
        <p:nvSpPr>
          <p:cNvPr id="16" name="TextBox 13">
            <a:extLst>
              <a:ext uri="{FF2B5EF4-FFF2-40B4-BE49-F238E27FC236}">
                <a16:creationId xmlns:a16="http://schemas.microsoft.com/office/drawing/2014/main" id="{0441DB82-4CA3-D021-018E-FCECF8F327A2}"/>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solidFill>
                <a:srgbClr val="FF0000"/>
              </a:solidFill>
            </a:endParaRPr>
          </a:p>
          <a:p>
            <a:pPr algn="ctr">
              <a:lnSpc>
                <a:spcPts val="2800"/>
              </a:lnSpc>
            </a:pPr>
            <a:r>
              <a:rPr lang="en-US" sz="2000" dirty="0">
                <a:solidFill>
                  <a:schemeClr val="bg1"/>
                </a:solidFill>
                <a:latin typeface="Canva Sans"/>
              </a:rPr>
              <a:t>©</a:t>
            </a:r>
            <a:r>
              <a:rPr lang="de-DE" sz="2000" dirty="0">
                <a:solidFill>
                  <a:schemeClr val="bg1"/>
                </a:solidFill>
                <a:latin typeface="Eastman Grotesque"/>
              </a:rPr>
              <a:t> Invest </a:t>
            </a:r>
            <a:r>
              <a:rPr lang="de-DE" sz="2000" dirty="0" err="1">
                <a:solidFill>
                  <a:schemeClr val="bg1"/>
                </a:solidFill>
                <a:latin typeface="Eastman Grotesque"/>
              </a:rPr>
              <a:t>for</a:t>
            </a:r>
            <a:r>
              <a:rPr lang="de-DE" sz="2000" dirty="0">
                <a:solidFill>
                  <a:schemeClr val="bg1"/>
                </a:solidFill>
                <a:latin typeface="Eastman Grotesque"/>
              </a:rPr>
              <a:t> Better Climate EU </a:t>
            </a:r>
            <a:r>
              <a:rPr lang="en-US" sz="2000" dirty="0">
                <a:solidFill>
                  <a:schemeClr val="bg1"/>
                </a:solidFill>
                <a:latin typeface="Canva Sans"/>
              </a:rPr>
              <a:t>2023</a:t>
            </a:r>
          </a:p>
          <a:p>
            <a:pPr algn="ctr">
              <a:lnSpc>
                <a:spcPts val="4759"/>
              </a:lnSpc>
            </a:pPr>
            <a:endParaRPr lang="en-US" sz="2000" dirty="0">
              <a:solidFill>
                <a:srgbClr val="FF0000"/>
              </a:solidFill>
              <a:latin typeface="Canva Sans"/>
            </a:endParaRPr>
          </a:p>
        </p:txBody>
      </p:sp>
    </p:spTree>
    <p:extLst>
      <p:ext uri="{BB962C8B-B14F-4D97-AF65-F5344CB8AC3E}">
        <p14:creationId xmlns:p14="http://schemas.microsoft.com/office/powerpoint/2010/main" val="8413493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grpSp>
        <p:nvGrpSpPr>
          <p:cNvPr id="3" name="Group 3"/>
          <p:cNvGrpSpPr/>
          <p:nvPr/>
        </p:nvGrpSpPr>
        <p:grpSpPr>
          <a:xfrm>
            <a:off x="0" y="9436511"/>
            <a:ext cx="18288000" cy="850489"/>
            <a:chOff x="0" y="0"/>
            <a:chExt cx="4816593" cy="223997"/>
          </a:xfrm>
        </p:grpSpPr>
        <p:sp>
          <p:nvSpPr>
            <p:cNvPr id="4" name="Freeform 4"/>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395820"/>
            <a:chOff x="0" y="0"/>
            <a:chExt cx="4816593" cy="2737994"/>
          </a:xfrm>
        </p:grpSpPr>
        <p:sp>
          <p:nvSpPr>
            <p:cNvPr id="7" name="Freeform 7"/>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AutoShape 10"/>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1" name="TextBox 11"/>
          <p:cNvSpPr txBox="1"/>
          <p:nvPr/>
        </p:nvSpPr>
        <p:spPr>
          <a:xfrm>
            <a:off x="1390493" y="885825"/>
            <a:ext cx="15701414" cy="1178656"/>
          </a:xfrm>
          <a:prstGeom prst="rect">
            <a:avLst/>
          </a:prstGeom>
        </p:spPr>
        <p:txBody>
          <a:bodyPr lIns="0" tIns="0" rIns="0" bIns="0" rtlCol="0" anchor="t">
            <a:spAutoFit/>
          </a:bodyPr>
          <a:lstStyle/>
          <a:p>
            <a:pPr algn="ctr">
              <a:lnSpc>
                <a:spcPts val="9659"/>
              </a:lnSpc>
            </a:pPr>
            <a:r>
              <a:rPr lang="de-DE" sz="6000" dirty="0">
                <a:solidFill>
                  <a:srgbClr val="FFFFFF"/>
                </a:solidFill>
                <a:latin typeface="Eastman Grotesque Bold"/>
              </a:rPr>
              <a:t>Was bewirkt mein Geld?</a:t>
            </a:r>
            <a:endParaRPr lang="en-US" sz="6000" dirty="0">
              <a:solidFill>
                <a:srgbClr val="FFFFFF"/>
              </a:solidFill>
              <a:latin typeface="Eastman Grotesque Bold"/>
            </a:endParaRPr>
          </a:p>
        </p:txBody>
      </p:sp>
      <p:grpSp>
        <p:nvGrpSpPr>
          <p:cNvPr id="12" name="Group 12"/>
          <p:cNvGrpSpPr/>
          <p:nvPr/>
        </p:nvGrpSpPr>
        <p:grpSpPr>
          <a:xfrm>
            <a:off x="1879715" y="2778288"/>
            <a:ext cx="14528569" cy="5969714"/>
            <a:chOff x="0" y="0"/>
            <a:chExt cx="3826454" cy="1572270"/>
          </a:xfrm>
        </p:grpSpPr>
        <p:sp>
          <p:nvSpPr>
            <p:cNvPr id="13" name="Freeform 13"/>
            <p:cNvSpPr/>
            <p:nvPr/>
          </p:nvSpPr>
          <p:spPr>
            <a:xfrm>
              <a:off x="0" y="0"/>
              <a:ext cx="3826454" cy="1572270"/>
            </a:xfrm>
            <a:custGeom>
              <a:avLst/>
              <a:gdLst/>
              <a:ahLst/>
              <a:cxnLst/>
              <a:rect l="l" t="t" r="r" b="b"/>
              <a:pathLst>
                <a:path w="3826454" h="1572270">
                  <a:moveTo>
                    <a:pt x="0" y="0"/>
                  </a:moveTo>
                  <a:lnTo>
                    <a:pt x="3826454" y="0"/>
                  </a:lnTo>
                  <a:lnTo>
                    <a:pt x="3826454" y="1572270"/>
                  </a:lnTo>
                  <a:lnTo>
                    <a:pt x="0" y="1572270"/>
                  </a:lnTo>
                  <a:close/>
                </a:path>
              </a:pathLst>
            </a:custGeom>
            <a:solidFill>
              <a:srgbClr val="000000">
                <a:alpha val="22745"/>
              </a:srgbClr>
            </a:solidFill>
          </p:spPr>
          <p:txBody>
            <a:bodyPr/>
            <a:lstStyle/>
            <a:p>
              <a:endParaRPr lang="en-BE"/>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2665881" y="3211406"/>
            <a:ext cx="12956238" cy="4847481"/>
          </a:xfrm>
          <a:prstGeom prst="rect">
            <a:avLst/>
          </a:prstGeom>
        </p:spPr>
        <p:txBody>
          <a:bodyPr lIns="0" tIns="0" rIns="0" bIns="0" rtlCol="0" anchor="t">
            <a:spAutoFit/>
          </a:bodyPr>
          <a:lstStyle/>
          <a:p>
            <a:pPr marL="457200" indent="-457200">
              <a:lnSpc>
                <a:spcPts val="4165"/>
              </a:lnSpc>
              <a:buFontTx/>
              <a:buChar char="-"/>
            </a:pPr>
            <a:r>
              <a:rPr lang="de-DE" sz="3600" dirty="0">
                <a:solidFill>
                  <a:srgbClr val="FFFFFF"/>
                </a:solidFill>
                <a:latin typeface="Eastman Grotesque"/>
              </a:rPr>
              <a:t>Haben Sie bereits Vorstellungen, was/welche Aspekte Ihnen hierbei wichtig ist/sind?</a:t>
            </a:r>
          </a:p>
          <a:p>
            <a:pPr marL="457200" indent="-457200">
              <a:lnSpc>
                <a:spcPts val="4165"/>
              </a:lnSpc>
              <a:buFontTx/>
              <a:buChar char="-"/>
            </a:pPr>
            <a:r>
              <a:rPr lang="de-DE" sz="3600" dirty="0">
                <a:solidFill>
                  <a:srgbClr val="FFFFFF"/>
                </a:solidFill>
                <a:latin typeface="Eastman Grotesque"/>
              </a:rPr>
              <a:t>Was wollen Sie gezielt fördern, was wollen Sie vermeiden?</a:t>
            </a:r>
          </a:p>
          <a:p>
            <a:pPr marL="457200" indent="-457200">
              <a:lnSpc>
                <a:spcPts val="4165"/>
              </a:lnSpc>
              <a:buFontTx/>
              <a:buChar char="-"/>
            </a:pPr>
            <a:r>
              <a:rPr lang="de-DE" sz="3600" dirty="0">
                <a:solidFill>
                  <a:srgbClr val="FFFFFF"/>
                </a:solidFill>
                <a:latin typeface="Eastman Grotesque"/>
              </a:rPr>
              <a:t>Soll Ihre Geldanlage neben einer finanziellen Rendite sozial-ökologische Auswirkungen berücksichtigen?</a:t>
            </a:r>
          </a:p>
          <a:p>
            <a:pPr marL="457200" indent="-457200">
              <a:lnSpc>
                <a:spcPts val="4165"/>
              </a:lnSpc>
              <a:buFontTx/>
              <a:buChar char="-"/>
            </a:pPr>
            <a:r>
              <a:rPr lang="de-DE" sz="3600" dirty="0">
                <a:solidFill>
                  <a:srgbClr val="FFFFFF"/>
                </a:solidFill>
                <a:latin typeface="Eastman Grotesque"/>
              </a:rPr>
              <a:t>…</a:t>
            </a:r>
          </a:p>
          <a:p>
            <a:pPr marL="457200" indent="-457200">
              <a:lnSpc>
                <a:spcPts val="4165"/>
              </a:lnSpc>
              <a:buFontTx/>
              <a:buChar char="-"/>
            </a:pPr>
            <a:endParaRPr lang="de-DE" sz="3600" dirty="0">
              <a:solidFill>
                <a:srgbClr val="FFFFFF"/>
              </a:solidFill>
              <a:latin typeface="Eastman Grotesque"/>
            </a:endParaRPr>
          </a:p>
          <a:p>
            <a:pPr>
              <a:lnSpc>
                <a:spcPts val="4165"/>
              </a:lnSpc>
            </a:pPr>
            <a:r>
              <a:rPr lang="de-DE" sz="3600" dirty="0">
                <a:solidFill>
                  <a:srgbClr val="FFFFFF"/>
                </a:solidFill>
                <a:latin typeface="Eastman Grotesque"/>
              </a:rPr>
              <a:t>Welcher Nachhaltigkeitstyp bin ich? </a:t>
            </a:r>
            <a:r>
              <a:rPr lang="de-DE" sz="3600" dirty="0">
                <a:solidFill>
                  <a:schemeClr val="accent5">
                    <a:lumMod val="40000"/>
                    <a:lumOff val="60000"/>
                  </a:schemeClr>
                </a:solidFill>
                <a:latin typeface="Eastman Grotesque"/>
                <a:hlinkClick r:id="rId4">
                  <a:extLst>
                    <a:ext uri="{A12FA001-AC4F-418D-AE19-62706E023703}">
                      <ahyp:hlinkClr xmlns:ahyp="http://schemas.microsoft.com/office/drawing/2018/hyperlinkcolor" val="tx"/>
                    </a:ext>
                  </a:extLst>
                </a:hlinkClick>
              </a:rPr>
              <a:t>https://www.meinfairmoegen.de/infomaterial</a:t>
            </a:r>
            <a:r>
              <a:rPr lang="de-DE" sz="3600" dirty="0">
                <a:solidFill>
                  <a:schemeClr val="accent5">
                    <a:lumMod val="40000"/>
                    <a:lumOff val="60000"/>
                  </a:schemeClr>
                </a:solidFill>
                <a:latin typeface="Eastman Grotesque"/>
              </a:rPr>
              <a:t> </a:t>
            </a:r>
          </a:p>
        </p:txBody>
      </p:sp>
      <p:sp>
        <p:nvSpPr>
          <p:cNvPr id="16" name="TextBox 13">
            <a:extLst>
              <a:ext uri="{FF2B5EF4-FFF2-40B4-BE49-F238E27FC236}">
                <a16:creationId xmlns:a16="http://schemas.microsoft.com/office/drawing/2014/main" id="{9871832C-147D-1848-A311-613507B4C3F9}"/>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solidFill>
                <a:srgbClr val="FF0000"/>
              </a:solidFill>
            </a:endParaRPr>
          </a:p>
          <a:p>
            <a:pPr algn="ctr">
              <a:lnSpc>
                <a:spcPts val="2800"/>
              </a:lnSpc>
            </a:pPr>
            <a:r>
              <a:rPr lang="en-US" sz="2000" dirty="0">
                <a:solidFill>
                  <a:schemeClr val="bg1"/>
                </a:solidFill>
                <a:latin typeface="Canva Sans"/>
              </a:rPr>
              <a:t>©</a:t>
            </a:r>
            <a:r>
              <a:rPr lang="de-DE" sz="2000" dirty="0">
                <a:solidFill>
                  <a:schemeClr val="bg1"/>
                </a:solidFill>
                <a:latin typeface="Eastman Grotesque"/>
              </a:rPr>
              <a:t> Invest </a:t>
            </a:r>
            <a:r>
              <a:rPr lang="de-DE" sz="2000" dirty="0" err="1">
                <a:solidFill>
                  <a:schemeClr val="bg1"/>
                </a:solidFill>
                <a:latin typeface="Eastman Grotesque"/>
              </a:rPr>
              <a:t>for</a:t>
            </a:r>
            <a:r>
              <a:rPr lang="de-DE" sz="2000" dirty="0">
                <a:solidFill>
                  <a:schemeClr val="bg1"/>
                </a:solidFill>
                <a:latin typeface="Eastman Grotesque"/>
              </a:rPr>
              <a:t> Better Climate EU </a:t>
            </a:r>
            <a:r>
              <a:rPr lang="en-US" sz="2000" dirty="0">
                <a:solidFill>
                  <a:schemeClr val="bg1"/>
                </a:solidFill>
                <a:latin typeface="Canva Sans"/>
              </a:rPr>
              <a:t>2023</a:t>
            </a:r>
          </a:p>
          <a:p>
            <a:pPr algn="ctr">
              <a:lnSpc>
                <a:spcPts val="4759"/>
              </a:lnSpc>
            </a:pPr>
            <a:endParaRPr lang="en-US" sz="2000" dirty="0">
              <a:solidFill>
                <a:srgbClr val="FF0000"/>
              </a:solidFill>
              <a:latin typeface="Canva Sans"/>
            </a:endParaRPr>
          </a:p>
        </p:txBody>
      </p:sp>
    </p:spTree>
    <p:extLst>
      <p:ext uri="{BB962C8B-B14F-4D97-AF65-F5344CB8AC3E}">
        <p14:creationId xmlns:p14="http://schemas.microsoft.com/office/powerpoint/2010/main" val="21768290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grpSp>
        <p:nvGrpSpPr>
          <p:cNvPr id="3" name="Group 3"/>
          <p:cNvGrpSpPr/>
          <p:nvPr/>
        </p:nvGrpSpPr>
        <p:grpSpPr>
          <a:xfrm>
            <a:off x="0" y="9436511"/>
            <a:ext cx="18288000" cy="850489"/>
            <a:chOff x="0" y="0"/>
            <a:chExt cx="4816593" cy="223997"/>
          </a:xfrm>
        </p:grpSpPr>
        <p:sp>
          <p:nvSpPr>
            <p:cNvPr id="4" name="Freeform 4"/>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395820"/>
            <a:chOff x="0" y="0"/>
            <a:chExt cx="4816593" cy="2737994"/>
          </a:xfrm>
        </p:grpSpPr>
        <p:sp>
          <p:nvSpPr>
            <p:cNvPr id="7" name="Freeform 7"/>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AutoShape 10"/>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1" name="TextBox 11"/>
          <p:cNvSpPr txBox="1"/>
          <p:nvPr/>
        </p:nvSpPr>
        <p:spPr>
          <a:xfrm>
            <a:off x="286416" y="899975"/>
            <a:ext cx="18440400" cy="923330"/>
          </a:xfrm>
          <a:prstGeom prst="rect">
            <a:avLst/>
          </a:prstGeom>
        </p:spPr>
        <p:txBody>
          <a:bodyPr wrap="square" lIns="0" tIns="0" rIns="0" bIns="0" rtlCol="0" anchor="t">
            <a:spAutoFit/>
          </a:bodyPr>
          <a:lstStyle/>
          <a:p>
            <a:pPr algn="ctr"/>
            <a:r>
              <a:rPr lang="de-DE" altLang="de-DE" sz="6000" dirty="0">
                <a:solidFill>
                  <a:srgbClr val="FFFFFF"/>
                </a:solidFill>
                <a:latin typeface="Eastman Grotesque Bold"/>
              </a:rPr>
              <a:t>Wie viel Kapital steht mir zur Verfügung?</a:t>
            </a:r>
            <a:endParaRPr lang="en-US" altLang="de-DE" sz="6000" dirty="0">
              <a:solidFill>
                <a:srgbClr val="FFFFFF"/>
              </a:solidFill>
              <a:latin typeface="Eastman Grotesque Bold"/>
            </a:endParaRPr>
          </a:p>
        </p:txBody>
      </p:sp>
      <p:grpSp>
        <p:nvGrpSpPr>
          <p:cNvPr id="12" name="Group 12"/>
          <p:cNvGrpSpPr/>
          <p:nvPr/>
        </p:nvGrpSpPr>
        <p:grpSpPr>
          <a:xfrm>
            <a:off x="1879715" y="2778288"/>
            <a:ext cx="14528569" cy="5969714"/>
            <a:chOff x="0" y="0"/>
            <a:chExt cx="3826454" cy="1572270"/>
          </a:xfrm>
        </p:grpSpPr>
        <p:sp>
          <p:nvSpPr>
            <p:cNvPr id="13" name="Freeform 13"/>
            <p:cNvSpPr/>
            <p:nvPr/>
          </p:nvSpPr>
          <p:spPr>
            <a:xfrm>
              <a:off x="0" y="0"/>
              <a:ext cx="3826454" cy="1572270"/>
            </a:xfrm>
            <a:custGeom>
              <a:avLst/>
              <a:gdLst/>
              <a:ahLst/>
              <a:cxnLst/>
              <a:rect l="l" t="t" r="r" b="b"/>
              <a:pathLst>
                <a:path w="3826454" h="1572270">
                  <a:moveTo>
                    <a:pt x="0" y="0"/>
                  </a:moveTo>
                  <a:lnTo>
                    <a:pt x="3826454" y="0"/>
                  </a:lnTo>
                  <a:lnTo>
                    <a:pt x="3826454" y="1572270"/>
                  </a:lnTo>
                  <a:lnTo>
                    <a:pt x="0" y="1572270"/>
                  </a:lnTo>
                  <a:close/>
                </a:path>
              </a:pathLst>
            </a:custGeom>
            <a:solidFill>
              <a:srgbClr val="000000">
                <a:alpha val="22745"/>
              </a:srgbClr>
            </a:solidFill>
          </p:spPr>
          <p:txBody>
            <a:bodyPr/>
            <a:lstStyle/>
            <a:p>
              <a:endParaRPr lang="en-BE"/>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2665881" y="3211406"/>
            <a:ext cx="12956238" cy="5331396"/>
          </a:xfrm>
          <a:prstGeom prst="rect">
            <a:avLst/>
          </a:prstGeom>
        </p:spPr>
        <p:txBody>
          <a:bodyPr lIns="0" tIns="0" rIns="0" bIns="0" rtlCol="0" anchor="t">
            <a:spAutoFit/>
          </a:bodyPr>
          <a:lstStyle/>
          <a:p>
            <a:pPr eaLnBrk="1" hangingPunct="1">
              <a:lnSpc>
                <a:spcPct val="120000"/>
              </a:lnSpc>
              <a:spcBef>
                <a:spcPct val="10000"/>
              </a:spcBef>
              <a:spcAft>
                <a:spcPct val="20000"/>
              </a:spcAft>
              <a:buClr>
                <a:schemeClr val="tx1"/>
              </a:buClr>
              <a:buSzPct val="80000"/>
              <a:buFont typeface="Wingdings" panose="05000000000000000000" pitchFamily="2" charset="2"/>
              <a:buNone/>
            </a:pPr>
            <a:r>
              <a:rPr lang="de-DE" altLang="de-DE" sz="2700" dirty="0">
                <a:solidFill>
                  <a:schemeClr val="bg1"/>
                </a:solidFill>
                <a:latin typeface="Eastman Grotesque" panose="020B0604020202020204" charset="0"/>
              </a:rPr>
              <a:t>Daraus folgt die Auswahl:</a:t>
            </a:r>
            <a:br>
              <a:rPr lang="de-DE" altLang="de-DE" sz="2700" dirty="0">
                <a:solidFill>
                  <a:schemeClr val="bg1"/>
                </a:solidFill>
                <a:latin typeface="Eastman Grotesque" panose="020B0604020202020204" charset="0"/>
              </a:rPr>
            </a:br>
            <a:endParaRPr lang="de-DE" altLang="de-DE" sz="2700" dirty="0">
              <a:solidFill>
                <a:schemeClr val="bg1"/>
              </a:solidFill>
              <a:latin typeface="Eastman Grotesque" panose="020B0604020202020204" charset="0"/>
            </a:endParaRPr>
          </a:p>
          <a:p>
            <a:pPr lvl="1" eaLnBrk="1" hangingPunct="1">
              <a:lnSpc>
                <a:spcPct val="120000"/>
              </a:lnSpc>
              <a:spcBef>
                <a:spcPct val="10000"/>
              </a:spcBef>
              <a:spcAft>
                <a:spcPct val="20000"/>
              </a:spcAft>
              <a:buClr>
                <a:schemeClr val="bg1"/>
              </a:buClr>
              <a:buSzPct val="100000"/>
              <a:buFont typeface="Wingdings" panose="05000000000000000000" pitchFamily="2" charset="2"/>
              <a:buChar char="§"/>
            </a:pPr>
            <a:r>
              <a:rPr lang="de-DE" altLang="de-DE" sz="2700" dirty="0">
                <a:solidFill>
                  <a:schemeClr val="bg1"/>
                </a:solidFill>
                <a:latin typeface="Eastman Grotesque" panose="020B0604020202020204" charset="0"/>
              </a:rPr>
              <a:t> Einzeltitel oder doch besser Fonds?</a:t>
            </a:r>
          </a:p>
          <a:p>
            <a:pPr lvl="1" eaLnBrk="1" hangingPunct="1">
              <a:lnSpc>
                <a:spcPct val="120000"/>
              </a:lnSpc>
              <a:spcBef>
                <a:spcPct val="10000"/>
              </a:spcBef>
              <a:spcAft>
                <a:spcPct val="20000"/>
              </a:spcAft>
              <a:buClr>
                <a:schemeClr val="bg1"/>
              </a:buClr>
              <a:buSzPct val="100000"/>
              <a:buFont typeface="Wingdings" panose="05000000000000000000" pitchFamily="2" charset="2"/>
              <a:buChar char="§"/>
            </a:pPr>
            <a:r>
              <a:rPr lang="de-DE" altLang="de-DE" sz="2700" dirty="0">
                <a:solidFill>
                  <a:schemeClr val="bg1"/>
                </a:solidFill>
                <a:latin typeface="Eastman Grotesque" panose="020B0604020202020204" charset="0"/>
              </a:rPr>
              <a:t> ETF als Alleskönner?</a:t>
            </a:r>
          </a:p>
          <a:p>
            <a:pPr lvl="1" eaLnBrk="1" hangingPunct="1">
              <a:lnSpc>
                <a:spcPct val="120000"/>
              </a:lnSpc>
              <a:spcBef>
                <a:spcPct val="10000"/>
              </a:spcBef>
              <a:spcAft>
                <a:spcPct val="20000"/>
              </a:spcAft>
              <a:buClr>
                <a:schemeClr val="bg1"/>
              </a:buClr>
              <a:buSzPct val="100000"/>
              <a:buFont typeface="Wingdings" panose="05000000000000000000" pitchFamily="2" charset="2"/>
              <a:buChar char="§"/>
            </a:pPr>
            <a:r>
              <a:rPr lang="de-DE" altLang="de-DE" sz="2700" dirty="0">
                <a:solidFill>
                  <a:schemeClr val="bg1"/>
                </a:solidFill>
                <a:latin typeface="Eastman Grotesque" panose="020B0604020202020204" charset="0"/>
              </a:rPr>
              <a:t> Anleihen in Zeiten steigender Zinsen?</a:t>
            </a:r>
          </a:p>
          <a:p>
            <a:pPr lvl="1" eaLnBrk="1" hangingPunct="1">
              <a:lnSpc>
                <a:spcPct val="120000"/>
              </a:lnSpc>
              <a:spcBef>
                <a:spcPct val="10000"/>
              </a:spcBef>
              <a:spcAft>
                <a:spcPct val="20000"/>
              </a:spcAft>
              <a:buClr>
                <a:schemeClr val="bg1"/>
              </a:buClr>
              <a:buSzPct val="100000"/>
              <a:buFont typeface="Wingdings" panose="05000000000000000000" pitchFamily="2" charset="2"/>
              <a:buChar char="§"/>
            </a:pPr>
            <a:r>
              <a:rPr lang="de-DE" altLang="de-DE" sz="2700" dirty="0">
                <a:solidFill>
                  <a:schemeClr val="bg1"/>
                </a:solidFill>
                <a:latin typeface="Eastman Grotesque" panose="020B0604020202020204" charset="0"/>
              </a:rPr>
              <a:t> Ab welchem Betrag sind Einzeltitel sinnvoll?</a:t>
            </a:r>
          </a:p>
          <a:p>
            <a:pPr lvl="1">
              <a:lnSpc>
                <a:spcPct val="120000"/>
              </a:lnSpc>
              <a:spcBef>
                <a:spcPct val="10000"/>
              </a:spcBef>
              <a:spcAft>
                <a:spcPct val="20000"/>
              </a:spcAft>
              <a:buClr>
                <a:schemeClr val="bg1"/>
              </a:buClr>
              <a:buSzPct val="100000"/>
              <a:buFont typeface="Wingdings" panose="05000000000000000000" pitchFamily="2" charset="2"/>
              <a:buChar char="§"/>
            </a:pPr>
            <a:r>
              <a:rPr lang="de-DE" altLang="de-DE" sz="2700" dirty="0">
                <a:solidFill>
                  <a:schemeClr val="bg1"/>
                </a:solidFill>
                <a:latin typeface="Eastman Grotesque" panose="020B0604020202020204" charset="0"/>
              </a:rPr>
              <a:t> Wie viele Einzeltitel sollten es (mindestens) sein?</a:t>
            </a:r>
          </a:p>
          <a:p>
            <a:pPr lvl="1" eaLnBrk="1" hangingPunct="1">
              <a:lnSpc>
                <a:spcPct val="120000"/>
              </a:lnSpc>
              <a:spcBef>
                <a:spcPct val="10000"/>
              </a:spcBef>
              <a:spcAft>
                <a:spcPct val="20000"/>
              </a:spcAft>
              <a:buClr>
                <a:schemeClr val="bg1"/>
              </a:buClr>
              <a:buSzPct val="100000"/>
              <a:buFont typeface="Wingdings" panose="05000000000000000000" pitchFamily="2" charset="2"/>
              <a:buChar char="§"/>
            </a:pPr>
            <a:r>
              <a:rPr lang="de-DE" altLang="de-DE" sz="2700" dirty="0">
                <a:solidFill>
                  <a:schemeClr val="bg1"/>
                </a:solidFill>
                <a:latin typeface="Eastman Grotesque" panose="020B0604020202020204" charset="0"/>
              </a:rPr>
              <a:t> Verschiedene Länder, Währungen? </a:t>
            </a:r>
          </a:p>
          <a:p>
            <a:pPr lvl="1" eaLnBrk="1" hangingPunct="1">
              <a:lnSpc>
                <a:spcPct val="120000"/>
              </a:lnSpc>
              <a:spcBef>
                <a:spcPct val="10000"/>
              </a:spcBef>
              <a:spcAft>
                <a:spcPct val="20000"/>
              </a:spcAft>
              <a:buClr>
                <a:schemeClr val="bg1"/>
              </a:buClr>
              <a:buSzPct val="100000"/>
              <a:buFont typeface="Wingdings" panose="05000000000000000000" pitchFamily="2" charset="2"/>
              <a:buChar char="§"/>
            </a:pPr>
            <a:r>
              <a:rPr lang="de-DE" altLang="de-DE" sz="2700" dirty="0">
                <a:solidFill>
                  <a:schemeClr val="bg1"/>
                </a:solidFill>
                <a:latin typeface="Eastman Grotesque" panose="020B0604020202020204" charset="0"/>
              </a:rPr>
              <a:t> Verschiedene Fälligkeiten bzw. Laufzeiten?</a:t>
            </a:r>
          </a:p>
        </p:txBody>
      </p:sp>
      <p:sp>
        <p:nvSpPr>
          <p:cNvPr id="16" name="TextBox 13">
            <a:extLst>
              <a:ext uri="{FF2B5EF4-FFF2-40B4-BE49-F238E27FC236}">
                <a16:creationId xmlns:a16="http://schemas.microsoft.com/office/drawing/2014/main" id="{05577A08-1390-9E43-C0BF-5B2DD72BE5FA}"/>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solidFill>
                <a:srgbClr val="FF0000"/>
              </a:solidFill>
            </a:endParaRPr>
          </a:p>
          <a:p>
            <a:pPr algn="ctr">
              <a:lnSpc>
                <a:spcPts val="2800"/>
              </a:lnSpc>
            </a:pPr>
            <a:r>
              <a:rPr lang="en-US" sz="2000" dirty="0">
                <a:solidFill>
                  <a:schemeClr val="bg1"/>
                </a:solidFill>
                <a:latin typeface="Canva Sans"/>
              </a:rPr>
              <a:t>©</a:t>
            </a:r>
            <a:r>
              <a:rPr lang="de-DE" sz="2000" dirty="0">
                <a:solidFill>
                  <a:schemeClr val="bg1"/>
                </a:solidFill>
                <a:latin typeface="Eastman Grotesque"/>
              </a:rPr>
              <a:t> Invest </a:t>
            </a:r>
            <a:r>
              <a:rPr lang="de-DE" sz="2000" dirty="0" err="1">
                <a:solidFill>
                  <a:schemeClr val="bg1"/>
                </a:solidFill>
                <a:latin typeface="Eastman Grotesque"/>
              </a:rPr>
              <a:t>for</a:t>
            </a:r>
            <a:r>
              <a:rPr lang="de-DE" sz="2000" dirty="0">
                <a:solidFill>
                  <a:schemeClr val="bg1"/>
                </a:solidFill>
                <a:latin typeface="Eastman Grotesque"/>
              </a:rPr>
              <a:t> Better Climate EU </a:t>
            </a:r>
            <a:r>
              <a:rPr lang="en-US" sz="2000" dirty="0">
                <a:solidFill>
                  <a:schemeClr val="bg1"/>
                </a:solidFill>
                <a:latin typeface="Canva Sans"/>
              </a:rPr>
              <a:t>2023</a:t>
            </a:r>
          </a:p>
          <a:p>
            <a:pPr algn="ctr">
              <a:lnSpc>
                <a:spcPts val="4759"/>
              </a:lnSpc>
            </a:pPr>
            <a:endParaRPr lang="en-US" sz="2000" dirty="0">
              <a:solidFill>
                <a:srgbClr val="FF0000"/>
              </a:solidFill>
              <a:latin typeface="Canva Sans"/>
            </a:endParaRPr>
          </a:p>
        </p:txBody>
      </p:sp>
    </p:spTree>
    <p:extLst>
      <p:ext uri="{BB962C8B-B14F-4D97-AF65-F5344CB8AC3E}">
        <p14:creationId xmlns:p14="http://schemas.microsoft.com/office/powerpoint/2010/main" val="5878891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grpSp>
        <p:nvGrpSpPr>
          <p:cNvPr id="3" name="Group 3"/>
          <p:cNvGrpSpPr/>
          <p:nvPr/>
        </p:nvGrpSpPr>
        <p:grpSpPr>
          <a:xfrm>
            <a:off x="0" y="9436511"/>
            <a:ext cx="18288000" cy="850489"/>
            <a:chOff x="0" y="0"/>
            <a:chExt cx="4816593" cy="223997"/>
          </a:xfrm>
        </p:grpSpPr>
        <p:sp>
          <p:nvSpPr>
            <p:cNvPr id="4" name="Freeform 4"/>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395820"/>
            <a:chOff x="0" y="0"/>
            <a:chExt cx="4816593" cy="2737994"/>
          </a:xfrm>
        </p:grpSpPr>
        <p:sp>
          <p:nvSpPr>
            <p:cNvPr id="7" name="Freeform 7"/>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AutoShape 10"/>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1" name="TextBox 11"/>
          <p:cNvSpPr txBox="1"/>
          <p:nvPr/>
        </p:nvSpPr>
        <p:spPr>
          <a:xfrm>
            <a:off x="-228600" y="899975"/>
            <a:ext cx="18669000" cy="877163"/>
          </a:xfrm>
          <a:prstGeom prst="rect">
            <a:avLst/>
          </a:prstGeom>
        </p:spPr>
        <p:txBody>
          <a:bodyPr wrap="square" lIns="0" tIns="0" rIns="0" bIns="0" rtlCol="0" anchor="t">
            <a:spAutoFit/>
          </a:bodyPr>
          <a:lstStyle/>
          <a:p>
            <a:pPr algn="ctr"/>
            <a:r>
              <a:rPr lang="de-DE" altLang="de-DE" sz="5700" dirty="0">
                <a:solidFill>
                  <a:srgbClr val="FFFFFF"/>
                </a:solidFill>
                <a:latin typeface="Eastman Grotesque Bold"/>
              </a:rPr>
              <a:t>(Wann) Benötige ich das eingesetzte Kapital zurück?</a:t>
            </a:r>
            <a:endParaRPr lang="en-US" altLang="de-DE" sz="5700" dirty="0">
              <a:solidFill>
                <a:srgbClr val="FFFFFF"/>
              </a:solidFill>
              <a:latin typeface="Eastman Grotesque Bold"/>
            </a:endParaRPr>
          </a:p>
        </p:txBody>
      </p:sp>
      <p:grpSp>
        <p:nvGrpSpPr>
          <p:cNvPr id="12" name="Group 12"/>
          <p:cNvGrpSpPr/>
          <p:nvPr/>
        </p:nvGrpSpPr>
        <p:grpSpPr>
          <a:xfrm>
            <a:off x="1879715" y="2778288"/>
            <a:ext cx="14528569" cy="5969714"/>
            <a:chOff x="0" y="0"/>
            <a:chExt cx="3826454" cy="1572270"/>
          </a:xfrm>
        </p:grpSpPr>
        <p:sp>
          <p:nvSpPr>
            <p:cNvPr id="13" name="Freeform 13"/>
            <p:cNvSpPr/>
            <p:nvPr/>
          </p:nvSpPr>
          <p:spPr>
            <a:xfrm>
              <a:off x="0" y="0"/>
              <a:ext cx="3826454" cy="1572270"/>
            </a:xfrm>
            <a:custGeom>
              <a:avLst/>
              <a:gdLst/>
              <a:ahLst/>
              <a:cxnLst/>
              <a:rect l="l" t="t" r="r" b="b"/>
              <a:pathLst>
                <a:path w="3826454" h="1572270">
                  <a:moveTo>
                    <a:pt x="0" y="0"/>
                  </a:moveTo>
                  <a:lnTo>
                    <a:pt x="3826454" y="0"/>
                  </a:lnTo>
                  <a:lnTo>
                    <a:pt x="3826454" y="1572270"/>
                  </a:lnTo>
                  <a:lnTo>
                    <a:pt x="0" y="1572270"/>
                  </a:lnTo>
                  <a:close/>
                </a:path>
              </a:pathLst>
            </a:custGeom>
            <a:solidFill>
              <a:srgbClr val="000000">
                <a:alpha val="22745"/>
              </a:srgbClr>
            </a:solidFill>
          </p:spPr>
          <p:txBody>
            <a:bodyPr/>
            <a:lstStyle/>
            <a:p>
              <a:endParaRPr lang="en-BE"/>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2665881" y="3211406"/>
            <a:ext cx="12956238" cy="5401479"/>
          </a:xfrm>
          <a:prstGeom prst="rect">
            <a:avLst/>
          </a:prstGeom>
        </p:spPr>
        <p:txBody>
          <a:bodyPr lIns="0" tIns="0" rIns="0" bIns="0" rtlCol="0" anchor="t">
            <a:spAutoFit/>
          </a:bodyPr>
          <a:lstStyle/>
          <a:p>
            <a:pPr marL="483393" lvl="1" indent="-457200">
              <a:buFont typeface="Arial" panose="020B0604020202020204" pitchFamily="34" charset="0"/>
              <a:buChar char="•"/>
            </a:pPr>
            <a:r>
              <a:rPr lang="de-DE" altLang="de-DE" sz="2700" dirty="0">
                <a:solidFill>
                  <a:schemeClr val="bg1"/>
                </a:solidFill>
                <a:latin typeface="Eastman Grotesque" panose="020B0604020202020204" charset="0"/>
              </a:rPr>
              <a:t>zeitlich fixiert</a:t>
            </a:r>
          </a:p>
          <a:p>
            <a:pPr marL="483393" lvl="1" indent="-457200">
              <a:buFont typeface="Arial" panose="020B0604020202020204" pitchFamily="34" charset="0"/>
              <a:buChar char="•"/>
            </a:pPr>
            <a:endParaRPr lang="de-DE" altLang="de-DE" sz="2700" dirty="0">
              <a:solidFill>
                <a:schemeClr val="bg1"/>
              </a:solidFill>
              <a:latin typeface="Eastman Grotesque" panose="020B0604020202020204" charset="0"/>
            </a:endParaRPr>
          </a:p>
          <a:p>
            <a:pPr marL="483393" lvl="1" indent="-457200">
              <a:buFont typeface="Arial" panose="020B0604020202020204" pitchFamily="34" charset="0"/>
              <a:buChar char="•"/>
            </a:pPr>
            <a:r>
              <a:rPr lang="de-DE" altLang="de-DE" sz="2700" dirty="0">
                <a:solidFill>
                  <a:schemeClr val="bg1"/>
                </a:solidFill>
                <a:latin typeface="Eastman Grotesque" panose="020B0604020202020204" charset="0"/>
              </a:rPr>
              <a:t>für Notfälle (= eher jederzeit)</a:t>
            </a:r>
          </a:p>
          <a:p>
            <a:pPr marL="483393" lvl="1" indent="-457200">
              <a:buFont typeface="Arial" panose="020B0604020202020204" pitchFamily="34" charset="0"/>
              <a:buChar char="•"/>
            </a:pPr>
            <a:endParaRPr lang="de-DE" altLang="de-DE" sz="2700" dirty="0">
              <a:solidFill>
                <a:schemeClr val="bg1"/>
              </a:solidFill>
              <a:latin typeface="Eastman Grotesque" panose="020B0604020202020204" charset="0"/>
            </a:endParaRPr>
          </a:p>
          <a:p>
            <a:pPr marL="483393" lvl="1" indent="-457200">
              <a:buFont typeface="Arial" panose="020B0604020202020204" pitchFamily="34" charset="0"/>
              <a:buChar char="•"/>
            </a:pPr>
            <a:r>
              <a:rPr lang="de-DE" altLang="de-DE" sz="2700" dirty="0">
                <a:solidFill>
                  <a:schemeClr val="bg1"/>
                </a:solidFill>
                <a:latin typeface="Eastman Grotesque" panose="020B0604020202020204" charset="0"/>
              </a:rPr>
              <a:t>ab Renteneintrittsalter</a:t>
            </a:r>
          </a:p>
          <a:p>
            <a:pPr marL="483393" lvl="1" indent="-457200">
              <a:buFont typeface="Arial" panose="020B0604020202020204" pitchFamily="34" charset="0"/>
              <a:buChar char="•"/>
            </a:pPr>
            <a:endParaRPr lang="de-DE" altLang="de-DE" sz="2700" dirty="0">
              <a:solidFill>
                <a:schemeClr val="bg1"/>
              </a:solidFill>
              <a:latin typeface="Eastman Grotesque" panose="020B0604020202020204" charset="0"/>
            </a:endParaRPr>
          </a:p>
          <a:p>
            <a:pPr marL="483393" lvl="1" indent="-457200">
              <a:buFont typeface="Arial" panose="020B0604020202020204" pitchFamily="34" charset="0"/>
              <a:buChar char="•"/>
            </a:pPr>
            <a:r>
              <a:rPr lang="de-DE" altLang="de-DE" sz="2700" dirty="0">
                <a:solidFill>
                  <a:schemeClr val="bg1"/>
                </a:solidFill>
                <a:latin typeface="Eastman Grotesque" panose="020B0604020202020204" charset="0"/>
              </a:rPr>
              <a:t>erst einmal nicht</a:t>
            </a:r>
          </a:p>
          <a:p>
            <a:pPr marL="483393" lvl="1" indent="-457200">
              <a:buFont typeface="Arial" panose="020B0604020202020204" pitchFamily="34" charset="0"/>
              <a:buChar char="•"/>
            </a:pPr>
            <a:endParaRPr lang="de-DE" altLang="de-DE" sz="2700" dirty="0">
              <a:solidFill>
                <a:schemeClr val="bg1"/>
              </a:solidFill>
              <a:latin typeface="Eastman Grotesque" panose="020B0604020202020204" charset="0"/>
            </a:endParaRPr>
          </a:p>
          <a:p>
            <a:pPr marL="483393" lvl="1" indent="-457200">
              <a:buFont typeface="Arial" panose="020B0604020202020204" pitchFamily="34" charset="0"/>
              <a:buChar char="•"/>
            </a:pPr>
            <a:r>
              <a:rPr lang="de-DE" altLang="de-DE" sz="2700" dirty="0">
                <a:solidFill>
                  <a:schemeClr val="bg1"/>
                </a:solidFill>
                <a:latin typeface="Eastman Grotesque" panose="020B0604020202020204" charset="0"/>
              </a:rPr>
              <a:t>ab Lebensjahr XY</a:t>
            </a:r>
          </a:p>
          <a:p>
            <a:pPr marL="483393" lvl="1" indent="-457200">
              <a:buFont typeface="Arial" panose="020B0604020202020204" pitchFamily="34" charset="0"/>
              <a:buChar char="•"/>
            </a:pPr>
            <a:endParaRPr lang="de-DE" altLang="de-DE" sz="2700" dirty="0">
              <a:solidFill>
                <a:schemeClr val="bg1"/>
              </a:solidFill>
              <a:latin typeface="Eastman Grotesque" panose="020B0604020202020204" charset="0"/>
            </a:endParaRPr>
          </a:p>
          <a:p>
            <a:pPr marL="483393" lvl="1" indent="-457200">
              <a:buFont typeface="Arial" panose="020B0604020202020204" pitchFamily="34" charset="0"/>
              <a:buChar char="•"/>
            </a:pPr>
            <a:r>
              <a:rPr lang="de-DE" altLang="de-DE" sz="2700" dirty="0">
                <a:solidFill>
                  <a:schemeClr val="bg1"/>
                </a:solidFill>
                <a:latin typeface="Eastman Grotesque" panose="020B0604020202020204" charset="0"/>
              </a:rPr>
              <a:t>je nach Anlageklasse ergeben sich unterschiedliche „Anlagefristen“</a:t>
            </a:r>
          </a:p>
          <a:p>
            <a:pPr marL="26193" lvl="1"/>
            <a:br>
              <a:rPr lang="de-DE" altLang="de-DE" sz="2700" dirty="0">
                <a:solidFill>
                  <a:schemeClr val="bg1"/>
                </a:solidFill>
                <a:latin typeface="Eastman Grotesque" panose="020B0604020202020204" charset="0"/>
              </a:rPr>
            </a:br>
            <a:endParaRPr lang="de-DE" altLang="de-DE" sz="2700" dirty="0">
              <a:solidFill>
                <a:schemeClr val="bg1"/>
              </a:solidFill>
              <a:latin typeface="Eastman Grotesque" panose="020B0604020202020204" charset="0"/>
            </a:endParaRPr>
          </a:p>
        </p:txBody>
      </p:sp>
      <p:sp>
        <p:nvSpPr>
          <p:cNvPr id="16" name="TextBox 13">
            <a:extLst>
              <a:ext uri="{FF2B5EF4-FFF2-40B4-BE49-F238E27FC236}">
                <a16:creationId xmlns:a16="http://schemas.microsoft.com/office/drawing/2014/main" id="{9AD2E69E-CE6A-D258-9822-2E5776932BC9}"/>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solidFill>
                <a:srgbClr val="FF0000"/>
              </a:solidFill>
            </a:endParaRPr>
          </a:p>
          <a:p>
            <a:pPr algn="ctr">
              <a:lnSpc>
                <a:spcPts val="2800"/>
              </a:lnSpc>
            </a:pPr>
            <a:r>
              <a:rPr lang="en-US" sz="2000" dirty="0">
                <a:solidFill>
                  <a:schemeClr val="bg1"/>
                </a:solidFill>
                <a:latin typeface="Canva Sans"/>
              </a:rPr>
              <a:t>©</a:t>
            </a:r>
            <a:r>
              <a:rPr lang="de-DE" sz="2000" dirty="0">
                <a:solidFill>
                  <a:schemeClr val="bg1"/>
                </a:solidFill>
                <a:latin typeface="Eastman Grotesque"/>
              </a:rPr>
              <a:t> Invest </a:t>
            </a:r>
            <a:r>
              <a:rPr lang="de-DE" sz="2000" dirty="0" err="1">
                <a:solidFill>
                  <a:schemeClr val="bg1"/>
                </a:solidFill>
                <a:latin typeface="Eastman Grotesque"/>
              </a:rPr>
              <a:t>for</a:t>
            </a:r>
            <a:r>
              <a:rPr lang="de-DE" sz="2000" dirty="0">
                <a:solidFill>
                  <a:schemeClr val="bg1"/>
                </a:solidFill>
                <a:latin typeface="Eastman Grotesque"/>
              </a:rPr>
              <a:t> Better Climate EU </a:t>
            </a:r>
            <a:r>
              <a:rPr lang="en-US" sz="2000" dirty="0">
                <a:solidFill>
                  <a:schemeClr val="bg1"/>
                </a:solidFill>
                <a:latin typeface="Canva Sans"/>
              </a:rPr>
              <a:t>2023</a:t>
            </a:r>
          </a:p>
          <a:p>
            <a:pPr algn="ctr">
              <a:lnSpc>
                <a:spcPts val="4759"/>
              </a:lnSpc>
            </a:pPr>
            <a:endParaRPr lang="en-US" sz="2000" dirty="0">
              <a:solidFill>
                <a:srgbClr val="FF0000"/>
              </a:solidFill>
              <a:latin typeface="Canva Sans"/>
            </a:endParaRPr>
          </a:p>
        </p:txBody>
      </p:sp>
    </p:spTree>
    <p:extLst>
      <p:ext uri="{BB962C8B-B14F-4D97-AF65-F5344CB8AC3E}">
        <p14:creationId xmlns:p14="http://schemas.microsoft.com/office/powerpoint/2010/main" val="33138910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grpSp>
        <p:nvGrpSpPr>
          <p:cNvPr id="3" name="Group 3"/>
          <p:cNvGrpSpPr/>
          <p:nvPr/>
        </p:nvGrpSpPr>
        <p:grpSpPr>
          <a:xfrm>
            <a:off x="0" y="9436511"/>
            <a:ext cx="18288000" cy="850489"/>
            <a:chOff x="0" y="0"/>
            <a:chExt cx="4816593" cy="223997"/>
          </a:xfrm>
        </p:grpSpPr>
        <p:sp>
          <p:nvSpPr>
            <p:cNvPr id="4" name="Freeform 4"/>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38100" y="0"/>
            <a:ext cx="18326098" cy="10395820"/>
            <a:chOff x="0" y="-88273"/>
            <a:chExt cx="4826627" cy="2737994"/>
          </a:xfrm>
        </p:grpSpPr>
        <p:sp>
          <p:nvSpPr>
            <p:cNvPr id="7" name="Freeform 7"/>
            <p:cNvSpPr/>
            <p:nvPr/>
          </p:nvSpPr>
          <p:spPr>
            <a:xfrm>
              <a:off x="10035" y="-88273"/>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dirty="0"/>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AutoShape 10"/>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1" name="TextBox 11"/>
          <p:cNvSpPr txBox="1"/>
          <p:nvPr/>
        </p:nvSpPr>
        <p:spPr>
          <a:xfrm>
            <a:off x="-228600" y="899975"/>
            <a:ext cx="18440400" cy="923330"/>
          </a:xfrm>
          <a:prstGeom prst="rect">
            <a:avLst/>
          </a:prstGeom>
        </p:spPr>
        <p:txBody>
          <a:bodyPr wrap="square" lIns="0" tIns="0" rIns="0" bIns="0" rtlCol="0" anchor="t">
            <a:spAutoFit/>
          </a:bodyPr>
          <a:lstStyle/>
          <a:p>
            <a:pPr algn="ctr"/>
            <a:r>
              <a:rPr lang="de-DE" altLang="de-DE" sz="6000" dirty="0">
                <a:solidFill>
                  <a:srgbClr val="FFFFFF"/>
                </a:solidFill>
                <a:latin typeface="Eastman Grotesque Bold"/>
              </a:rPr>
              <a:t>Vorsicht: Klassischer Zielkonflikt!?</a:t>
            </a:r>
            <a:endParaRPr lang="en-US" altLang="de-DE" sz="6000" dirty="0">
              <a:solidFill>
                <a:srgbClr val="FFFFFF"/>
              </a:solidFill>
              <a:latin typeface="Eastman Grotesque Bold"/>
            </a:endParaRPr>
          </a:p>
        </p:txBody>
      </p:sp>
      <p:grpSp>
        <p:nvGrpSpPr>
          <p:cNvPr id="12" name="Group 12"/>
          <p:cNvGrpSpPr/>
          <p:nvPr/>
        </p:nvGrpSpPr>
        <p:grpSpPr>
          <a:xfrm>
            <a:off x="1879715" y="2778288"/>
            <a:ext cx="14528569" cy="5969714"/>
            <a:chOff x="0" y="0"/>
            <a:chExt cx="3826454" cy="1572270"/>
          </a:xfrm>
        </p:grpSpPr>
        <p:sp>
          <p:nvSpPr>
            <p:cNvPr id="13" name="Freeform 13"/>
            <p:cNvSpPr/>
            <p:nvPr/>
          </p:nvSpPr>
          <p:spPr>
            <a:xfrm>
              <a:off x="0" y="0"/>
              <a:ext cx="3826454" cy="1572270"/>
            </a:xfrm>
            <a:custGeom>
              <a:avLst/>
              <a:gdLst/>
              <a:ahLst/>
              <a:cxnLst/>
              <a:rect l="l" t="t" r="r" b="b"/>
              <a:pathLst>
                <a:path w="3826454" h="1572270">
                  <a:moveTo>
                    <a:pt x="0" y="0"/>
                  </a:moveTo>
                  <a:lnTo>
                    <a:pt x="3826454" y="0"/>
                  </a:lnTo>
                  <a:lnTo>
                    <a:pt x="3826454" y="1572270"/>
                  </a:lnTo>
                  <a:lnTo>
                    <a:pt x="0" y="1572270"/>
                  </a:lnTo>
                  <a:close/>
                </a:path>
              </a:pathLst>
            </a:custGeom>
            <a:solidFill>
              <a:srgbClr val="000000">
                <a:alpha val="22745"/>
              </a:srgbClr>
            </a:solidFill>
          </p:spPr>
          <p:txBody>
            <a:bodyPr/>
            <a:lstStyle/>
            <a:p>
              <a:endParaRPr lang="en-BE"/>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2665881" y="3009900"/>
            <a:ext cx="12956238" cy="5432256"/>
          </a:xfrm>
          <a:prstGeom prst="rect">
            <a:avLst/>
          </a:prstGeom>
        </p:spPr>
        <p:txBody>
          <a:bodyPr lIns="0" tIns="0" rIns="0" bIns="0" rtlCol="0" anchor="t">
            <a:spAutoFit/>
          </a:bodyPr>
          <a:lstStyle/>
          <a:p>
            <a:pPr marL="483393" lvl="1" indent="-457200">
              <a:buFont typeface="Arial" panose="020B0604020202020204" pitchFamily="34" charset="0"/>
              <a:buChar char="•"/>
            </a:pPr>
            <a:r>
              <a:rPr lang="de-DE" altLang="de-DE" sz="2800" b="1" dirty="0">
                <a:solidFill>
                  <a:schemeClr val="bg1"/>
                </a:solidFill>
                <a:latin typeface="Eastman Grotesque" panose="020B0604020202020204" charset="0"/>
              </a:rPr>
              <a:t>Typischer Anleger erwartet hohe Rendite bei geringem Risiko</a:t>
            </a:r>
          </a:p>
          <a:p>
            <a:pPr marL="1397793" lvl="3" indent="-457200">
              <a:buFont typeface="Arial" panose="020B0604020202020204" pitchFamily="34" charset="0"/>
              <a:buChar char="•"/>
            </a:pPr>
            <a:endParaRPr lang="de-DE" altLang="de-DE" sz="2700" dirty="0">
              <a:solidFill>
                <a:schemeClr val="bg1"/>
              </a:solidFill>
              <a:latin typeface="Eastman Grotesque" panose="020B0604020202020204" charset="0"/>
            </a:endParaRPr>
          </a:p>
          <a:p>
            <a:pPr marL="1397793" lvl="3" indent="-457200">
              <a:buFont typeface="Arial" panose="020B0604020202020204" pitchFamily="34" charset="0"/>
              <a:buChar char="•"/>
            </a:pPr>
            <a:r>
              <a:rPr lang="de-DE" altLang="de-DE" sz="2700" dirty="0">
                <a:solidFill>
                  <a:schemeClr val="bg1"/>
                </a:solidFill>
                <a:latin typeface="Eastman Grotesque" panose="020B0604020202020204" charset="0"/>
              </a:rPr>
              <a:t>grundsätzlich nicht realisierbar</a:t>
            </a:r>
          </a:p>
          <a:p>
            <a:pPr marL="1397793" lvl="3" indent="-457200">
              <a:buFont typeface="Arial" panose="020B0604020202020204" pitchFamily="34" charset="0"/>
              <a:buChar char="•"/>
            </a:pPr>
            <a:r>
              <a:rPr lang="de-DE" altLang="de-DE" sz="2700" dirty="0">
                <a:solidFill>
                  <a:schemeClr val="bg1"/>
                </a:solidFill>
                <a:latin typeface="Eastman Grotesque" panose="020B0604020202020204" charset="0"/>
              </a:rPr>
              <a:t>daher: die meisten Portfolios sind viel zu risikoreich strukturiert vor dem   	  Hintergrund einer realistischen Rendite</a:t>
            </a:r>
          </a:p>
          <a:p>
            <a:pPr marL="1397793" lvl="3" indent="-457200">
              <a:buFont typeface="Arial" panose="020B0604020202020204" pitchFamily="34" charset="0"/>
              <a:buChar char="•"/>
            </a:pPr>
            <a:endParaRPr lang="de-DE" altLang="de-DE" sz="2700" dirty="0">
              <a:solidFill>
                <a:schemeClr val="bg1"/>
              </a:solidFill>
              <a:latin typeface="Eastman Grotesque" panose="020B0604020202020204" charset="0"/>
            </a:endParaRPr>
          </a:p>
          <a:p>
            <a:pPr marL="483393" lvl="1" indent="-457200">
              <a:buFont typeface="Arial" panose="020B0604020202020204" pitchFamily="34" charset="0"/>
              <a:buChar char="•"/>
            </a:pPr>
            <a:r>
              <a:rPr lang="de-DE" altLang="de-DE" sz="2800" b="1" dirty="0">
                <a:solidFill>
                  <a:schemeClr val="bg1"/>
                </a:solidFill>
                <a:latin typeface="Eastman Grotesque" panose="020B0604020202020204" charset="0"/>
              </a:rPr>
              <a:t>Lösung: Diversifikation</a:t>
            </a:r>
            <a:endParaRPr lang="de-DE" altLang="de-DE" sz="2700" dirty="0">
              <a:solidFill>
                <a:schemeClr val="bg1"/>
              </a:solidFill>
              <a:latin typeface="Eastman Grotesque" panose="020B0604020202020204" charset="0"/>
            </a:endParaRPr>
          </a:p>
          <a:p>
            <a:pPr marL="483393" lvl="1" indent="-457200">
              <a:buFont typeface="Arial" panose="020B0604020202020204" pitchFamily="34" charset="0"/>
              <a:buChar char="•"/>
            </a:pPr>
            <a:endParaRPr lang="de-DE" altLang="de-DE" sz="2700" dirty="0">
              <a:solidFill>
                <a:schemeClr val="bg1"/>
              </a:solidFill>
              <a:latin typeface="Eastman Grotesque" panose="020B0604020202020204" charset="0"/>
            </a:endParaRPr>
          </a:p>
          <a:p>
            <a:pPr marL="1397793" lvl="3" indent="-457200">
              <a:buFont typeface="Arial" panose="020B0604020202020204" pitchFamily="34" charset="0"/>
              <a:buChar char="•"/>
            </a:pPr>
            <a:r>
              <a:rPr lang="de-DE" altLang="de-DE" sz="2700" dirty="0">
                <a:solidFill>
                  <a:schemeClr val="bg1"/>
                </a:solidFill>
                <a:latin typeface="Eastman Grotesque" panose="020B0604020202020204" charset="0"/>
              </a:rPr>
              <a:t>Glättung von Einzelrisiken und Vermeidung von Klumpenrisiken</a:t>
            </a:r>
          </a:p>
          <a:p>
            <a:pPr marL="1397793" lvl="3" indent="-457200">
              <a:buFont typeface="Arial" panose="020B0604020202020204" pitchFamily="34" charset="0"/>
              <a:buChar char="•"/>
            </a:pPr>
            <a:r>
              <a:rPr lang="de-DE" altLang="de-DE" sz="2700" dirty="0">
                <a:solidFill>
                  <a:schemeClr val="bg1"/>
                </a:solidFill>
                <a:latin typeface="Eastman Grotesque" panose="020B0604020202020204" charset="0"/>
              </a:rPr>
              <a:t>sowohl bei der Investition in Einzelwerte, als auch bei einer Anlage in Fonds</a:t>
            </a:r>
          </a:p>
          <a:p>
            <a:pPr marL="1397793" lvl="3" indent="-457200">
              <a:buFont typeface="Arial" panose="020B0604020202020204" pitchFamily="34" charset="0"/>
              <a:buChar char="•"/>
            </a:pPr>
            <a:r>
              <a:rPr lang="de-DE" altLang="de-DE" sz="2700" dirty="0">
                <a:solidFill>
                  <a:schemeClr val="bg1"/>
                </a:solidFill>
                <a:latin typeface="Eastman Grotesque" panose="020B0604020202020204" charset="0"/>
              </a:rPr>
              <a:t>Machen Sie sich und Ihr Depot unempfindlich für Marktveränderungen </a:t>
            </a:r>
            <a:br>
              <a:rPr lang="de-DE" altLang="de-DE" sz="2700" dirty="0">
                <a:solidFill>
                  <a:schemeClr val="bg1"/>
                </a:solidFill>
                <a:latin typeface="Eastman Grotesque" panose="020B0604020202020204" charset="0"/>
              </a:rPr>
            </a:br>
            <a:r>
              <a:rPr lang="de-DE" altLang="de-DE" sz="2700" dirty="0">
                <a:solidFill>
                  <a:schemeClr val="bg1"/>
                </a:solidFill>
                <a:latin typeface="Eastman Grotesque" panose="020B0604020202020204" charset="0"/>
              </a:rPr>
              <a:t>von Anfang an und auf Dauer</a:t>
            </a:r>
          </a:p>
          <a:p>
            <a:pPr marL="1397793" lvl="3" indent="-457200">
              <a:buFont typeface="Arial" panose="020B0604020202020204" pitchFamily="34" charset="0"/>
              <a:buChar char="•"/>
            </a:pPr>
            <a:r>
              <a:rPr lang="de-DE" altLang="de-DE" sz="2700" dirty="0">
                <a:solidFill>
                  <a:schemeClr val="bg1"/>
                </a:solidFill>
                <a:latin typeface="Eastman Grotesque" panose="020B0604020202020204" charset="0"/>
              </a:rPr>
              <a:t>Nehmen Sie sich Zeit ...</a:t>
            </a:r>
          </a:p>
        </p:txBody>
      </p:sp>
      <p:sp>
        <p:nvSpPr>
          <p:cNvPr id="16" name="TextBox 13">
            <a:extLst>
              <a:ext uri="{FF2B5EF4-FFF2-40B4-BE49-F238E27FC236}">
                <a16:creationId xmlns:a16="http://schemas.microsoft.com/office/drawing/2014/main" id="{295AFD2B-A699-BC25-81D3-E963D52D88F8}"/>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solidFill>
                <a:srgbClr val="FF0000"/>
              </a:solidFill>
            </a:endParaRPr>
          </a:p>
          <a:p>
            <a:pPr algn="ctr">
              <a:lnSpc>
                <a:spcPts val="2800"/>
              </a:lnSpc>
            </a:pPr>
            <a:r>
              <a:rPr lang="en-US" sz="2000" dirty="0">
                <a:solidFill>
                  <a:schemeClr val="bg1"/>
                </a:solidFill>
                <a:latin typeface="Canva Sans"/>
              </a:rPr>
              <a:t>©</a:t>
            </a:r>
            <a:r>
              <a:rPr lang="de-DE" sz="2000" dirty="0">
                <a:solidFill>
                  <a:schemeClr val="bg1"/>
                </a:solidFill>
                <a:latin typeface="Eastman Grotesque"/>
              </a:rPr>
              <a:t> Invest </a:t>
            </a:r>
            <a:r>
              <a:rPr lang="de-DE" sz="2000" dirty="0" err="1">
                <a:solidFill>
                  <a:schemeClr val="bg1"/>
                </a:solidFill>
                <a:latin typeface="Eastman Grotesque"/>
              </a:rPr>
              <a:t>for</a:t>
            </a:r>
            <a:r>
              <a:rPr lang="de-DE" sz="2000" dirty="0">
                <a:solidFill>
                  <a:schemeClr val="bg1"/>
                </a:solidFill>
                <a:latin typeface="Eastman Grotesque"/>
              </a:rPr>
              <a:t> Better Climate EU </a:t>
            </a:r>
            <a:r>
              <a:rPr lang="en-US" sz="2000" dirty="0">
                <a:solidFill>
                  <a:schemeClr val="bg1"/>
                </a:solidFill>
                <a:latin typeface="Canva Sans"/>
              </a:rPr>
              <a:t>2023</a:t>
            </a:r>
          </a:p>
          <a:p>
            <a:pPr algn="ctr">
              <a:lnSpc>
                <a:spcPts val="4759"/>
              </a:lnSpc>
            </a:pPr>
            <a:endParaRPr lang="en-US" sz="2000" dirty="0">
              <a:solidFill>
                <a:srgbClr val="FF0000"/>
              </a:solidFill>
              <a:latin typeface="Canva Sans"/>
            </a:endParaRPr>
          </a:p>
        </p:txBody>
      </p:sp>
    </p:spTree>
    <p:extLst>
      <p:ext uri="{BB962C8B-B14F-4D97-AF65-F5344CB8AC3E}">
        <p14:creationId xmlns:p14="http://schemas.microsoft.com/office/powerpoint/2010/main" val="41404312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grpSp>
        <p:nvGrpSpPr>
          <p:cNvPr id="3" name="Group 3"/>
          <p:cNvGrpSpPr/>
          <p:nvPr/>
        </p:nvGrpSpPr>
        <p:grpSpPr>
          <a:xfrm>
            <a:off x="0" y="0"/>
            <a:ext cx="18288000" cy="10395820"/>
            <a:chOff x="0" y="0"/>
            <a:chExt cx="4816593" cy="2737994"/>
          </a:xfrm>
        </p:grpSpPr>
        <p:sp>
          <p:nvSpPr>
            <p:cNvPr id="4" name="Freeform 4"/>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0" y="9436511"/>
            <a:ext cx="18288000" cy="850489"/>
            <a:chOff x="0" y="0"/>
            <a:chExt cx="4816593" cy="223997"/>
          </a:xfrm>
        </p:grpSpPr>
        <p:sp>
          <p:nvSpPr>
            <p:cNvPr id="7" name="Freeform 7"/>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9" name="AutoShape 9"/>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grpSp>
        <p:nvGrpSpPr>
          <p:cNvPr id="10" name="Group 10"/>
          <p:cNvGrpSpPr/>
          <p:nvPr/>
        </p:nvGrpSpPr>
        <p:grpSpPr>
          <a:xfrm>
            <a:off x="2724726" y="3964198"/>
            <a:ext cx="12838548" cy="996290"/>
            <a:chOff x="0" y="0"/>
            <a:chExt cx="3381346" cy="262397"/>
          </a:xfrm>
        </p:grpSpPr>
        <p:sp>
          <p:nvSpPr>
            <p:cNvPr id="11" name="Freeform 11"/>
            <p:cNvSpPr/>
            <p:nvPr/>
          </p:nvSpPr>
          <p:spPr>
            <a:xfrm>
              <a:off x="0" y="0"/>
              <a:ext cx="3381346" cy="262397"/>
            </a:xfrm>
            <a:custGeom>
              <a:avLst/>
              <a:gdLst/>
              <a:ahLst/>
              <a:cxnLst/>
              <a:rect l="l" t="t" r="r" b="b"/>
              <a:pathLst>
                <a:path w="3381346" h="262397">
                  <a:moveTo>
                    <a:pt x="30754" y="0"/>
                  </a:moveTo>
                  <a:lnTo>
                    <a:pt x="3350592" y="0"/>
                  </a:lnTo>
                  <a:cubicBezTo>
                    <a:pt x="3358748" y="0"/>
                    <a:pt x="3366571" y="3240"/>
                    <a:pt x="3372338" y="9008"/>
                  </a:cubicBezTo>
                  <a:cubicBezTo>
                    <a:pt x="3378106" y="14775"/>
                    <a:pt x="3381346" y="22598"/>
                    <a:pt x="3381346" y="30754"/>
                  </a:cubicBezTo>
                  <a:lnTo>
                    <a:pt x="3381346" y="231643"/>
                  </a:lnTo>
                  <a:cubicBezTo>
                    <a:pt x="3381346" y="248628"/>
                    <a:pt x="3367577" y="262397"/>
                    <a:pt x="3350592" y="262397"/>
                  </a:cubicBezTo>
                  <a:lnTo>
                    <a:pt x="30754" y="262397"/>
                  </a:lnTo>
                  <a:cubicBezTo>
                    <a:pt x="22598" y="262397"/>
                    <a:pt x="14775" y="259157"/>
                    <a:pt x="9008" y="253390"/>
                  </a:cubicBezTo>
                  <a:cubicBezTo>
                    <a:pt x="3240" y="247622"/>
                    <a:pt x="0" y="239800"/>
                    <a:pt x="0" y="231643"/>
                  </a:cubicBezTo>
                  <a:lnTo>
                    <a:pt x="0" y="30754"/>
                  </a:lnTo>
                  <a:cubicBezTo>
                    <a:pt x="0" y="22598"/>
                    <a:pt x="3240" y="14775"/>
                    <a:pt x="9008" y="9008"/>
                  </a:cubicBezTo>
                  <a:cubicBezTo>
                    <a:pt x="14775" y="3240"/>
                    <a:pt x="22598" y="0"/>
                    <a:pt x="30754" y="0"/>
                  </a:cubicBezTo>
                  <a:close/>
                </a:path>
              </a:pathLst>
            </a:custGeom>
            <a:solidFill>
              <a:srgbClr val="000000">
                <a:alpha val="35686"/>
              </a:srgbClr>
            </a:solidFill>
          </p:spPr>
          <p:txBody>
            <a:bodyPr/>
            <a:lstStyle/>
            <a:p>
              <a:endParaRPr lang="en-BE"/>
            </a:p>
          </p:txBody>
        </p:sp>
        <p:sp>
          <p:nvSpPr>
            <p:cNvPr id="12" name="TextBox 12"/>
            <p:cNvSpPr txBox="1"/>
            <p:nvPr/>
          </p:nvSpPr>
          <p:spPr>
            <a:xfrm>
              <a:off x="0" y="-66675"/>
              <a:ext cx="812800" cy="879475"/>
            </a:xfrm>
            <a:prstGeom prst="rect">
              <a:avLst/>
            </a:prstGeom>
          </p:spPr>
          <p:txBody>
            <a:bodyPr lIns="50800" tIns="50800" rIns="50800" bIns="50800" rtlCol="0" anchor="ctr"/>
            <a:lstStyle/>
            <a:p>
              <a:pPr algn="ctr">
                <a:lnSpc>
                  <a:spcPts val="4900"/>
                </a:lnSpc>
              </a:pPr>
              <a:endParaRPr/>
            </a:p>
          </p:txBody>
        </p:sp>
      </p:grpSp>
      <p:grpSp>
        <p:nvGrpSpPr>
          <p:cNvPr id="13" name="Group 13"/>
          <p:cNvGrpSpPr/>
          <p:nvPr/>
        </p:nvGrpSpPr>
        <p:grpSpPr>
          <a:xfrm>
            <a:off x="2724726" y="5124450"/>
            <a:ext cx="12838548" cy="996290"/>
            <a:chOff x="0" y="0"/>
            <a:chExt cx="3381346" cy="262397"/>
          </a:xfrm>
        </p:grpSpPr>
        <p:sp>
          <p:nvSpPr>
            <p:cNvPr id="14" name="Freeform 14"/>
            <p:cNvSpPr/>
            <p:nvPr/>
          </p:nvSpPr>
          <p:spPr>
            <a:xfrm>
              <a:off x="0" y="0"/>
              <a:ext cx="3381346" cy="262397"/>
            </a:xfrm>
            <a:custGeom>
              <a:avLst/>
              <a:gdLst/>
              <a:ahLst/>
              <a:cxnLst/>
              <a:rect l="l" t="t" r="r" b="b"/>
              <a:pathLst>
                <a:path w="3381346" h="262397">
                  <a:moveTo>
                    <a:pt x="30754" y="0"/>
                  </a:moveTo>
                  <a:lnTo>
                    <a:pt x="3350592" y="0"/>
                  </a:lnTo>
                  <a:cubicBezTo>
                    <a:pt x="3358748" y="0"/>
                    <a:pt x="3366571" y="3240"/>
                    <a:pt x="3372338" y="9008"/>
                  </a:cubicBezTo>
                  <a:cubicBezTo>
                    <a:pt x="3378106" y="14775"/>
                    <a:pt x="3381346" y="22598"/>
                    <a:pt x="3381346" y="30754"/>
                  </a:cubicBezTo>
                  <a:lnTo>
                    <a:pt x="3381346" y="231643"/>
                  </a:lnTo>
                  <a:cubicBezTo>
                    <a:pt x="3381346" y="248628"/>
                    <a:pt x="3367577" y="262397"/>
                    <a:pt x="3350592" y="262397"/>
                  </a:cubicBezTo>
                  <a:lnTo>
                    <a:pt x="30754" y="262397"/>
                  </a:lnTo>
                  <a:cubicBezTo>
                    <a:pt x="22598" y="262397"/>
                    <a:pt x="14775" y="259157"/>
                    <a:pt x="9008" y="253390"/>
                  </a:cubicBezTo>
                  <a:cubicBezTo>
                    <a:pt x="3240" y="247622"/>
                    <a:pt x="0" y="239800"/>
                    <a:pt x="0" y="231643"/>
                  </a:cubicBezTo>
                  <a:lnTo>
                    <a:pt x="0" y="30754"/>
                  </a:lnTo>
                  <a:cubicBezTo>
                    <a:pt x="0" y="22598"/>
                    <a:pt x="3240" y="14775"/>
                    <a:pt x="9008" y="9008"/>
                  </a:cubicBezTo>
                  <a:cubicBezTo>
                    <a:pt x="14775" y="3240"/>
                    <a:pt x="22598" y="0"/>
                    <a:pt x="30754" y="0"/>
                  </a:cubicBezTo>
                  <a:close/>
                </a:path>
              </a:pathLst>
            </a:custGeom>
            <a:solidFill>
              <a:srgbClr val="000000">
                <a:alpha val="35686"/>
              </a:srgbClr>
            </a:solidFill>
          </p:spPr>
          <p:txBody>
            <a:bodyPr/>
            <a:lstStyle/>
            <a:p>
              <a:endParaRPr lang="en-BE"/>
            </a:p>
          </p:txBody>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2724726" y="6282665"/>
            <a:ext cx="12838548" cy="996290"/>
            <a:chOff x="0" y="0"/>
            <a:chExt cx="3381346" cy="262397"/>
          </a:xfrm>
        </p:grpSpPr>
        <p:sp>
          <p:nvSpPr>
            <p:cNvPr id="17" name="Freeform 17"/>
            <p:cNvSpPr/>
            <p:nvPr/>
          </p:nvSpPr>
          <p:spPr>
            <a:xfrm>
              <a:off x="0" y="0"/>
              <a:ext cx="3381346" cy="262397"/>
            </a:xfrm>
            <a:custGeom>
              <a:avLst/>
              <a:gdLst/>
              <a:ahLst/>
              <a:cxnLst/>
              <a:rect l="l" t="t" r="r" b="b"/>
              <a:pathLst>
                <a:path w="3381346" h="262397">
                  <a:moveTo>
                    <a:pt x="30754" y="0"/>
                  </a:moveTo>
                  <a:lnTo>
                    <a:pt x="3350592" y="0"/>
                  </a:lnTo>
                  <a:cubicBezTo>
                    <a:pt x="3358748" y="0"/>
                    <a:pt x="3366571" y="3240"/>
                    <a:pt x="3372338" y="9008"/>
                  </a:cubicBezTo>
                  <a:cubicBezTo>
                    <a:pt x="3378106" y="14775"/>
                    <a:pt x="3381346" y="22598"/>
                    <a:pt x="3381346" y="30754"/>
                  </a:cubicBezTo>
                  <a:lnTo>
                    <a:pt x="3381346" y="231643"/>
                  </a:lnTo>
                  <a:cubicBezTo>
                    <a:pt x="3381346" y="248628"/>
                    <a:pt x="3367577" y="262397"/>
                    <a:pt x="3350592" y="262397"/>
                  </a:cubicBezTo>
                  <a:lnTo>
                    <a:pt x="30754" y="262397"/>
                  </a:lnTo>
                  <a:cubicBezTo>
                    <a:pt x="22598" y="262397"/>
                    <a:pt x="14775" y="259157"/>
                    <a:pt x="9008" y="253390"/>
                  </a:cubicBezTo>
                  <a:cubicBezTo>
                    <a:pt x="3240" y="247622"/>
                    <a:pt x="0" y="239800"/>
                    <a:pt x="0" y="231643"/>
                  </a:cubicBezTo>
                  <a:lnTo>
                    <a:pt x="0" y="30754"/>
                  </a:lnTo>
                  <a:cubicBezTo>
                    <a:pt x="0" y="22598"/>
                    <a:pt x="3240" y="14775"/>
                    <a:pt x="9008" y="9008"/>
                  </a:cubicBezTo>
                  <a:cubicBezTo>
                    <a:pt x="14775" y="3240"/>
                    <a:pt x="22598" y="0"/>
                    <a:pt x="30754" y="0"/>
                  </a:cubicBezTo>
                  <a:close/>
                </a:path>
              </a:pathLst>
            </a:custGeom>
            <a:solidFill>
              <a:srgbClr val="000000">
                <a:alpha val="35686"/>
              </a:srgbClr>
            </a:solidFill>
          </p:spPr>
          <p:txBody>
            <a:bodyPr/>
            <a:lstStyle/>
            <a:p>
              <a:endParaRPr lang="en-BE"/>
            </a:p>
          </p:txBody>
        </p:sp>
        <p:sp>
          <p:nvSpPr>
            <p:cNvPr id="18" name="TextBox 1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2724726" y="7464134"/>
            <a:ext cx="12838548" cy="996290"/>
            <a:chOff x="0" y="0"/>
            <a:chExt cx="3381346" cy="262397"/>
          </a:xfrm>
        </p:grpSpPr>
        <p:sp>
          <p:nvSpPr>
            <p:cNvPr id="20" name="Freeform 20"/>
            <p:cNvSpPr/>
            <p:nvPr/>
          </p:nvSpPr>
          <p:spPr>
            <a:xfrm>
              <a:off x="0" y="0"/>
              <a:ext cx="3381346" cy="262397"/>
            </a:xfrm>
            <a:custGeom>
              <a:avLst/>
              <a:gdLst/>
              <a:ahLst/>
              <a:cxnLst/>
              <a:rect l="l" t="t" r="r" b="b"/>
              <a:pathLst>
                <a:path w="3381346" h="262397">
                  <a:moveTo>
                    <a:pt x="30754" y="0"/>
                  </a:moveTo>
                  <a:lnTo>
                    <a:pt x="3350592" y="0"/>
                  </a:lnTo>
                  <a:cubicBezTo>
                    <a:pt x="3358748" y="0"/>
                    <a:pt x="3366571" y="3240"/>
                    <a:pt x="3372338" y="9008"/>
                  </a:cubicBezTo>
                  <a:cubicBezTo>
                    <a:pt x="3378106" y="14775"/>
                    <a:pt x="3381346" y="22598"/>
                    <a:pt x="3381346" y="30754"/>
                  </a:cubicBezTo>
                  <a:lnTo>
                    <a:pt x="3381346" y="231643"/>
                  </a:lnTo>
                  <a:cubicBezTo>
                    <a:pt x="3381346" y="248628"/>
                    <a:pt x="3367577" y="262397"/>
                    <a:pt x="3350592" y="262397"/>
                  </a:cubicBezTo>
                  <a:lnTo>
                    <a:pt x="30754" y="262397"/>
                  </a:lnTo>
                  <a:cubicBezTo>
                    <a:pt x="22598" y="262397"/>
                    <a:pt x="14775" y="259157"/>
                    <a:pt x="9008" y="253390"/>
                  </a:cubicBezTo>
                  <a:cubicBezTo>
                    <a:pt x="3240" y="247622"/>
                    <a:pt x="0" y="239800"/>
                    <a:pt x="0" y="231643"/>
                  </a:cubicBezTo>
                  <a:lnTo>
                    <a:pt x="0" y="30754"/>
                  </a:lnTo>
                  <a:cubicBezTo>
                    <a:pt x="0" y="22598"/>
                    <a:pt x="3240" y="14775"/>
                    <a:pt x="9008" y="9008"/>
                  </a:cubicBezTo>
                  <a:cubicBezTo>
                    <a:pt x="14775" y="3240"/>
                    <a:pt x="22598" y="0"/>
                    <a:pt x="30754" y="0"/>
                  </a:cubicBezTo>
                  <a:close/>
                </a:path>
              </a:pathLst>
            </a:custGeom>
            <a:solidFill>
              <a:srgbClr val="000000">
                <a:alpha val="35686"/>
              </a:srgbClr>
            </a:solidFill>
          </p:spPr>
          <p:txBody>
            <a:bodyPr/>
            <a:lstStyle/>
            <a:p>
              <a:endParaRPr lang="en-BE"/>
            </a:p>
          </p:txBody>
        </p:sp>
        <p:sp>
          <p:nvSpPr>
            <p:cNvPr id="21" name="TextBox 2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2" name="Freeform 22"/>
          <p:cNvSpPr/>
          <p:nvPr/>
        </p:nvSpPr>
        <p:spPr>
          <a:xfrm>
            <a:off x="2915047" y="5218841"/>
            <a:ext cx="805470" cy="805470"/>
          </a:xfrm>
          <a:custGeom>
            <a:avLst/>
            <a:gdLst/>
            <a:ahLst/>
            <a:cxnLst/>
            <a:rect l="l" t="t" r="r" b="b"/>
            <a:pathLst>
              <a:path w="805470" h="805470">
                <a:moveTo>
                  <a:pt x="0" y="0"/>
                </a:moveTo>
                <a:lnTo>
                  <a:pt x="805470" y="0"/>
                </a:lnTo>
                <a:lnTo>
                  <a:pt x="805470" y="805470"/>
                </a:lnTo>
                <a:lnTo>
                  <a:pt x="0" y="8054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BE"/>
          </a:p>
        </p:txBody>
      </p:sp>
      <p:sp>
        <p:nvSpPr>
          <p:cNvPr id="23" name="Freeform 23"/>
          <p:cNvSpPr/>
          <p:nvPr/>
        </p:nvSpPr>
        <p:spPr>
          <a:xfrm>
            <a:off x="2923437" y="4121569"/>
            <a:ext cx="797080" cy="679511"/>
          </a:xfrm>
          <a:custGeom>
            <a:avLst/>
            <a:gdLst/>
            <a:ahLst/>
            <a:cxnLst/>
            <a:rect l="l" t="t" r="r" b="b"/>
            <a:pathLst>
              <a:path w="797080" h="679511">
                <a:moveTo>
                  <a:pt x="0" y="0"/>
                </a:moveTo>
                <a:lnTo>
                  <a:pt x="797080" y="0"/>
                </a:lnTo>
                <a:lnTo>
                  <a:pt x="797080" y="679511"/>
                </a:lnTo>
                <a:lnTo>
                  <a:pt x="0" y="67951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BE"/>
          </a:p>
        </p:txBody>
      </p:sp>
      <p:sp>
        <p:nvSpPr>
          <p:cNvPr id="24" name="Freeform 24"/>
          <p:cNvSpPr/>
          <p:nvPr/>
        </p:nvSpPr>
        <p:spPr>
          <a:xfrm>
            <a:off x="3018917" y="6448275"/>
            <a:ext cx="597730" cy="665069"/>
          </a:xfrm>
          <a:custGeom>
            <a:avLst/>
            <a:gdLst/>
            <a:ahLst/>
            <a:cxnLst/>
            <a:rect l="l" t="t" r="r" b="b"/>
            <a:pathLst>
              <a:path w="597730" h="665069">
                <a:moveTo>
                  <a:pt x="0" y="0"/>
                </a:moveTo>
                <a:lnTo>
                  <a:pt x="597730" y="0"/>
                </a:lnTo>
                <a:lnTo>
                  <a:pt x="597730" y="665069"/>
                </a:lnTo>
                <a:lnTo>
                  <a:pt x="0" y="6650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BE"/>
          </a:p>
        </p:txBody>
      </p:sp>
      <p:sp>
        <p:nvSpPr>
          <p:cNvPr id="25" name="Freeform 25"/>
          <p:cNvSpPr/>
          <p:nvPr/>
        </p:nvSpPr>
        <p:spPr>
          <a:xfrm>
            <a:off x="3105286" y="7576555"/>
            <a:ext cx="615230" cy="771449"/>
          </a:xfrm>
          <a:custGeom>
            <a:avLst/>
            <a:gdLst/>
            <a:ahLst/>
            <a:cxnLst/>
            <a:rect l="l" t="t" r="r" b="b"/>
            <a:pathLst>
              <a:path w="615230" h="771449">
                <a:moveTo>
                  <a:pt x="0" y="0"/>
                </a:moveTo>
                <a:lnTo>
                  <a:pt x="615231" y="0"/>
                </a:lnTo>
                <a:lnTo>
                  <a:pt x="615231" y="771448"/>
                </a:lnTo>
                <a:lnTo>
                  <a:pt x="0" y="7714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BE"/>
          </a:p>
        </p:txBody>
      </p:sp>
      <p:sp>
        <p:nvSpPr>
          <p:cNvPr id="27" name="TextBox 27"/>
          <p:cNvSpPr txBox="1"/>
          <p:nvPr/>
        </p:nvSpPr>
        <p:spPr>
          <a:xfrm>
            <a:off x="1390493" y="885825"/>
            <a:ext cx="15701414" cy="1191421"/>
          </a:xfrm>
          <a:prstGeom prst="rect">
            <a:avLst/>
          </a:prstGeom>
        </p:spPr>
        <p:txBody>
          <a:bodyPr lIns="0" tIns="0" rIns="0" bIns="0" rtlCol="0" anchor="t">
            <a:spAutoFit/>
          </a:bodyPr>
          <a:lstStyle/>
          <a:p>
            <a:pPr algn="ctr">
              <a:lnSpc>
                <a:spcPts val="9659"/>
              </a:lnSpc>
            </a:pPr>
            <a:r>
              <a:rPr lang="en-US" sz="6000" dirty="0" err="1">
                <a:solidFill>
                  <a:srgbClr val="FFFFFF"/>
                </a:solidFill>
                <a:latin typeface="Eastman Grotesque Bold"/>
              </a:rPr>
              <a:t>Aktiva</a:t>
            </a:r>
            <a:r>
              <a:rPr lang="en-US" sz="6000" dirty="0">
                <a:solidFill>
                  <a:srgbClr val="FFFFFF"/>
                </a:solidFill>
                <a:latin typeface="Eastman Grotesque Bold"/>
              </a:rPr>
              <a:t> und </a:t>
            </a:r>
            <a:r>
              <a:rPr lang="en-US" sz="6000" dirty="0" err="1">
                <a:solidFill>
                  <a:srgbClr val="FFFFFF"/>
                </a:solidFill>
                <a:latin typeface="Eastman Grotesque Bold"/>
              </a:rPr>
              <a:t>Passiva</a:t>
            </a:r>
            <a:endParaRPr lang="en-US" sz="6000" dirty="0">
              <a:solidFill>
                <a:srgbClr val="FFFFFF"/>
              </a:solidFill>
              <a:latin typeface="Eastman Grotesque Bold"/>
            </a:endParaRPr>
          </a:p>
        </p:txBody>
      </p:sp>
      <p:sp>
        <p:nvSpPr>
          <p:cNvPr id="28" name="TextBox 28"/>
          <p:cNvSpPr txBox="1"/>
          <p:nvPr/>
        </p:nvSpPr>
        <p:spPr>
          <a:xfrm>
            <a:off x="2915047" y="2606922"/>
            <a:ext cx="12457906" cy="627698"/>
          </a:xfrm>
          <a:prstGeom prst="rect">
            <a:avLst/>
          </a:prstGeom>
        </p:spPr>
        <p:txBody>
          <a:bodyPr lIns="0" tIns="0" rIns="0" bIns="0" rtlCol="0" anchor="t">
            <a:spAutoFit/>
          </a:bodyPr>
          <a:lstStyle/>
          <a:p>
            <a:pPr algn="ctr">
              <a:lnSpc>
                <a:spcPts val="5040"/>
              </a:lnSpc>
            </a:pPr>
            <a:r>
              <a:rPr lang="en-US" sz="3600">
                <a:solidFill>
                  <a:srgbClr val="FFFFFF"/>
                </a:solidFill>
                <a:latin typeface="Eastman Grotesque Bold"/>
              </a:rPr>
              <a:t>Vermögenswerte </a:t>
            </a:r>
            <a:r>
              <a:rPr lang="en-US" sz="3600">
                <a:solidFill>
                  <a:srgbClr val="FFFFFF"/>
                </a:solidFill>
                <a:latin typeface="Eastman Grotesque"/>
              </a:rPr>
              <a:t>sind Gegenstände, die Sie besitzen, während </a:t>
            </a:r>
            <a:r>
              <a:rPr lang="en-US" sz="3600">
                <a:solidFill>
                  <a:srgbClr val="FFFFFF"/>
                </a:solidFill>
                <a:latin typeface="Eastman Grotesque Bold"/>
              </a:rPr>
              <a:t>Verbindlichkeiten </a:t>
            </a:r>
            <a:r>
              <a:rPr lang="en-US" sz="3600">
                <a:solidFill>
                  <a:srgbClr val="FFFFFF"/>
                </a:solidFill>
                <a:latin typeface="Eastman Grotesque"/>
              </a:rPr>
              <a:t>das sind, was Sie schulden. </a:t>
            </a:r>
          </a:p>
        </p:txBody>
      </p:sp>
      <p:sp>
        <p:nvSpPr>
          <p:cNvPr id="29" name="TextBox 29"/>
          <p:cNvSpPr txBox="1"/>
          <p:nvPr/>
        </p:nvSpPr>
        <p:spPr>
          <a:xfrm>
            <a:off x="2879271" y="4121089"/>
            <a:ext cx="12529459" cy="1003361"/>
          </a:xfrm>
          <a:prstGeom prst="rect">
            <a:avLst/>
          </a:prstGeom>
        </p:spPr>
        <p:txBody>
          <a:bodyPr lIns="0" tIns="0" rIns="0" bIns="0" rtlCol="0" anchor="t">
            <a:spAutoFit/>
          </a:bodyPr>
          <a:lstStyle/>
          <a:p>
            <a:pPr algn="ctr">
              <a:lnSpc>
                <a:spcPts val="4262"/>
              </a:lnSpc>
            </a:pPr>
            <a:r>
              <a:rPr lang="en-US" sz="3044">
                <a:solidFill>
                  <a:srgbClr val="FFFFFF"/>
                </a:solidFill>
                <a:latin typeface="Eastman Grotesque Bold"/>
              </a:rPr>
              <a:t>Aktien und Investmentfondsanteile</a:t>
            </a:r>
          </a:p>
          <a:p>
            <a:pPr algn="just">
              <a:lnSpc>
                <a:spcPts val="3780"/>
              </a:lnSpc>
            </a:pPr>
            <a:endParaRPr lang="en-US" sz="3044">
              <a:solidFill>
                <a:srgbClr val="FFFFFF"/>
              </a:solidFill>
              <a:latin typeface="Eastman Grotesque Bold"/>
            </a:endParaRPr>
          </a:p>
        </p:txBody>
      </p:sp>
      <p:sp>
        <p:nvSpPr>
          <p:cNvPr id="30" name="TextBox 30"/>
          <p:cNvSpPr txBox="1"/>
          <p:nvPr/>
        </p:nvSpPr>
        <p:spPr>
          <a:xfrm>
            <a:off x="2879271" y="5315849"/>
            <a:ext cx="12529459" cy="1025345"/>
          </a:xfrm>
          <a:prstGeom prst="rect">
            <a:avLst/>
          </a:prstGeom>
        </p:spPr>
        <p:txBody>
          <a:bodyPr lIns="0" tIns="0" rIns="0" bIns="0" rtlCol="0" anchor="t">
            <a:spAutoFit/>
          </a:bodyPr>
          <a:lstStyle/>
          <a:p>
            <a:pPr algn="ctr">
              <a:lnSpc>
                <a:spcPts val="4262"/>
              </a:lnSpc>
            </a:pPr>
            <a:r>
              <a:rPr lang="en-US" sz="3044" dirty="0" err="1">
                <a:solidFill>
                  <a:srgbClr val="FFFFFF"/>
                </a:solidFill>
                <a:latin typeface="Eastman Grotesque Bold"/>
              </a:rPr>
              <a:t>Devisen</a:t>
            </a:r>
            <a:r>
              <a:rPr lang="en-US" sz="3044" dirty="0">
                <a:solidFill>
                  <a:srgbClr val="FFFFFF"/>
                </a:solidFill>
                <a:latin typeface="Eastman Grotesque Bold"/>
              </a:rPr>
              <a:t> und </a:t>
            </a:r>
            <a:r>
              <a:rPr lang="en-US" sz="3044" dirty="0" err="1">
                <a:solidFill>
                  <a:srgbClr val="FFFFFF"/>
                </a:solidFill>
                <a:latin typeface="Eastman Grotesque Bold"/>
              </a:rPr>
              <a:t>Einlagen</a:t>
            </a:r>
            <a:endParaRPr lang="en-US" sz="3044" dirty="0">
              <a:solidFill>
                <a:srgbClr val="FFFFFF"/>
              </a:solidFill>
              <a:latin typeface="Eastman Grotesque Bold"/>
            </a:endParaRPr>
          </a:p>
          <a:p>
            <a:pPr algn="just">
              <a:lnSpc>
                <a:spcPts val="3780"/>
              </a:lnSpc>
            </a:pPr>
            <a:endParaRPr lang="en-US" sz="3044" dirty="0">
              <a:solidFill>
                <a:srgbClr val="FFFFFF"/>
              </a:solidFill>
              <a:latin typeface="Eastman Grotesque Bold"/>
            </a:endParaRPr>
          </a:p>
        </p:txBody>
      </p:sp>
      <p:sp>
        <p:nvSpPr>
          <p:cNvPr id="31" name="TextBox 31"/>
          <p:cNvSpPr txBox="1"/>
          <p:nvPr/>
        </p:nvSpPr>
        <p:spPr>
          <a:xfrm>
            <a:off x="2879271" y="6509710"/>
            <a:ext cx="12529459" cy="1003361"/>
          </a:xfrm>
          <a:prstGeom prst="rect">
            <a:avLst/>
          </a:prstGeom>
        </p:spPr>
        <p:txBody>
          <a:bodyPr lIns="0" tIns="0" rIns="0" bIns="0" rtlCol="0" anchor="t">
            <a:spAutoFit/>
          </a:bodyPr>
          <a:lstStyle/>
          <a:p>
            <a:pPr algn="ctr">
              <a:lnSpc>
                <a:spcPts val="4262"/>
              </a:lnSpc>
            </a:pPr>
            <a:r>
              <a:rPr lang="en-US" sz="3044">
                <a:solidFill>
                  <a:srgbClr val="FFFFFF"/>
                </a:solidFill>
                <a:latin typeface="Eastman Grotesque Bold"/>
              </a:rPr>
              <a:t>Versicherungen, Renten und standardisierte Garantien</a:t>
            </a:r>
          </a:p>
          <a:p>
            <a:pPr algn="just">
              <a:lnSpc>
                <a:spcPts val="3780"/>
              </a:lnSpc>
            </a:pPr>
            <a:endParaRPr lang="en-US" sz="3044">
              <a:solidFill>
                <a:srgbClr val="FFFFFF"/>
              </a:solidFill>
              <a:latin typeface="Eastman Grotesque Bold"/>
            </a:endParaRPr>
          </a:p>
        </p:txBody>
      </p:sp>
      <p:sp>
        <p:nvSpPr>
          <p:cNvPr id="32" name="TextBox 32"/>
          <p:cNvSpPr txBox="1"/>
          <p:nvPr/>
        </p:nvSpPr>
        <p:spPr>
          <a:xfrm>
            <a:off x="2879271" y="7703571"/>
            <a:ext cx="12529459" cy="1003361"/>
          </a:xfrm>
          <a:prstGeom prst="rect">
            <a:avLst/>
          </a:prstGeom>
        </p:spPr>
        <p:txBody>
          <a:bodyPr lIns="0" tIns="0" rIns="0" bIns="0" rtlCol="0" anchor="t">
            <a:spAutoFit/>
          </a:bodyPr>
          <a:lstStyle/>
          <a:p>
            <a:pPr algn="ctr">
              <a:lnSpc>
                <a:spcPts val="4262"/>
              </a:lnSpc>
            </a:pPr>
            <a:r>
              <a:rPr lang="en-US" sz="3044">
                <a:solidFill>
                  <a:srgbClr val="FFFFFF"/>
                </a:solidFill>
                <a:latin typeface="Eastman Grotesque Bold"/>
              </a:rPr>
              <a:t>Darlehen (Hypotheken)</a:t>
            </a:r>
          </a:p>
          <a:p>
            <a:pPr algn="just">
              <a:lnSpc>
                <a:spcPts val="3780"/>
              </a:lnSpc>
            </a:pPr>
            <a:endParaRPr lang="en-US" sz="3044">
              <a:solidFill>
                <a:srgbClr val="FFFFFF"/>
              </a:solidFill>
              <a:latin typeface="Eastman Grotesque Bold"/>
            </a:endParaRPr>
          </a:p>
        </p:txBody>
      </p:sp>
      <p:sp>
        <p:nvSpPr>
          <p:cNvPr id="33" name="TextBox 13">
            <a:extLst>
              <a:ext uri="{FF2B5EF4-FFF2-40B4-BE49-F238E27FC236}">
                <a16:creationId xmlns:a16="http://schemas.microsoft.com/office/drawing/2014/main" id="{B45A53F6-14F3-F9FB-5787-788E7F2615CC}"/>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Invest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Bild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45450" y="2251899"/>
            <a:ext cx="13292299" cy="774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3">
            <a:extLst>
              <a:ext uri="{FF2B5EF4-FFF2-40B4-BE49-F238E27FC236}">
                <a16:creationId xmlns:a16="http://schemas.microsoft.com/office/drawing/2014/main" id="{55655627-E6A2-AC2D-7233-6545EAFD212D}"/>
              </a:ext>
            </a:extLst>
          </p:cNvPr>
          <p:cNvSpPr txBox="1"/>
          <p:nvPr/>
        </p:nvSpPr>
        <p:spPr>
          <a:xfrm rot="16200000">
            <a:off x="15047955" y="7091608"/>
            <a:ext cx="5391816" cy="1502527"/>
          </a:xfrm>
          <a:prstGeom prst="rect">
            <a:avLst/>
          </a:prstGeom>
        </p:spPr>
        <p:txBody>
          <a:bodyPr wrap="square" lIns="0" tIns="0" rIns="0" bIns="0" rtlCol="0" anchor="t">
            <a:spAutoFit/>
          </a:bodyPr>
          <a:lstStyle/>
          <a:p>
            <a:pPr algn="ctr">
              <a:lnSpc>
                <a:spcPts val="4759"/>
              </a:lnSpc>
            </a:pPr>
            <a:endParaRPr dirty="0">
              <a:solidFill>
                <a:srgbClr val="FF0000"/>
              </a:solidFill>
            </a:endParaRPr>
          </a:p>
          <a:p>
            <a:pPr algn="ctr">
              <a:lnSpc>
                <a:spcPts val="2800"/>
              </a:lnSpc>
            </a:pPr>
            <a:r>
              <a:rPr lang="en-US" sz="2000" dirty="0">
                <a:latin typeface="Canva Sans"/>
              </a:rPr>
              <a:t>©</a:t>
            </a:r>
            <a:r>
              <a:rPr lang="de-DE" sz="2000" dirty="0">
                <a:latin typeface="Eastman Grotesque"/>
              </a:rPr>
              <a:t> Invest </a:t>
            </a:r>
            <a:r>
              <a:rPr lang="de-DE" sz="2000" dirty="0" err="1">
                <a:latin typeface="Eastman Grotesque"/>
              </a:rPr>
              <a:t>for</a:t>
            </a:r>
            <a:r>
              <a:rPr lang="de-DE" sz="2000" dirty="0">
                <a:latin typeface="Eastman Grotesque"/>
              </a:rPr>
              <a:t> Better Climate EU </a:t>
            </a:r>
            <a:r>
              <a:rPr lang="en-US" sz="2000" dirty="0">
                <a:latin typeface="Canva Sans"/>
              </a:rPr>
              <a:t>2023</a:t>
            </a:r>
          </a:p>
          <a:p>
            <a:pPr algn="ctr">
              <a:lnSpc>
                <a:spcPts val="4759"/>
              </a:lnSpc>
            </a:pPr>
            <a:endParaRPr lang="en-US" sz="2000" dirty="0">
              <a:solidFill>
                <a:srgbClr val="FF0000"/>
              </a:solidFill>
              <a:latin typeface="Canva Sans"/>
            </a:endParaRPr>
          </a:p>
        </p:txBody>
      </p:sp>
      <p:sp>
        <p:nvSpPr>
          <p:cNvPr id="3" name="AutoShape 10">
            <a:extLst>
              <a:ext uri="{FF2B5EF4-FFF2-40B4-BE49-F238E27FC236}">
                <a16:creationId xmlns:a16="http://schemas.microsoft.com/office/drawing/2014/main" id="{62BBA58D-101D-E20E-663E-15238A4FE753}"/>
              </a:ext>
            </a:extLst>
          </p:cNvPr>
          <p:cNvSpPr/>
          <p:nvPr/>
        </p:nvSpPr>
        <p:spPr>
          <a:xfrm flipV="1">
            <a:off x="5735841" y="2221820"/>
            <a:ext cx="6816319" cy="0"/>
          </a:xfrm>
          <a:prstGeom prst="line">
            <a:avLst/>
          </a:prstGeom>
          <a:ln w="171450" cap="flat">
            <a:solidFill>
              <a:schemeClr val="accent1">
                <a:lumMod val="50000"/>
              </a:schemeClr>
            </a:solidFill>
            <a:prstDash val="solid"/>
            <a:headEnd type="none" w="sm" len="sm"/>
            <a:tailEnd type="none" w="sm" len="sm"/>
          </a:ln>
        </p:spPr>
        <p:txBody>
          <a:bodyPr/>
          <a:lstStyle/>
          <a:p>
            <a:endParaRPr lang="en-BE"/>
          </a:p>
        </p:txBody>
      </p:sp>
      <p:sp>
        <p:nvSpPr>
          <p:cNvPr id="4" name="TextBox 11">
            <a:extLst>
              <a:ext uri="{FF2B5EF4-FFF2-40B4-BE49-F238E27FC236}">
                <a16:creationId xmlns:a16="http://schemas.microsoft.com/office/drawing/2014/main" id="{E2E2D878-A74A-4AC5-EC20-A820BECF52BB}"/>
              </a:ext>
            </a:extLst>
          </p:cNvPr>
          <p:cNvSpPr txBox="1"/>
          <p:nvPr/>
        </p:nvSpPr>
        <p:spPr>
          <a:xfrm>
            <a:off x="-228600" y="899975"/>
            <a:ext cx="18440400" cy="923330"/>
          </a:xfrm>
          <a:prstGeom prst="rect">
            <a:avLst/>
          </a:prstGeom>
        </p:spPr>
        <p:txBody>
          <a:bodyPr wrap="square" lIns="0" tIns="0" rIns="0" bIns="0" rtlCol="0" anchor="t">
            <a:spAutoFit/>
          </a:bodyPr>
          <a:lstStyle/>
          <a:p>
            <a:pPr algn="ctr"/>
            <a:r>
              <a:rPr lang="de-DE" altLang="de-DE" sz="6000" dirty="0">
                <a:solidFill>
                  <a:schemeClr val="accent1">
                    <a:lumMod val="50000"/>
                  </a:schemeClr>
                </a:solidFill>
                <a:latin typeface="Eastman Grotesque Bold"/>
              </a:rPr>
              <a:t>Time schlägt Timing</a:t>
            </a:r>
            <a:endParaRPr lang="en-US" altLang="de-DE" sz="6000" dirty="0">
              <a:solidFill>
                <a:schemeClr val="accent1">
                  <a:lumMod val="50000"/>
                </a:schemeClr>
              </a:solidFill>
              <a:latin typeface="Eastman Grotesque Bold"/>
            </a:endParaRPr>
          </a:p>
        </p:txBody>
      </p:sp>
    </p:spTree>
    <p:extLst>
      <p:ext uri="{BB962C8B-B14F-4D97-AF65-F5344CB8AC3E}">
        <p14:creationId xmlns:p14="http://schemas.microsoft.com/office/powerpoint/2010/main" val="18770823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Grafik 8" descr="Bildschirmausschnitt"/>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554876" y="3172854"/>
            <a:ext cx="10279878" cy="622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hteck 1"/>
          <p:cNvSpPr/>
          <p:nvPr/>
        </p:nvSpPr>
        <p:spPr>
          <a:xfrm>
            <a:off x="914400" y="4402540"/>
            <a:ext cx="397670" cy="44767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116">
              <a:defRPr/>
            </a:pPr>
            <a:endParaRPr lang="de-DE" sz="2700">
              <a:solidFill>
                <a:prstClr val="white"/>
              </a:solidFill>
            </a:endParaRPr>
          </a:p>
        </p:txBody>
      </p:sp>
      <p:sp>
        <p:nvSpPr>
          <p:cNvPr id="10" name="Rechteck 9"/>
          <p:cNvSpPr/>
          <p:nvPr/>
        </p:nvSpPr>
        <p:spPr>
          <a:xfrm>
            <a:off x="914400" y="5905500"/>
            <a:ext cx="397668" cy="447675"/>
          </a:xfrm>
          <a:prstGeom prst="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116">
              <a:defRPr/>
            </a:pPr>
            <a:endParaRPr lang="de-DE" sz="2700">
              <a:solidFill>
                <a:prstClr val="white"/>
              </a:solidFill>
            </a:endParaRPr>
          </a:p>
        </p:txBody>
      </p:sp>
      <p:sp>
        <p:nvSpPr>
          <p:cNvPr id="3" name="Textfeld 2">
            <a:extLst>
              <a:ext uri="{FF2B5EF4-FFF2-40B4-BE49-F238E27FC236}">
                <a16:creationId xmlns:a16="http://schemas.microsoft.com/office/drawing/2014/main" id="{45196759-9146-85B5-3923-0C8007D42FEF}"/>
              </a:ext>
            </a:extLst>
          </p:cNvPr>
          <p:cNvSpPr txBox="1"/>
          <p:nvPr/>
        </p:nvSpPr>
        <p:spPr>
          <a:xfrm>
            <a:off x="1331464" y="4382301"/>
            <a:ext cx="4495800" cy="553998"/>
          </a:xfrm>
          <a:prstGeom prst="rect">
            <a:avLst/>
          </a:prstGeom>
          <a:noFill/>
        </p:spPr>
        <p:txBody>
          <a:bodyPr wrap="square" rtlCol="0">
            <a:spAutoFit/>
          </a:bodyPr>
          <a:lstStyle/>
          <a:p>
            <a:r>
              <a:rPr lang="de-DE" sz="1800" dirty="0">
                <a:solidFill>
                  <a:srgbClr val="FF0000"/>
                </a:solidFill>
              </a:rPr>
              <a:t> </a:t>
            </a:r>
            <a:r>
              <a:rPr lang="de-DE" sz="3000" dirty="0">
                <a:solidFill>
                  <a:srgbClr val="FF0000"/>
                </a:solidFill>
              </a:rPr>
              <a:t>Kursentwicklung </a:t>
            </a:r>
            <a:endParaRPr lang="de-DE" sz="3000" dirty="0"/>
          </a:p>
        </p:txBody>
      </p:sp>
      <p:sp>
        <p:nvSpPr>
          <p:cNvPr id="5" name="Textfeld 4">
            <a:extLst>
              <a:ext uri="{FF2B5EF4-FFF2-40B4-BE49-F238E27FC236}">
                <a16:creationId xmlns:a16="http://schemas.microsoft.com/office/drawing/2014/main" id="{94F5B1BE-E6D4-A1AE-E685-FDFA1D2B61FD}"/>
              </a:ext>
            </a:extLst>
          </p:cNvPr>
          <p:cNvSpPr txBox="1"/>
          <p:nvPr/>
        </p:nvSpPr>
        <p:spPr>
          <a:xfrm>
            <a:off x="1331464" y="5836949"/>
            <a:ext cx="4495800" cy="584775"/>
          </a:xfrm>
          <a:prstGeom prst="rect">
            <a:avLst/>
          </a:prstGeom>
          <a:noFill/>
        </p:spPr>
        <p:txBody>
          <a:bodyPr wrap="square" rtlCol="0">
            <a:spAutoFit/>
          </a:bodyPr>
          <a:lstStyle/>
          <a:p>
            <a:r>
              <a:rPr lang="de-DE" sz="1800" dirty="0">
                <a:solidFill>
                  <a:srgbClr val="FF0000"/>
                </a:solidFill>
              </a:rPr>
              <a:t> </a:t>
            </a:r>
            <a:r>
              <a:rPr lang="de-DE" sz="3200" dirty="0">
                <a:solidFill>
                  <a:srgbClr val="0033CC"/>
                </a:solidFill>
              </a:rPr>
              <a:t>Kurs plus Dividenden</a:t>
            </a:r>
            <a:endParaRPr lang="de-DE" sz="3000" dirty="0"/>
          </a:p>
        </p:txBody>
      </p:sp>
      <p:sp>
        <p:nvSpPr>
          <p:cNvPr id="6" name="TextBox 13">
            <a:extLst>
              <a:ext uri="{FF2B5EF4-FFF2-40B4-BE49-F238E27FC236}">
                <a16:creationId xmlns:a16="http://schemas.microsoft.com/office/drawing/2014/main" id="{C2325CD3-8AA0-A1F9-5321-62AC5E61F93B}"/>
              </a:ext>
            </a:extLst>
          </p:cNvPr>
          <p:cNvSpPr txBox="1"/>
          <p:nvPr/>
        </p:nvSpPr>
        <p:spPr>
          <a:xfrm rot="16200000">
            <a:off x="15047955" y="7091608"/>
            <a:ext cx="5391816" cy="1502527"/>
          </a:xfrm>
          <a:prstGeom prst="rect">
            <a:avLst/>
          </a:prstGeom>
        </p:spPr>
        <p:txBody>
          <a:bodyPr wrap="square" lIns="0" tIns="0" rIns="0" bIns="0" rtlCol="0" anchor="t">
            <a:spAutoFit/>
          </a:bodyPr>
          <a:lstStyle/>
          <a:p>
            <a:pPr algn="ctr">
              <a:lnSpc>
                <a:spcPts val="4759"/>
              </a:lnSpc>
            </a:pPr>
            <a:endParaRPr dirty="0">
              <a:solidFill>
                <a:srgbClr val="FF0000"/>
              </a:solidFill>
            </a:endParaRPr>
          </a:p>
          <a:p>
            <a:pPr algn="ctr">
              <a:lnSpc>
                <a:spcPts val="2800"/>
              </a:lnSpc>
            </a:pPr>
            <a:r>
              <a:rPr lang="en-US" sz="2000" dirty="0">
                <a:latin typeface="Canva Sans"/>
              </a:rPr>
              <a:t>©</a:t>
            </a:r>
            <a:r>
              <a:rPr lang="de-DE" sz="2000" dirty="0">
                <a:latin typeface="Eastman Grotesque"/>
              </a:rPr>
              <a:t> Invest </a:t>
            </a:r>
            <a:r>
              <a:rPr lang="de-DE" sz="2000" dirty="0" err="1">
                <a:latin typeface="Eastman Grotesque"/>
              </a:rPr>
              <a:t>for</a:t>
            </a:r>
            <a:r>
              <a:rPr lang="de-DE" sz="2000" dirty="0">
                <a:latin typeface="Eastman Grotesque"/>
              </a:rPr>
              <a:t> Better Climate EU </a:t>
            </a:r>
            <a:r>
              <a:rPr lang="en-US" sz="2000" dirty="0">
                <a:latin typeface="Canva Sans"/>
              </a:rPr>
              <a:t>2023</a:t>
            </a:r>
          </a:p>
          <a:p>
            <a:pPr algn="ctr">
              <a:lnSpc>
                <a:spcPts val="4759"/>
              </a:lnSpc>
            </a:pPr>
            <a:endParaRPr lang="en-US" sz="2000" dirty="0">
              <a:solidFill>
                <a:srgbClr val="FF0000"/>
              </a:solidFill>
              <a:latin typeface="Canva Sans"/>
            </a:endParaRPr>
          </a:p>
        </p:txBody>
      </p:sp>
      <p:sp>
        <p:nvSpPr>
          <p:cNvPr id="7" name="AutoShape 10">
            <a:extLst>
              <a:ext uri="{FF2B5EF4-FFF2-40B4-BE49-F238E27FC236}">
                <a16:creationId xmlns:a16="http://schemas.microsoft.com/office/drawing/2014/main" id="{1AD40905-FB39-34F8-06A7-112532F761A2}"/>
              </a:ext>
            </a:extLst>
          </p:cNvPr>
          <p:cNvSpPr/>
          <p:nvPr/>
        </p:nvSpPr>
        <p:spPr>
          <a:xfrm flipV="1">
            <a:off x="5735841" y="2221820"/>
            <a:ext cx="6816319" cy="0"/>
          </a:xfrm>
          <a:prstGeom prst="line">
            <a:avLst/>
          </a:prstGeom>
          <a:ln w="171450" cap="flat">
            <a:solidFill>
              <a:schemeClr val="accent1">
                <a:lumMod val="50000"/>
              </a:schemeClr>
            </a:solidFill>
            <a:prstDash val="solid"/>
            <a:headEnd type="none" w="sm" len="sm"/>
            <a:tailEnd type="none" w="sm" len="sm"/>
          </a:ln>
        </p:spPr>
        <p:txBody>
          <a:bodyPr/>
          <a:lstStyle/>
          <a:p>
            <a:endParaRPr lang="en-BE"/>
          </a:p>
        </p:txBody>
      </p:sp>
      <p:sp>
        <p:nvSpPr>
          <p:cNvPr id="8" name="TextBox 11">
            <a:extLst>
              <a:ext uri="{FF2B5EF4-FFF2-40B4-BE49-F238E27FC236}">
                <a16:creationId xmlns:a16="http://schemas.microsoft.com/office/drawing/2014/main" id="{08E0A7DD-D13C-B7A1-1876-55BE1B57764C}"/>
              </a:ext>
            </a:extLst>
          </p:cNvPr>
          <p:cNvSpPr txBox="1"/>
          <p:nvPr/>
        </p:nvSpPr>
        <p:spPr>
          <a:xfrm>
            <a:off x="-228600" y="899975"/>
            <a:ext cx="18440400" cy="923330"/>
          </a:xfrm>
          <a:prstGeom prst="rect">
            <a:avLst/>
          </a:prstGeom>
        </p:spPr>
        <p:txBody>
          <a:bodyPr wrap="square" lIns="0" tIns="0" rIns="0" bIns="0" rtlCol="0" anchor="t">
            <a:spAutoFit/>
          </a:bodyPr>
          <a:lstStyle/>
          <a:p>
            <a:pPr algn="ctr"/>
            <a:r>
              <a:rPr lang="en-US" altLang="de-DE" sz="6000" dirty="0" err="1">
                <a:solidFill>
                  <a:schemeClr val="accent1">
                    <a:lumMod val="50000"/>
                  </a:schemeClr>
                </a:solidFill>
                <a:latin typeface="Eastman Grotesque Bold"/>
              </a:rPr>
              <a:t>Dividenden</a:t>
            </a:r>
            <a:r>
              <a:rPr lang="en-US" altLang="de-DE" sz="6000" dirty="0">
                <a:solidFill>
                  <a:schemeClr val="accent1">
                    <a:lumMod val="50000"/>
                  </a:schemeClr>
                </a:solidFill>
                <a:latin typeface="Eastman Grotesque Bold"/>
              </a:rPr>
              <a:t> </a:t>
            </a:r>
            <a:r>
              <a:rPr lang="en-US" altLang="de-DE" sz="6000" dirty="0" err="1">
                <a:solidFill>
                  <a:schemeClr val="accent1">
                    <a:lumMod val="50000"/>
                  </a:schemeClr>
                </a:solidFill>
                <a:latin typeface="Eastman Grotesque Bold"/>
              </a:rPr>
              <a:t>bieten</a:t>
            </a:r>
            <a:r>
              <a:rPr lang="en-US" altLang="de-DE" sz="6000" dirty="0">
                <a:solidFill>
                  <a:schemeClr val="accent1">
                    <a:lumMod val="50000"/>
                  </a:schemeClr>
                </a:solidFill>
                <a:latin typeface="Eastman Grotesque Bold"/>
              </a:rPr>
              <a:t> </a:t>
            </a:r>
            <a:r>
              <a:rPr lang="en-US" altLang="de-DE" sz="6000" dirty="0" err="1">
                <a:solidFill>
                  <a:schemeClr val="accent1">
                    <a:lumMod val="50000"/>
                  </a:schemeClr>
                </a:solidFill>
                <a:latin typeface="Eastman Grotesque Bold"/>
              </a:rPr>
              <a:t>Zinseszins-Effekt</a:t>
            </a:r>
            <a:endParaRPr lang="en-US" altLang="de-DE" sz="6000" dirty="0">
              <a:solidFill>
                <a:schemeClr val="accent1">
                  <a:lumMod val="50000"/>
                </a:schemeClr>
              </a:solidFill>
              <a:latin typeface="Eastman Grotesque Bold"/>
            </a:endParaRPr>
          </a:p>
        </p:txBody>
      </p:sp>
    </p:spTree>
    <p:extLst>
      <p:ext uri="{BB962C8B-B14F-4D97-AF65-F5344CB8AC3E}">
        <p14:creationId xmlns:p14="http://schemas.microsoft.com/office/powerpoint/2010/main" val="436690959"/>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3">
            <a:extLst>
              <a:ext uri="{FF2B5EF4-FFF2-40B4-BE49-F238E27FC236}">
                <a16:creationId xmlns:a16="http://schemas.microsoft.com/office/drawing/2014/main" id="{C2325CD3-8AA0-A1F9-5321-62AC5E61F93B}"/>
              </a:ext>
            </a:extLst>
          </p:cNvPr>
          <p:cNvSpPr txBox="1"/>
          <p:nvPr/>
        </p:nvSpPr>
        <p:spPr>
          <a:xfrm rot="16200000">
            <a:off x="15047955" y="7091608"/>
            <a:ext cx="5391816" cy="1502527"/>
          </a:xfrm>
          <a:prstGeom prst="rect">
            <a:avLst/>
          </a:prstGeom>
        </p:spPr>
        <p:txBody>
          <a:bodyPr wrap="square" lIns="0" tIns="0" rIns="0" bIns="0" rtlCol="0" anchor="t">
            <a:spAutoFit/>
          </a:bodyPr>
          <a:lstStyle/>
          <a:p>
            <a:pPr algn="ctr">
              <a:lnSpc>
                <a:spcPts val="4759"/>
              </a:lnSpc>
            </a:pPr>
            <a:endParaRPr dirty="0">
              <a:solidFill>
                <a:srgbClr val="FF0000"/>
              </a:solidFill>
            </a:endParaRPr>
          </a:p>
          <a:p>
            <a:pPr algn="ctr">
              <a:lnSpc>
                <a:spcPts val="2800"/>
              </a:lnSpc>
            </a:pPr>
            <a:r>
              <a:rPr lang="en-US" sz="2000" dirty="0">
                <a:latin typeface="Canva Sans"/>
              </a:rPr>
              <a:t>©</a:t>
            </a:r>
            <a:r>
              <a:rPr lang="de-DE" sz="2000" dirty="0">
                <a:latin typeface="Eastman Grotesque"/>
              </a:rPr>
              <a:t> Invest </a:t>
            </a:r>
            <a:r>
              <a:rPr lang="de-DE" sz="2000" dirty="0" err="1">
                <a:latin typeface="Eastman Grotesque"/>
              </a:rPr>
              <a:t>for</a:t>
            </a:r>
            <a:r>
              <a:rPr lang="de-DE" sz="2000" dirty="0">
                <a:latin typeface="Eastman Grotesque"/>
              </a:rPr>
              <a:t> Better Climate EU </a:t>
            </a:r>
            <a:r>
              <a:rPr lang="en-US" sz="2000" dirty="0">
                <a:latin typeface="Canva Sans"/>
              </a:rPr>
              <a:t>2023</a:t>
            </a:r>
          </a:p>
          <a:p>
            <a:pPr algn="ctr">
              <a:lnSpc>
                <a:spcPts val="4759"/>
              </a:lnSpc>
            </a:pPr>
            <a:endParaRPr lang="en-US" sz="2000" dirty="0">
              <a:solidFill>
                <a:srgbClr val="FF0000"/>
              </a:solidFill>
              <a:latin typeface="Canva Sans"/>
            </a:endParaRPr>
          </a:p>
        </p:txBody>
      </p:sp>
      <p:sp>
        <p:nvSpPr>
          <p:cNvPr id="7" name="AutoShape 10">
            <a:extLst>
              <a:ext uri="{FF2B5EF4-FFF2-40B4-BE49-F238E27FC236}">
                <a16:creationId xmlns:a16="http://schemas.microsoft.com/office/drawing/2014/main" id="{1AD40905-FB39-34F8-06A7-112532F761A2}"/>
              </a:ext>
            </a:extLst>
          </p:cNvPr>
          <p:cNvSpPr/>
          <p:nvPr/>
        </p:nvSpPr>
        <p:spPr>
          <a:xfrm flipV="1">
            <a:off x="5735841" y="2221820"/>
            <a:ext cx="6816319" cy="0"/>
          </a:xfrm>
          <a:prstGeom prst="line">
            <a:avLst/>
          </a:prstGeom>
          <a:ln w="171450" cap="flat">
            <a:solidFill>
              <a:schemeClr val="accent1">
                <a:lumMod val="50000"/>
              </a:schemeClr>
            </a:solidFill>
            <a:prstDash val="solid"/>
            <a:headEnd type="none" w="sm" len="sm"/>
            <a:tailEnd type="none" w="sm" len="sm"/>
          </a:ln>
        </p:spPr>
        <p:txBody>
          <a:bodyPr/>
          <a:lstStyle/>
          <a:p>
            <a:endParaRPr lang="en-BE"/>
          </a:p>
        </p:txBody>
      </p:sp>
      <p:sp>
        <p:nvSpPr>
          <p:cNvPr id="8" name="TextBox 11">
            <a:extLst>
              <a:ext uri="{FF2B5EF4-FFF2-40B4-BE49-F238E27FC236}">
                <a16:creationId xmlns:a16="http://schemas.microsoft.com/office/drawing/2014/main" id="{08E0A7DD-D13C-B7A1-1876-55BE1B57764C}"/>
              </a:ext>
            </a:extLst>
          </p:cNvPr>
          <p:cNvSpPr txBox="1"/>
          <p:nvPr/>
        </p:nvSpPr>
        <p:spPr>
          <a:xfrm>
            <a:off x="-228600" y="899975"/>
            <a:ext cx="18440400" cy="923330"/>
          </a:xfrm>
          <a:prstGeom prst="rect">
            <a:avLst/>
          </a:prstGeom>
        </p:spPr>
        <p:txBody>
          <a:bodyPr wrap="square" lIns="0" tIns="0" rIns="0" bIns="0" rtlCol="0" anchor="t">
            <a:spAutoFit/>
          </a:bodyPr>
          <a:lstStyle/>
          <a:p>
            <a:pPr algn="ctr"/>
            <a:r>
              <a:rPr lang="en-US" altLang="de-DE" sz="6000" dirty="0" err="1">
                <a:solidFill>
                  <a:schemeClr val="accent1">
                    <a:lumMod val="50000"/>
                  </a:schemeClr>
                </a:solidFill>
                <a:latin typeface="Eastman Grotesque Bold"/>
              </a:rPr>
              <a:t>Dividenden</a:t>
            </a:r>
            <a:r>
              <a:rPr lang="en-US" altLang="de-DE" sz="6000" dirty="0">
                <a:solidFill>
                  <a:schemeClr val="accent1">
                    <a:lumMod val="50000"/>
                  </a:schemeClr>
                </a:solidFill>
                <a:latin typeface="Eastman Grotesque Bold"/>
              </a:rPr>
              <a:t> </a:t>
            </a:r>
            <a:r>
              <a:rPr lang="en-US" altLang="de-DE" sz="6000" dirty="0" err="1">
                <a:solidFill>
                  <a:schemeClr val="accent1">
                    <a:lumMod val="50000"/>
                  </a:schemeClr>
                </a:solidFill>
                <a:latin typeface="Eastman Grotesque Bold"/>
              </a:rPr>
              <a:t>bieten</a:t>
            </a:r>
            <a:r>
              <a:rPr lang="en-US" altLang="de-DE" sz="6000" dirty="0">
                <a:solidFill>
                  <a:schemeClr val="accent1">
                    <a:lumMod val="50000"/>
                  </a:schemeClr>
                </a:solidFill>
                <a:latin typeface="Eastman Grotesque Bold"/>
              </a:rPr>
              <a:t> </a:t>
            </a:r>
            <a:r>
              <a:rPr lang="en-US" altLang="de-DE" sz="6000" dirty="0" err="1">
                <a:solidFill>
                  <a:schemeClr val="accent1">
                    <a:lumMod val="50000"/>
                  </a:schemeClr>
                </a:solidFill>
                <a:latin typeface="Eastman Grotesque Bold"/>
              </a:rPr>
              <a:t>Zinseszins-Effekt</a:t>
            </a:r>
            <a:endParaRPr lang="en-US" altLang="de-DE" sz="6000" dirty="0">
              <a:solidFill>
                <a:schemeClr val="accent1">
                  <a:lumMod val="50000"/>
                </a:schemeClr>
              </a:solidFill>
              <a:latin typeface="Eastman Grotesque Bold"/>
            </a:endParaRPr>
          </a:p>
        </p:txBody>
      </p:sp>
      <p:pic>
        <p:nvPicPr>
          <p:cNvPr id="8194" name="Picture 2" descr="Dividenden – reinvestieren, konsumieren oder links liegen lassen?">
            <a:extLst>
              <a:ext uri="{FF2B5EF4-FFF2-40B4-BE49-F238E27FC236}">
                <a16:creationId xmlns:a16="http://schemas.microsoft.com/office/drawing/2014/main" id="{EF68429B-6AF0-FBCD-D6B5-06220F9FE5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4568" y="2933700"/>
            <a:ext cx="13018864" cy="68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7642531"/>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idx="4294967295"/>
          </p:nvPr>
        </p:nvSpPr>
        <p:spPr>
          <a:xfrm>
            <a:off x="2133600" y="1041169"/>
            <a:ext cx="13163550" cy="1485900"/>
          </a:xfrm>
        </p:spPr>
        <p:txBody>
          <a:bodyPr rtlCol="0">
            <a:normAutofit fontScale="90000"/>
          </a:bodyPr>
          <a:lstStyle/>
          <a:p>
            <a:pPr defTabSz="1366526">
              <a:defRPr/>
            </a:pPr>
            <a:r>
              <a:rPr lang="de-DE" sz="5400" dirty="0"/>
              <a:t>DIVIDENDEN BIETEN ZINSESZINS-EFFEKT</a:t>
            </a:r>
            <a:br>
              <a:rPr lang="de-DE" sz="5400" dirty="0"/>
            </a:br>
            <a:r>
              <a:rPr lang="de-DE" sz="5400" dirty="0"/>
              <a:t>Beispiel: ausschüttender vs. thesaurierender ETF:</a:t>
            </a:r>
            <a:endParaRPr lang="de-DE" sz="4200" dirty="0">
              <a:solidFill>
                <a:srgbClr val="0033CC"/>
              </a:solidFill>
            </a:endParaRPr>
          </a:p>
        </p:txBody>
      </p:sp>
      <p:sp>
        <p:nvSpPr>
          <p:cNvPr id="6" name="TextBox 13">
            <a:extLst>
              <a:ext uri="{FF2B5EF4-FFF2-40B4-BE49-F238E27FC236}">
                <a16:creationId xmlns:a16="http://schemas.microsoft.com/office/drawing/2014/main" id="{C2325CD3-8AA0-A1F9-5321-62AC5E61F93B}"/>
              </a:ext>
            </a:extLst>
          </p:cNvPr>
          <p:cNvSpPr txBox="1"/>
          <p:nvPr/>
        </p:nvSpPr>
        <p:spPr>
          <a:xfrm rot="16200000">
            <a:off x="15047955" y="7091608"/>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latin typeface="Canva Sans"/>
              </a:rPr>
              <a:t>©</a:t>
            </a:r>
            <a:r>
              <a:rPr lang="de-DE" sz="2000" dirty="0">
                <a:latin typeface="Eastman Grotesque"/>
              </a:rPr>
              <a:t> Invest </a:t>
            </a:r>
            <a:r>
              <a:rPr lang="de-DE" sz="2000" dirty="0" err="1">
                <a:latin typeface="Eastman Grotesque"/>
              </a:rPr>
              <a:t>for</a:t>
            </a:r>
            <a:r>
              <a:rPr lang="de-DE" sz="2000" dirty="0">
                <a:latin typeface="Eastman Grotesque"/>
              </a:rPr>
              <a:t> Better Climate EU </a:t>
            </a:r>
            <a:r>
              <a:rPr lang="en-US" sz="2000" dirty="0">
                <a:latin typeface="Canva Sans"/>
              </a:rPr>
              <a:t>2023</a:t>
            </a:r>
          </a:p>
          <a:p>
            <a:pPr algn="ctr">
              <a:lnSpc>
                <a:spcPts val="4759"/>
              </a:lnSpc>
            </a:pPr>
            <a:endParaRPr lang="en-US" sz="2000" dirty="0">
              <a:latin typeface="Canva Sans"/>
            </a:endParaRPr>
          </a:p>
        </p:txBody>
      </p:sp>
      <p:pic>
        <p:nvPicPr>
          <p:cNvPr id="12" name="Grafik 11">
            <a:extLst>
              <a:ext uri="{FF2B5EF4-FFF2-40B4-BE49-F238E27FC236}">
                <a16:creationId xmlns:a16="http://schemas.microsoft.com/office/drawing/2014/main" id="{413EF5D7-4A83-4762-3F8A-A4E4095EF4EB}"/>
              </a:ext>
            </a:extLst>
          </p:cNvPr>
          <p:cNvPicPr>
            <a:picLocks noChangeAspect="1"/>
          </p:cNvPicPr>
          <p:nvPr/>
        </p:nvPicPr>
        <p:blipFill rotWithShape="1">
          <a:blip r:embed="rId3"/>
          <a:srcRect t="21027"/>
          <a:stretch/>
        </p:blipFill>
        <p:spPr>
          <a:xfrm>
            <a:off x="1908000" y="3103242"/>
            <a:ext cx="14472000" cy="6142589"/>
          </a:xfrm>
          <a:prstGeom prst="rect">
            <a:avLst/>
          </a:prstGeom>
        </p:spPr>
      </p:pic>
    </p:spTree>
    <p:extLst>
      <p:ext uri="{BB962C8B-B14F-4D97-AF65-F5344CB8AC3E}">
        <p14:creationId xmlns:p14="http://schemas.microsoft.com/office/powerpoint/2010/main" val="978343164"/>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img01.lachschon.de/images/Tom-1047240324.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289656" y="2466120"/>
            <a:ext cx="9708687" cy="702078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xmlns="">
                <a:solidFill>
                  <a:srgbClr val="FFFFFF"/>
                </a:solidFill>
              </a14:hiddenFill>
            </a:ext>
          </a:extLst>
        </p:spPr>
      </p:pic>
      <p:grpSp>
        <p:nvGrpSpPr>
          <p:cNvPr id="3" name="Gruppieren 2"/>
          <p:cNvGrpSpPr>
            <a:grpSpLocks/>
          </p:cNvGrpSpPr>
          <p:nvPr/>
        </p:nvGrpSpPr>
        <p:grpSpPr bwMode="auto">
          <a:xfrm>
            <a:off x="838200" y="7532668"/>
            <a:ext cx="16364695" cy="2291119"/>
            <a:chOff x="920552" y="5013176"/>
            <a:chExt cx="8039975" cy="1023938"/>
          </a:xfrm>
        </p:grpSpPr>
        <p:pic>
          <p:nvPicPr>
            <p:cNvPr id="2" name="Picture 2" descr="http://bilder.t-online.de/b/47/02/43/28/id_47024328/425/tid_da/mit-dem-rauchen-aufzuhoeren-erfordert-disziplin.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233824" y="5013176"/>
              <a:ext cx="1726703" cy="102393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xmlns="">
                  <a:solidFill>
                    <a:srgbClr val="FFFFFF"/>
                  </a:solidFill>
                </a14:hiddenFill>
              </a:ext>
            </a:extLst>
          </p:spPr>
        </p:pic>
        <p:pic>
          <p:nvPicPr>
            <p:cNvPr id="1028" name="Picture 4" descr="http://www.gluecklich-leben-akademie.de/~/media/images/gla/gesunde-ernaehrung.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920552" y="5013176"/>
              <a:ext cx="1870720" cy="102064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xmlns="">
                  <a:solidFill>
                    <a:srgbClr val="FFFFFF"/>
                  </a:solidFill>
                </a14:hiddenFill>
              </a:ext>
            </a:extLst>
          </p:spPr>
        </p:pic>
      </p:grpSp>
      <p:sp>
        <p:nvSpPr>
          <p:cNvPr id="210947" name="Rechteck 11"/>
          <p:cNvSpPr>
            <a:spLocks noChangeArrowheads="1"/>
          </p:cNvSpPr>
          <p:nvPr/>
        </p:nvSpPr>
        <p:spPr bwMode="auto">
          <a:xfrm>
            <a:off x="2736636" y="342900"/>
            <a:ext cx="12976629"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1369220"/>
            <a:r>
              <a:rPr lang="de-DE" sz="4500" b="1" dirty="0">
                <a:solidFill>
                  <a:schemeClr val="accent1">
                    <a:lumMod val="50000"/>
                  </a:schemeClr>
                </a:solidFill>
                <a:latin typeface="Century Gothic" charset="0"/>
                <a:ea typeface="ＭＳ Ｐゴシック" charset="0"/>
                <a:cs typeface="Verdana" charset="0"/>
              </a:rPr>
              <a:t>Letztendlich geht es – wie immer um </a:t>
            </a:r>
            <a:r>
              <a:rPr lang="de-DE" sz="4500" b="1" dirty="0">
                <a:solidFill>
                  <a:srgbClr val="009150"/>
                </a:solidFill>
                <a:latin typeface="Century Gothic" charset="0"/>
                <a:ea typeface="ＭＳ Ｐゴシック" charset="0"/>
                <a:cs typeface="Verdana" charset="0"/>
              </a:rPr>
              <a:t>Disziplin</a:t>
            </a:r>
            <a:r>
              <a:rPr lang="de-DE" sz="4500" b="1" dirty="0">
                <a:solidFill>
                  <a:schemeClr val="accent1">
                    <a:lumMod val="50000"/>
                  </a:schemeClr>
                </a:solidFill>
                <a:latin typeface="Century Gothic" charset="0"/>
                <a:ea typeface="ＭＳ Ｐゴシック" charset="0"/>
                <a:cs typeface="Verdana" charset="0"/>
              </a:rPr>
              <a:t>:</a:t>
            </a:r>
          </a:p>
          <a:p>
            <a:pPr algn="ctr" defTabSz="1369220"/>
            <a:r>
              <a:rPr lang="de-DE" sz="4500" b="1" dirty="0">
                <a:solidFill>
                  <a:schemeClr val="accent1">
                    <a:lumMod val="50000"/>
                  </a:schemeClr>
                </a:solidFill>
                <a:latin typeface="Century Gothic" charset="0"/>
                <a:ea typeface="ＭＳ Ｐゴシック" charset="0"/>
                <a:cs typeface="Verdana" charset="0"/>
              </a:rPr>
              <a:t>Der wichtigste Faktor!</a:t>
            </a:r>
          </a:p>
        </p:txBody>
      </p:sp>
      <p:sp>
        <p:nvSpPr>
          <p:cNvPr id="4" name="TextBox 13">
            <a:extLst>
              <a:ext uri="{FF2B5EF4-FFF2-40B4-BE49-F238E27FC236}">
                <a16:creationId xmlns:a16="http://schemas.microsoft.com/office/drawing/2014/main" id="{7719761D-5449-17E1-7ADD-A613F4D4666F}"/>
              </a:ext>
            </a:extLst>
          </p:cNvPr>
          <p:cNvSpPr txBox="1"/>
          <p:nvPr/>
        </p:nvSpPr>
        <p:spPr>
          <a:xfrm rot="16200000">
            <a:off x="15047955" y="7091608"/>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latin typeface="Canva Sans"/>
              </a:rPr>
              <a:t>©</a:t>
            </a:r>
            <a:r>
              <a:rPr lang="de-DE" sz="2000" dirty="0">
                <a:latin typeface="Eastman Grotesque"/>
              </a:rPr>
              <a:t> Invest </a:t>
            </a:r>
            <a:r>
              <a:rPr lang="de-DE" sz="2000" dirty="0" err="1">
                <a:latin typeface="Eastman Grotesque"/>
              </a:rPr>
              <a:t>for</a:t>
            </a:r>
            <a:r>
              <a:rPr lang="de-DE" sz="2000" dirty="0">
                <a:latin typeface="Eastman Grotesque"/>
              </a:rPr>
              <a:t> Better Climate EU </a:t>
            </a:r>
            <a:r>
              <a:rPr lang="en-US" sz="2000" dirty="0">
                <a:latin typeface="Canva Sans"/>
              </a:rPr>
              <a:t>2023</a:t>
            </a:r>
          </a:p>
          <a:p>
            <a:pPr algn="ctr">
              <a:lnSpc>
                <a:spcPts val="4759"/>
              </a:lnSpc>
            </a:pPr>
            <a:endParaRPr lang="en-US" sz="2000" dirty="0">
              <a:latin typeface="Canva Sans"/>
            </a:endParaRPr>
          </a:p>
        </p:txBody>
      </p:sp>
    </p:spTree>
    <p:extLst>
      <p:ext uri="{BB962C8B-B14F-4D97-AF65-F5344CB8AC3E}">
        <p14:creationId xmlns:p14="http://schemas.microsoft.com/office/powerpoint/2010/main" val="12608871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grpSp>
        <p:nvGrpSpPr>
          <p:cNvPr id="3" name="Group 3"/>
          <p:cNvGrpSpPr/>
          <p:nvPr/>
        </p:nvGrpSpPr>
        <p:grpSpPr>
          <a:xfrm>
            <a:off x="0" y="9436511"/>
            <a:ext cx="18288000" cy="850489"/>
            <a:chOff x="0" y="0"/>
            <a:chExt cx="4816593" cy="223997"/>
          </a:xfrm>
        </p:grpSpPr>
        <p:sp>
          <p:nvSpPr>
            <p:cNvPr id="4" name="Freeform 4"/>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395820"/>
            <a:chOff x="0" y="0"/>
            <a:chExt cx="4816593" cy="2737994"/>
          </a:xfrm>
        </p:grpSpPr>
        <p:sp>
          <p:nvSpPr>
            <p:cNvPr id="7" name="Freeform 7"/>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AutoShape 10"/>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1" name="TextBox 11"/>
          <p:cNvSpPr txBox="1"/>
          <p:nvPr/>
        </p:nvSpPr>
        <p:spPr>
          <a:xfrm>
            <a:off x="1170000" y="885825"/>
            <a:ext cx="15948000" cy="1191600"/>
          </a:xfrm>
          <a:prstGeom prst="rect">
            <a:avLst/>
          </a:prstGeom>
        </p:spPr>
        <p:txBody>
          <a:bodyPr lIns="0" tIns="0" rIns="0" bIns="0" rtlCol="0" anchor="t">
            <a:spAutoFit/>
          </a:bodyPr>
          <a:lstStyle/>
          <a:p>
            <a:pPr algn="ctr">
              <a:lnSpc>
                <a:spcPts val="9659"/>
              </a:lnSpc>
            </a:pPr>
            <a:r>
              <a:rPr lang="de-DE" sz="6000" dirty="0">
                <a:solidFill>
                  <a:srgbClr val="FFFFFF"/>
                </a:solidFill>
                <a:latin typeface="Eastman Grotesque Bold"/>
              </a:rPr>
              <a:t>Welche Anlagemöglichkeiten gibt es?</a:t>
            </a:r>
          </a:p>
        </p:txBody>
      </p:sp>
      <p:grpSp>
        <p:nvGrpSpPr>
          <p:cNvPr id="12" name="Group 12"/>
          <p:cNvGrpSpPr/>
          <p:nvPr/>
        </p:nvGrpSpPr>
        <p:grpSpPr>
          <a:xfrm>
            <a:off x="1879715" y="2778288"/>
            <a:ext cx="14528569" cy="5969714"/>
            <a:chOff x="0" y="0"/>
            <a:chExt cx="3826454" cy="1572270"/>
          </a:xfrm>
        </p:grpSpPr>
        <p:sp>
          <p:nvSpPr>
            <p:cNvPr id="13" name="Freeform 13"/>
            <p:cNvSpPr/>
            <p:nvPr/>
          </p:nvSpPr>
          <p:spPr>
            <a:xfrm>
              <a:off x="0" y="0"/>
              <a:ext cx="3826454" cy="1572270"/>
            </a:xfrm>
            <a:custGeom>
              <a:avLst/>
              <a:gdLst/>
              <a:ahLst/>
              <a:cxnLst/>
              <a:rect l="l" t="t" r="r" b="b"/>
              <a:pathLst>
                <a:path w="3826454" h="1572270">
                  <a:moveTo>
                    <a:pt x="0" y="0"/>
                  </a:moveTo>
                  <a:lnTo>
                    <a:pt x="3826454" y="0"/>
                  </a:lnTo>
                  <a:lnTo>
                    <a:pt x="3826454" y="1572270"/>
                  </a:lnTo>
                  <a:lnTo>
                    <a:pt x="0" y="1572270"/>
                  </a:lnTo>
                  <a:close/>
                </a:path>
              </a:pathLst>
            </a:custGeom>
            <a:solidFill>
              <a:srgbClr val="000000">
                <a:alpha val="22745"/>
              </a:srgbClr>
            </a:solidFill>
          </p:spPr>
          <p:txBody>
            <a:bodyPr/>
            <a:lstStyle/>
            <a:p>
              <a:endParaRPr lang="en-BE"/>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2665881" y="3211406"/>
            <a:ext cx="12956238" cy="3741537"/>
          </a:xfrm>
          <a:prstGeom prst="rect">
            <a:avLst/>
          </a:prstGeom>
        </p:spPr>
        <p:txBody>
          <a:bodyPr lIns="0" tIns="0" rIns="0" bIns="0" rtlCol="0" anchor="t">
            <a:spAutoFit/>
          </a:bodyPr>
          <a:lstStyle/>
          <a:p>
            <a:pPr>
              <a:lnSpc>
                <a:spcPts val="4165"/>
              </a:lnSpc>
            </a:pPr>
            <a:r>
              <a:rPr lang="de-DE" sz="2975" dirty="0">
                <a:solidFill>
                  <a:srgbClr val="FFFFFF"/>
                </a:solidFill>
                <a:latin typeface="Eastman Grotesque"/>
              </a:rPr>
              <a:t>Anleihen, Aktien, Investmentfonds, ETFs, etc.</a:t>
            </a:r>
          </a:p>
          <a:p>
            <a:pPr>
              <a:lnSpc>
                <a:spcPts val="4165"/>
              </a:lnSpc>
            </a:pPr>
            <a:endParaRPr lang="de-DE" sz="2975" dirty="0">
              <a:solidFill>
                <a:srgbClr val="FFFFFF"/>
              </a:solidFill>
              <a:latin typeface="Eastman Grotesque"/>
            </a:endParaRPr>
          </a:p>
          <a:p>
            <a:pPr>
              <a:lnSpc>
                <a:spcPts val="4165"/>
              </a:lnSpc>
            </a:pPr>
            <a:r>
              <a:rPr lang="de-DE" sz="2975" dirty="0">
                <a:solidFill>
                  <a:srgbClr val="FFFFFF"/>
                </a:solidFill>
                <a:latin typeface="Eastman Grotesque"/>
              </a:rPr>
              <a:t>Aktiv vs. Passiv</a:t>
            </a:r>
          </a:p>
          <a:p>
            <a:pPr>
              <a:lnSpc>
                <a:spcPts val="4165"/>
              </a:lnSpc>
            </a:pPr>
            <a:endParaRPr lang="de-DE" sz="2975" dirty="0">
              <a:solidFill>
                <a:srgbClr val="FFFFFF"/>
              </a:solidFill>
              <a:latin typeface="Eastman Grotesque"/>
            </a:endParaRPr>
          </a:p>
          <a:p>
            <a:pPr>
              <a:lnSpc>
                <a:spcPts val="4165"/>
              </a:lnSpc>
            </a:pPr>
            <a:r>
              <a:rPr lang="de-DE" sz="2975" dirty="0">
                <a:solidFill>
                  <a:srgbClr val="FFFFFF"/>
                </a:solidFill>
                <a:latin typeface="Eastman Grotesque"/>
              </a:rPr>
              <a:t>Nachhaltigkeit: Ausschluss – Best-in-</a:t>
            </a:r>
            <a:r>
              <a:rPr lang="de-DE" sz="2975" dirty="0" err="1">
                <a:solidFill>
                  <a:srgbClr val="FFFFFF"/>
                </a:solidFill>
                <a:latin typeface="Eastman Grotesque"/>
              </a:rPr>
              <a:t>class</a:t>
            </a:r>
            <a:r>
              <a:rPr lang="de-DE" sz="2975" dirty="0">
                <a:solidFill>
                  <a:srgbClr val="FFFFFF"/>
                </a:solidFill>
                <a:latin typeface="Eastman Grotesque"/>
              </a:rPr>
              <a:t> – Impact – thematische Investitionen – wirkungsorientierte Investitionen</a:t>
            </a:r>
          </a:p>
          <a:p>
            <a:pPr>
              <a:lnSpc>
                <a:spcPts val="4165"/>
              </a:lnSpc>
            </a:pPr>
            <a:endParaRPr lang="de-DE" sz="2975" dirty="0">
              <a:solidFill>
                <a:srgbClr val="FFFFFF"/>
              </a:solidFill>
              <a:latin typeface="Eastman Grotesque"/>
            </a:endParaRPr>
          </a:p>
        </p:txBody>
      </p:sp>
      <p:sp>
        <p:nvSpPr>
          <p:cNvPr id="16" name="TextBox 13">
            <a:extLst>
              <a:ext uri="{FF2B5EF4-FFF2-40B4-BE49-F238E27FC236}">
                <a16:creationId xmlns:a16="http://schemas.microsoft.com/office/drawing/2014/main" id="{FA55FEE1-50E1-53CA-37DB-106F5FBFADD3}"/>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solidFill>
                <a:srgbClr val="FF0000"/>
              </a:solidFill>
            </a:endParaRPr>
          </a:p>
          <a:p>
            <a:pPr algn="ctr">
              <a:lnSpc>
                <a:spcPts val="2800"/>
              </a:lnSpc>
            </a:pPr>
            <a:r>
              <a:rPr lang="en-US" sz="2000" dirty="0">
                <a:solidFill>
                  <a:schemeClr val="bg1"/>
                </a:solidFill>
                <a:latin typeface="Canva Sans"/>
              </a:rPr>
              <a:t>©</a:t>
            </a:r>
            <a:r>
              <a:rPr lang="de-DE" sz="2000" dirty="0">
                <a:solidFill>
                  <a:schemeClr val="bg1"/>
                </a:solidFill>
                <a:latin typeface="Eastman Grotesque"/>
              </a:rPr>
              <a:t> Invest </a:t>
            </a:r>
            <a:r>
              <a:rPr lang="de-DE" sz="2000" dirty="0" err="1">
                <a:solidFill>
                  <a:schemeClr val="bg1"/>
                </a:solidFill>
                <a:latin typeface="Eastman Grotesque"/>
              </a:rPr>
              <a:t>for</a:t>
            </a:r>
            <a:r>
              <a:rPr lang="de-DE" sz="2000" dirty="0">
                <a:solidFill>
                  <a:schemeClr val="bg1"/>
                </a:solidFill>
                <a:latin typeface="Eastman Grotesque"/>
              </a:rPr>
              <a:t> Better Climate EU </a:t>
            </a:r>
            <a:r>
              <a:rPr lang="en-US" sz="2000" dirty="0">
                <a:solidFill>
                  <a:schemeClr val="bg1"/>
                </a:solidFill>
                <a:latin typeface="Canva Sans"/>
              </a:rPr>
              <a:t>2023</a:t>
            </a:r>
          </a:p>
          <a:p>
            <a:pPr algn="ctr">
              <a:lnSpc>
                <a:spcPts val="4759"/>
              </a:lnSpc>
            </a:pPr>
            <a:endParaRPr lang="en-US" sz="2000" dirty="0">
              <a:solidFill>
                <a:srgbClr val="FF0000"/>
              </a:solidFill>
              <a:latin typeface="Canva Sans"/>
            </a:endParaRPr>
          </a:p>
        </p:txBody>
      </p:sp>
    </p:spTree>
    <p:extLst>
      <p:ext uri="{BB962C8B-B14F-4D97-AF65-F5344CB8AC3E}">
        <p14:creationId xmlns:p14="http://schemas.microsoft.com/office/powerpoint/2010/main" val="13153361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8" name="Title 1">
            <a:extLst>
              <a:ext uri="{FF2B5EF4-FFF2-40B4-BE49-F238E27FC236}">
                <a16:creationId xmlns:a16="http://schemas.microsoft.com/office/drawing/2014/main" id="{4F821EA6-F1A7-B4C7-F3B1-4D231BC1FA2F}"/>
              </a:ext>
            </a:extLst>
          </p:cNvPr>
          <p:cNvSpPr>
            <a:spLocks noGrp="1"/>
          </p:cNvSpPr>
          <p:nvPr>
            <p:ph type="title"/>
          </p:nvPr>
        </p:nvSpPr>
        <p:spPr>
          <a:xfrm>
            <a:off x="792412" y="4492079"/>
            <a:ext cx="18181388" cy="1143000"/>
          </a:xfrm>
        </p:spPr>
        <p:txBody>
          <a:bodyPr>
            <a:noAutofit/>
          </a:bodyPr>
          <a:lstStyle/>
          <a:p>
            <a:pPr algn="l"/>
            <a:r>
              <a:rPr lang="en-US" sz="6600" dirty="0">
                <a:solidFill>
                  <a:schemeClr val="accent1">
                    <a:lumMod val="50000"/>
                  </a:schemeClr>
                </a:solidFill>
              </a:rPr>
              <a:t>GROSSE </a:t>
            </a:r>
            <a:br>
              <a:rPr lang="en-US" sz="6600" dirty="0">
                <a:solidFill>
                  <a:schemeClr val="accent1">
                    <a:lumMod val="50000"/>
                  </a:schemeClr>
                </a:solidFill>
              </a:rPr>
            </a:br>
            <a:r>
              <a:rPr lang="en-US" sz="6600" dirty="0" err="1">
                <a:solidFill>
                  <a:schemeClr val="accent1">
                    <a:lumMod val="50000"/>
                  </a:schemeClr>
                </a:solidFill>
              </a:rPr>
              <a:t>Auswahl</a:t>
            </a:r>
            <a:br>
              <a:rPr lang="en-US" sz="6600" dirty="0">
                <a:solidFill>
                  <a:schemeClr val="accent1">
                    <a:lumMod val="50000"/>
                  </a:schemeClr>
                </a:solidFill>
              </a:rPr>
            </a:br>
            <a:r>
              <a:rPr lang="en-US" sz="6600" dirty="0">
                <a:solidFill>
                  <a:schemeClr val="accent1">
                    <a:lumMod val="50000"/>
                  </a:schemeClr>
                </a:solidFill>
              </a:rPr>
              <a:t> </a:t>
            </a:r>
            <a:br>
              <a:rPr lang="en-US" sz="6600" dirty="0">
                <a:solidFill>
                  <a:schemeClr val="accent1">
                    <a:lumMod val="50000"/>
                  </a:schemeClr>
                </a:solidFill>
              </a:rPr>
            </a:br>
            <a:r>
              <a:rPr lang="en-US" sz="6600" dirty="0">
                <a:solidFill>
                  <a:schemeClr val="accent1">
                    <a:lumMod val="50000"/>
                  </a:schemeClr>
                </a:solidFill>
              </a:rPr>
              <a:t>GROSSE </a:t>
            </a:r>
            <a:br>
              <a:rPr lang="en-US" sz="6600" dirty="0">
                <a:solidFill>
                  <a:schemeClr val="accent1">
                    <a:lumMod val="50000"/>
                  </a:schemeClr>
                </a:solidFill>
              </a:rPr>
            </a:br>
            <a:r>
              <a:rPr lang="en-US" sz="6600" dirty="0" err="1">
                <a:solidFill>
                  <a:schemeClr val="accent1">
                    <a:lumMod val="50000"/>
                  </a:schemeClr>
                </a:solidFill>
              </a:rPr>
              <a:t>Unterschiede</a:t>
            </a:r>
            <a:endParaRPr lang="en-US" sz="6600" dirty="0">
              <a:solidFill>
                <a:schemeClr val="accent1">
                  <a:lumMod val="50000"/>
                </a:schemeClr>
              </a:solidFill>
            </a:endParaRPr>
          </a:p>
        </p:txBody>
      </p:sp>
      <p:pic>
        <p:nvPicPr>
          <p:cNvPr id="1028" name="Picture 4" descr="Niedrigzinsen: Wie soll man sein Geld heute noch anlegen? - lieber sicher  oder risikobereit | Verbraucherschutz.com">
            <a:extLst>
              <a:ext uri="{FF2B5EF4-FFF2-40B4-BE49-F238E27FC236}">
                <a16:creationId xmlns:a16="http://schemas.microsoft.com/office/drawing/2014/main" id="{6A006073-34D6-514E-A44E-0F71BF9CEE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5439" y="639512"/>
            <a:ext cx="10639161" cy="90297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3">
            <a:extLst>
              <a:ext uri="{FF2B5EF4-FFF2-40B4-BE49-F238E27FC236}">
                <a16:creationId xmlns:a16="http://schemas.microsoft.com/office/drawing/2014/main" id="{69AB6E13-4D1E-10D1-7F76-8F6A02EB5F53}"/>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latin typeface="Canva Sans"/>
              </a:rPr>
              <a:t>©</a:t>
            </a:r>
            <a:r>
              <a:rPr lang="de-DE" sz="2000" dirty="0">
                <a:latin typeface="Eastman Grotesque"/>
              </a:rPr>
              <a:t> Invest </a:t>
            </a:r>
            <a:r>
              <a:rPr lang="de-DE" sz="2000" dirty="0" err="1">
                <a:latin typeface="Eastman Grotesque"/>
              </a:rPr>
              <a:t>for</a:t>
            </a:r>
            <a:r>
              <a:rPr lang="de-DE" sz="2000" dirty="0">
                <a:latin typeface="Eastman Grotesque"/>
              </a:rPr>
              <a:t> Better Climate EU </a:t>
            </a:r>
            <a:r>
              <a:rPr lang="en-US" sz="2000" dirty="0">
                <a:latin typeface="Canva Sans"/>
              </a:rPr>
              <a:t>2023</a:t>
            </a:r>
          </a:p>
          <a:p>
            <a:pPr algn="ctr">
              <a:lnSpc>
                <a:spcPts val="4759"/>
              </a:lnSpc>
            </a:pPr>
            <a:endParaRPr lang="en-US" sz="2000" dirty="0">
              <a:latin typeface="Canva Sans"/>
            </a:endParaRPr>
          </a:p>
        </p:txBody>
      </p:sp>
    </p:spTree>
    <p:extLst>
      <p:ext uri="{BB962C8B-B14F-4D97-AF65-F5344CB8AC3E}">
        <p14:creationId xmlns:p14="http://schemas.microsoft.com/office/powerpoint/2010/main" val="4004947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B75A5FA-9130-4B3E-EA08-9827FA123579}"/>
              </a:ext>
            </a:extLst>
          </p:cNvPr>
          <p:cNvSpPr>
            <a:spLocks noGrp="1"/>
          </p:cNvSpPr>
          <p:nvPr>
            <p:ph sz="quarter" idx="13"/>
          </p:nvPr>
        </p:nvSpPr>
        <p:spPr>
          <a:xfrm>
            <a:off x="640920" y="3282420"/>
            <a:ext cx="16519191" cy="6481763"/>
          </a:xfrm>
        </p:spPr>
        <p:txBody>
          <a:bodyPr>
            <a:normAutofit/>
          </a:bodyPr>
          <a:lstStyle/>
          <a:p>
            <a:pPr marL="0" indent="0">
              <a:buNone/>
            </a:pPr>
            <a:r>
              <a:rPr lang="de-DE" sz="5500" dirty="0">
                <a:solidFill>
                  <a:schemeClr val="accent1">
                    <a:lumMod val="50000"/>
                  </a:schemeClr>
                </a:solidFill>
              </a:rPr>
              <a:t>Zu viele </a:t>
            </a:r>
            <a:r>
              <a:rPr lang="de-DE" sz="5500" dirty="0" err="1">
                <a:solidFill>
                  <a:schemeClr val="accent1">
                    <a:lumMod val="50000"/>
                  </a:schemeClr>
                </a:solidFill>
              </a:rPr>
              <a:t>GELDwerte</a:t>
            </a:r>
            <a:endParaRPr lang="de-DE" sz="5500" dirty="0">
              <a:solidFill>
                <a:schemeClr val="accent1">
                  <a:lumMod val="50000"/>
                </a:schemeClr>
              </a:solidFill>
            </a:endParaRPr>
          </a:p>
          <a:p>
            <a:pPr marL="0" indent="0">
              <a:buNone/>
            </a:pPr>
            <a:endParaRPr lang="de-DE" sz="5500" dirty="0">
              <a:solidFill>
                <a:schemeClr val="accent1">
                  <a:lumMod val="50000"/>
                </a:schemeClr>
              </a:solidFill>
            </a:endParaRPr>
          </a:p>
          <a:p>
            <a:pPr marL="0" indent="0">
              <a:buNone/>
            </a:pPr>
            <a:r>
              <a:rPr lang="de-DE" sz="5500" dirty="0">
                <a:solidFill>
                  <a:schemeClr val="accent1">
                    <a:lumMod val="50000"/>
                  </a:schemeClr>
                </a:solidFill>
              </a:rPr>
              <a:t>Zu wenige </a:t>
            </a:r>
            <a:r>
              <a:rPr lang="de-DE" sz="5500" dirty="0" err="1">
                <a:solidFill>
                  <a:schemeClr val="accent1">
                    <a:lumMod val="50000"/>
                  </a:schemeClr>
                </a:solidFill>
              </a:rPr>
              <a:t>SACHwerte</a:t>
            </a:r>
            <a:endParaRPr lang="de-DE" sz="5500" dirty="0">
              <a:solidFill>
                <a:schemeClr val="accent1">
                  <a:lumMod val="50000"/>
                </a:schemeClr>
              </a:solidFill>
            </a:endParaRPr>
          </a:p>
        </p:txBody>
      </p:sp>
      <p:pic>
        <p:nvPicPr>
          <p:cNvPr id="2050" name="Picture 2" descr="Infografik: Die beliebtesten Geldanlagen der Deutschen | Statista">
            <a:extLst>
              <a:ext uri="{FF2B5EF4-FFF2-40B4-BE49-F238E27FC236}">
                <a16:creationId xmlns:a16="http://schemas.microsoft.com/office/drawing/2014/main" id="{ADBAEC82-27F1-E42C-5578-6D53F77397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4400" y="552450"/>
            <a:ext cx="8436763" cy="91821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13">
            <a:extLst>
              <a:ext uri="{FF2B5EF4-FFF2-40B4-BE49-F238E27FC236}">
                <a16:creationId xmlns:a16="http://schemas.microsoft.com/office/drawing/2014/main" id="{FE83F34C-8DEB-FC3D-878F-80B3AE12E87A}"/>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latin typeface="Canva Sans"/>
              </a:rPr>
              <a:t>©</a:t>
            </a:r>
            <a:r>
              <a:rPr lang="de-DE" sz="2000" dirty="0">
                <a:latin typeface="Eastman Grotesque"/>
              </a:rPr>
              <a:t> Invest </a:t>
            </a:r>
            <a:r>
              <a:rPr lang="de-DE" sz="2000" dirty="0" err="1">
                <a:latin typeface="Eastman Grotesque"/>
              </a:rPr>
              <a:t>for</a:t>
            </a:r>
            <a:r>
              <a:rPr lang="de-DE" sz="2000" dirty="0">
                <a:latin typeface="Eastman Grotesque"/>
              </a:rPr>
              <a:t> Better Climate EU </a:t>
            </a:r>
            <a:r>
              <a:rPr lang="en-US" sz="2000" dirty="0">
                <a:latin typeface="Canva Sans"/>
              </a:rPr>
              <a:t>2023</a:t>
            </a:r>
          </a:p>
          <a:p>
            <a:pPr algn="ctr">
              <a:lnSpc>
                <a:spcPts val="4759"/>
              </a:lnSpc>
            </a:pPr>
            <a:endParaRPr lang="en-US" sz="2000" dirty="0">
              <a:latin typeface="Canva Sans"/>
            </a:endParaRPr>
          </a:p>
        </p:txBody>
      </p:sp>
    </p:spTree>
    <p:extLst>
      <p:ext uri="{BB962C8B-B14F-4D97-AF65-F5344CB8AC3E}">
        <p14:creationId xmlns:p14="http://schemas.microsoft.com/office/powerpoint/2010/main" val="3527112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B75A5FA-9130-4B3E-EA08-9827FA123579}"/>
              </a:ext>
            </a:extLst>
          </p:cNvPr>
          <p:cNvSpPr>
            <a:spLocks noGrp="1"/>
          </p:cNvSpPr>
          <p:nvPr>
            <p:ph sz="quarter" idx="13"/>
          </p:nvPr>
        </p:nvSpPr>
        <p:spPr>
          <a:xfrm>
            <a:off x="640920" y="3282420"/>
            <a:ext cx="2573767" cy="6481763"/>
          </a:xfrm>
        </p:spPr>
        <p:txBody>
          <a:bodyPr>
            <a:normAutofit/>
          </a:bodyPr>
          <a:lstStyle/>
          <a:p>
            <a:pPr marL="0" indent="0">
              <a:buNone/>
            </a:pPr>
            <a:r>
              <a:rPr lang="de-DE" sz="4000" dirty="0">
                <a:solidFill>
                  <a:schemeClr val="accent1">
                    <a:lumMod val="50000"/>
                  </a:schemeClr>
                </a:solidFill>
              </a:rPr>
              <a:t>Zu viele </a:t>
            </a:r>
            <a:r>
              <a:rPr lang="de-DE" sz="4000" dirty="0" err="1">
                <a:solidFill>
                  <a:schemeClr val="accent1">
                    <a:lumMod val="50000"/>
                  </a:schemeClr>
                </a:solidFill>
              </a:rPr>
              <a:t>GELDwerte</a:t>
            </a:r>
            <a:endParaRPr lang="de-DE" sz="4000" dirty="0">
              <a:solidFill>
                <a:schemeClr val="accent1">
                  <a:lumMod val="50000"/>
                </a:schemeClr>
              </a:solidFill>
            </a:endParaRPr>
          </a:p>
          <a:p>
            <a:pPr marL="0" indent="0">
              <a:buNone/>
            </a:pPr>
            <a:endParaRPr lang="de-DE" sz="4000" dirty="0">
              <a:solidFill>
                <a:schemeClr val="accent1">
                  <a:lumMod val="50000"/>
                </a:schemeClr>
              </a:solidFill>
            </a:endParaRPr>
          </a:p>
          <a:p>
            <a:pPr marL="0" indent="0">
              <a:buNone/>
            </a:pPr>
            <a:r>
              <a:rPr lang="de-DE" sz="4000" dirty="0">
                <a:solidFill>
                  <a:schemeClr val="accent1">
                    <a:lumMod val="50000"/>
                  </a:schemeClr>
                </a:solidFill>
              </a:rPr>
              <a:t>Zu wenige </a:t>
            </a:r>
            <a:r>
              <a:rPr lang="de-DE" sz="4000" dirty="0" err="1">
                <a:solidFill>
                  <a:schemeClr val="accent1">
                    <a:lumMod val="50000"/>
                  </a:schemeClr>
                </a:solidFill>
              </a:rPr>
              <a:t>SACHwerte</a:t>
            </a:r>
            <a:endParaRPr lang="de-DE" sz="4000" dirty="0">
              <a:solidFill>
                <a:schemeClr val="accent1">
                  <a:lumMod val="50000"/>
                </a:schemeClr>
              </a:solidFill>
            </a:endParaRPr>
          </a:p>
        </p:txBody>
      </p:sp>
      <p:sp>
        <p:nvSpPr>
          <p:cNvPr id="5" name="TextBox 13">
            <a:extLst>
              <a:ext uri="{FF2B5EF4-FFF2-40B4-BE49-F238E27FC236}">
                <a16:creationId xmlns:a16="http://schemas.microsoft.com/office/drawing/2014/main" id="{FE83F34C-8DEB-FC3D-878F-80B3AE12E87A}"/>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latin typeface="Canva Sans"/>
              </a:rPr>
              <a:t>©</a:t>
            </a:r>
            <a:r>
              <a:rPr lang="de-DE" sz="2000" dirty="0">
                <a:latin typeface="Eastman Grotesque"/>
              </a:rPr>
              <a:t> Invest </a:t>
            </a:r>
            <a:r>
              <a:rPr lang="de-DE" sz="2000" dirty="0" err="1">
                <a:latin typeface="Eastman Grotesque"/>
              </a:rPr>
              <a:t>for</a:t>
            </a:r>
            <a:r>
              <a:rPr lang="de-DE" sz="2000" dirty="0">
                <a:latin typeface="Eastman Grotesque"/>
              </a:rPr>
              <a:t> Better Climate EU </a:t>
            </a:r>
            <a:r>
              <a:rPr lang="en-US" sz="2000" dirty="0">
                <a:latin typeface="Canva Sans"/>
              </a:rPr>
              <a:t>2023</a:t>
            </a:r>
          </a:p>
          <a:p>
            <a:pPr algn="ctr">
              <a:lnSpc>
                <a:spcPts val="4759"/>
              </a:lnSpc>
            </a:pPr>
            <a:endParaRPr lang="en-US" sz="2000" dirty="0">
              <a:latin typeface="Canva Sans"/>
            </a:endParaRPr>
          </a:p>
        </p:txBody>
      </p:sp>
      <p:pic>
        <p:nvPicPr>
          <p:cNvPr id="4" name="Grafik 3">
            <a:extLst>
              <a:ext uri="{FF2B5EF4-FFF2-40B4-BE49-F238E27FC236}">
                <a16:creationId xmlns:a16="http://schemas.microsoft.com/office/drawing/2014/main" id="{B68F61FF-5D73-2D11-DEF7-77E194D781FE}"/>
              </a:ext>
            </a:extLst>
          </p:cNvPr>
          <p:cNvPicPr>
            <a:picLocks noChangeAspect="1"/>
          </p:cNvPicPr>
          <p:nvPr/>
        </p:nvPicPr>
        <p:blipFill>
          <a:blip r:embed="rId4"/>
          <a:stretch>
            <a:fillRect/>
          </a:stretch>
        </p:blipFill>
        <p:spPr>
          <a:xfrm>
            <a:off x="3214687" y="1390650"/>
            <a:ext cx="11858625" cy="7505700"/>
          </a:xfrm>
          <a:prstGeom prst="rect">
            <a:avLst/>
          </a:prstGeom>
        </p:spPr>
      </p:pic>
      <p:pic>
        <p:nvPicPr>
          <p:cNvPr id="7" name="Grafik 6">
            <a:extLst>
              <a:ext uri="{FF2B5EF4-FFF2-40B4-BE49-F238E27FC236}">
                <a16:creationId xmlns:a16="http://schemas.microsoft.com/office/drawing/2014/main" id="{3EEFAB0E-F679-4FB0-4ED0-3422F8540A7E}"/>
              </a:ext>
            </a:extLst>
          </p:cNvPr>
          <p:cNvPicPr>
            <a:picLocks noChangeAspect="1"/>
          </p:cNvPicPr>
          <p:nvPr/>
        </p:nvPicPr>
        <p:blipFill rotWithShape="1">
          <a:blip r:embed="rId5"/>
          <a:srcRect l="2253" t="2059" r="3099" b="1681"/>
          <a:stretch/>
        </p:blipFill>
        <p:spPr>
          <a:xfrm>
            <a:off x="14096999" y="2171701"/>
            <a:ext cx="3200401" cy="5638800"/>
          </a:xfrm>
          <a:prstGeom prst="rect">
            <a:avLst/>
          </a:prstGeom>
        </p:spPr>
      </p:pic>
    </p:spTree>
    <p:extLst>
      <p:ext uri="{BB962C8B-B14F-4D97-AF65-F5344CB8AC3E}">
        <p14:creationId xmlns:p14="http://schemas.microsoft.com/office/powerpoint/2010/main" val="1355266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Bild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148269" y="3864776"/>
            <a:ext cx="7777163" cy="6031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9986" name="Textfeld 1"/>
          <p:cNvSpPr txBox="1">
            <a:spLocks noChangeArrowheads="1"/>
          </p:cNvSpPr>
          <p:nvPr/>
        </p:nvSpPr>
        <p:spPr bwMode="auto">
          <a:xfrm>
            <a:off x="3636175" y="607221"/>
            <a:ext cx="11015663" cy="26314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algn="ctr" defTabSz="1369187" eaLnBrk="1" fontAlgn="base" hangingPunct="1">
              <a:spcBef>
                <a:spcPct val="0"/>
              </a:spcBef>
              <a:spcAft>
                <a:spcPct val="0"/>
              </a:spcAft>
            </a:pPr>
            <a:r>
              <a:rPr lang="de-DE" sz="8250" dirty="0">
                <a:solidFill>
                  <a:prstClr val="black"/>
                </a:solidFill>
              </a:rPr>
              <a:t>Aktien = Risiko</a:t>
            </a:r>
            <a:br>
              <a:rPr lang="de-DE" sz="8250" dirty="0">
                <a:solidFill>
                  <a:prstClr val="black"/>
                </a:solidFill>
              </a:rPr>
            </a:br>
            <a:r>
              <a:rPr lang="de-DE" sz="8250" dirty="0">
                <a:solidFill>
                  <a:prstClr val="black"/>
                </a:solidFill>
              </a:rPr>
              <a:t>Renten = Sicherheit</a:t>
            </a:r>
          </a:p>
        </p:txBody>
      </p:sp>
      <p:sp>
        <p:nvSpPr>
          <p:cNvPr id="2" name="TextBox 13">
            <a:extLst>
              <a:ext uri="{FF2B5EF4-FFF2-40B4-BE49-F238E27FC236}">
                <a16:creationId xmlns:a16="http://schemas.microsoft.com/office/drawing/2014/main" id="{EC238EF0-D360-C81A-3861-9A0C2740DA5C}"/>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latin typeface="Canva Sans"/>
              </a:rPr>
              <a:t>©</a:t>
            </a:r>
            <a:r>
              <a:rPr lang="de-DE" sz="2000" dirty="0">
                <a:latin typeface="Eastman Grotesque"/>
              </a:rPr>
              <a:t> Invest </a:t>
            </a:r>
            <a:r>
              <a:rPr lang="de-DE" sz="2000" dirty="0" err="1">
                <a:latin typeface="Eastman Grotesque"/>
              </a:rPr>
              <a:t>for</a:t>
            </a:r>
            <a:r>
              <a:rPr lang="de-DE" sz="2000" dirty="0">
                <a:latin typeface="Eastman Grotesque"/>
              </a:rPr>
              <a:t> Better Climate EU </a:t>
            </a:r>
            <a:r>
              <a:rPr lang="en-US" sz="2000" dirty="0">
                <a:latin typeface="Canva Sans"/>
              </a:rPr>
              <a:t>2023</a:t>
            </a:r>
          </a:p>
          <a:p>
            <a:pPr algn="ctr">
              <a:lnSpc>
                <a:spcPts val="4759"/>
              </a:lnSpc>
            </a:pPr>
            <a:endParaRPr lang="en-US" sz="2000" dirty="0">
              <a:latin typeface="Canva Sans"/>
            </a:endParaRPr>
          </a:p>
        </p:txBody>
      </p:sp>
    </p:spTree>
    <p:extLst>
      <p:ext uri="{BB962C8B-B14F-4D97-AF65-F5344CB8AC3E}">
        <p14:creationId xmlns:p14="http://schemas.microsoft.com/office/powerpoint/2010/main" val="2133389749"/>
      </p:ext>
    </p:extLst>
  </p:cSld>
  <p:clrMapOvr>
    <a:masterClrMapping/>
  </p:clrMapOvr>
  <p:transition spd="slow">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22745"/>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9436511"/>
            <a:ext cx="18288000" cy="850489"/>
            <a:chOff x="0" y="0"/>
            <a:chExt cx="4816593" cy="223997"/>
          </a:xfrm>
        </p:grpSpPr>
        <p:sp>
          <p:nvSpPr>
            <p:cNvPr id="7" name="Freeform 7"/>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226801" y="3630398"/>
            <a:ext cx="4946053" cy="3425840"/>
            <a:chOff x="0" y="0"/>
            <a:chExt cx="1302664" cy="762784"/>
          </a:xfrm>
        </p:grpSpPr>
        <p:sp>
          <p:nvSpPr>
            <p:cNvPr id="10" name="Freeform 10"/>
            <p:cNvSpPr/>
            <p:nvPr/>
          </p:nvSpPr>
          <p:spPr>
            <a:xfrm>
              <a:off x="0" y="0"/>
              <a:ext cx="1302664" cy="762784"/>
            </a:xfrm>
            <a:custGeom>
              <a:avLst/>
              <a:gdLst/>
              <a:ahLst/>
              <a:cxnLst/>
              <a:rect l="l" t="t" r="r" b="b"/>
              <a:pathLst>
                <a:path w="1302664" h="762784">
                  <a:moveTo>
                    <a:pt x="79829" y="0"/>
                  </a:moveTo>
                  <a:lnTo>
                    <a:pt x="1222835" y="0"/>
                  </a:lnTo>
                  <a:cubicBezTo>
                    <a:pt x="1244007" y="0"/>
                    <a:pt x="1264312" y="8411"/>
                    <a:pt x="1279283" y="23381"/>
                  </a:cubicBezTo>
                  <a:cubicBezTo>
                    <a:pt x="1294254" y="38352"/>
                    <a:pt x="1302664" y="58657"/>
                    <a:pt x="1302664" y="79829"/>
                  </a:cubicBezTo>
                  <a:lnTo>
                    <a:pt x="1302664" y="682955"/>
                  </a:lnTo>
                  <a:cubicBezTo>
                    <a:pt x="1302664" y="704127"/>
                    <a:pt x="1294254" y="724431"/>
                    <a:pt x="1279283" y="739402"/>
                  </a:cubicBezTo>
                  <a:cubicBezTo>
                    <a:pt x="1264312" y="754373"/>
                    <a:pt x="1244007" y="762784"/>
                    <a:pt x="1222835" y="762784"/>
                  </a:cubicBezTo>
                  <a:lnTo>
                    <a:pt x="79829" y="762784"/>
                  </a:lnTo>
                  <a:cubicBezTo>
                    <a:pt x="58657" y="762784"/>
                    <a:pt x="38352" y="754373"/>
                    <a:pt x="23381" y="739402"/>
                  </a:cubicBezTo>
                  <a:cubicBezTo>
                    <a:pt x="8411" y="724431"/>
                    <a:pt x="0" y="704127"/>
                    <a:pt x="0" y="682955"/>
                  </a:cubicBezTo>
                  <a:lnTo>
                    <a:pt x="0" y="79829"/>
                  </a:lnTo>
                  <a:cubicBezTo>
                    <a:pt x="0" y="58657"/>
                    <a:pt x="8411" y="38352"/>
                    <a:pt x="23381" y="23381"/>
                  </a:cubicBezTo>
                  <a:cubicBezTo>
                    <a:pt x="38352" y="8411"/>
                    <a:pt x="58657" y="0"/>
                    <a:pt x="79829" y="0"/>
                  </a:cubicBezTo>
                  <a:close/>
                </a:path>
              </a:pathLst>
            </a:custGeom>
            <a:solidFill>
              <a:srgbClr val="000000">
                <a:alpha val="35686"/>
              </a:srgbClr>
            </a:solidFill>
          </p:spPr>
          <p:txBody>
            <a:bodyPr/>
            <a:lstStyle/>
            <a:p>
              <a:endParaRPr lang="en-BE"/>
            </a:p>
          </p:txBody>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3119570" y="3630398"/>
            <a:ext cx="4946053" cy="3570501"/>
            <a:chOff x="0" y="0"/>
            <a:chExt cx="1302664" cy="762784"/>
          </a:xfrm>
        </p:grpSpPr>
        <p:sp>
          <p:nvSpPr>
            <p:cNvPr id="13" name="Freeform 13"/>
            <p:cNvSpPr/>
            <p:nvPr/>
          </p:nvSpPr>
          <p:spPr>
            <a:xfrm>
              <a:off x="0" y="0"/>
              <a:ext cx="1302664" cy="762784"/>
            </a:xfrm>
            <a:custGeom>
              <a:avLst/>
              <a:gdLst/>
              <a:ahLst/>
              <a:cxnLst/>
              <a:rect l="l" t="t" r="r" b="b"/>
              <a:pathLst>
                <a:path w="1302664" h="762784">
                  <a:moveTo>
                    <a:pt x="79829" y="0"/>
                  </a:moveTo>
                  <a:lnTo>
                    <a:pt x="1222835" y="0"/>
                  </a:lnTo>
                  <a:cubicBezTo>
                    <a:pt x="1244007" y="0"/>
                    <a:pt x="1264312" y="8411"/>
                    <a:pt x="1279283" y="23381"/>
                  </a:cubicBezTo>
                  <a:cubicBezTo>
                    <a:pt x="1294254" y="38352"/>
                    <a:pt x="1302664" y="58657"/>
                    <a:pt x="1302664" y="79829"/>
                  </a:cubicBezTo>
                  <a:lnTo>
                    <a:pt x="1302664" y="682955"/>
                  </a:lnTo>
                  <a:cubicBezTo>
                    <a:pt x="1302664" y="704127"/>
                    <a:pt x="1294254" y="724431"/>
                    <a:pt x="1279283" y="739402"/>
                  </a:cubicBezTo>
                  <a:cubicBezTo>
                    <a:pt x="1264312" y="754373"/>
                    <a:pt x="1244007" y="762784"/>
                    <a:pt x="1222835" y="762784"/>
                  </a:cubicBezTo>
                  <a:lnTo>
                    <a:pt x="79829" y="762784"/>
                  </a:lnTo>
                  <a:cubicBezTo>
                    <a:pt x="58657" y="762784"/>
                    <a:pt x="38352" y="754373"/>
                    <a:pt x="23381" y="739402"/>
                  </a:cubicBezTo>
                  <a:cubicBezTo>
                    <a:pt x="8411" y="724431"/>
                    <a:pt x="0" y="704127"/>
                    <a:pt x="0" y="682955"/>
                  </a:cubicBezTo>
                  <a:lnTo>
                    <a:pt x="0" y="79829"/>
                  </a:lnTo>
                  <a:cubicBezTo>
                    <a:pt x="0" y="58657"/>
                    <a:pt x="8411" y="38352"/>
                    <a:pt x="23381" y="23381"/>
                  </a:cubicBezTo>
                  <a:cubicBezTo>
                    <a:pt x="38352" y="8411"/>
                    <a:pt x="58657" y="0"/>
                    <a:pt x="79829" y="0"/>
                  </a:cubicBezTo>
                  <a:close/>
                </a:path>
              </a:pathLst>
            </a:custGeom>
            <a:solidFill>
              <a:srgbClr val="000000">
                <a:alpha val="35686"/>
              </a:srgbClr>
            </a:solidFill>
          </p:spPr>
          <p:txBody>
            <a:bodyPr/>
            <a:lstStyle/>
            <a:p>
              <a:endParaRPr lang="en-BE"/>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rot="-10800000">
            <a:off x="6785720" y="3431349"/>
            <a:ext cx="4716560" cy="4126990"/>
            <a:chOff x="0" y="0"/>
            <a:chExt cx="812800" cy="711200"/>
          </a:xfrm>
        </p:grpSpPr>
        <p:sp>
          <p:nvSpPr>
            <p:cNvPr id="17" name="Freeform 1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80E3FF"/>
            </a:solidFill>
            <a:ln w="9525">
              <a:solidFill>
                <a:srgbClr val="FFFFFF"/>
              </a:solidFill>
            </a:ln>
          </p:spPr>
          <p:txBody>
            <a:bodyPr/>
            <a:lstStyle/>
            <a:p>
              <a:endParaRPr lang="en-BE"/>
            </a:p>
          </p:txBody>
        </p:sp>
        <p:sp>
          <p:nvSpPr>
            <p:cNvPr id="18" name="TextBox 18"/>
            <p:cNvSpPr txBox="1"/>
            <p:nvPr/>
          </p:nvSpPr>
          <p:spPr>
            <a:xfrm>
              <a:off x="127000" y="301625"/>
              <a:ext cx="558800" cy="358775"/>
            </a:xfrm>
            <a:prstGeom prst="rect">
              <a:avLst/>
            </a:prstGeom>
          </p:spPr>
          <p:txBody>
            <a:bodyPr lIns="50800" tIns="50800" rIns="50800" bIns="50800" rtlCol="0" anchor="ctr"/>
            <a:lstStyle/>
            <a:p>
              <a:pPr algn="ctr">
                <a:lnSpc>
                  <a:spcPts val="1960"/>
                </a:lnSpc>
                <a:spcBef>
                  <a:spcPct val="0"/>
                </a:spcBef>
              </a:pPr>
              <a:endParaRPr/>
            </a:p>
          </p:txBody>
        </p:sp>
      </p:grpSp>
      <p:grpSp>
        <p:nvGrpSpPr>
          <p:cNvPr id="19" name="Group 19"/>
          <p:cNvGrpSpPr>
            <a:grpSpLocks noChangeAspect="1"/>
          </p:cNvGrpSpPr>
          <p:nvPr/>
        </p:nvGrpSpPr>
        <p:grpSpPr>
          <a:xfrm rot="-10800000">
            <a:off x="5305014" y="5586989"/>
            <a:ext cx="2550858" cy="2232000"/>
            <a:chOff x="69762" y="0"/>
            <a:chExt cx="812800" cy="711200"/>
          </a:xfrm>
        </p:grpSpPr>
        <p:sp>
          <p:nvSpPr>
            <p:cNvPr id="20" name="Freeform 20"/>
            <p:cNvSpPr/>
            <p:nvPr/>
          </p:nvSpPr>
          <p:spPr>
            <a:xfrm>
              <a:off x="69762"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BFF1FF"/>
            </a:solidFill>
            <a:ln w="9525">
              <a:solidFill>
                <a:srgbClr val="FFFFFF"/>
              </a:solidFill>
            </a:ln>
          </p:spPr>
          <p:txBody>
            <a:bodyPr/>
            <a:lstStyle/>
            <a:p>
              <a:endParaRPr lang="en-BE"/>
            </a:p>
          </p:txBody>
        </p:sp>
        <p:sp>
          <p:nvSpPr>
            <p:cNvPr id="21" name="TextBox 21"/>
            <p:cNvSpPr txBox="1"/>
            <p:nvPr/>
          </p:nvSpPr>
          <p:spPr>
            <a:xfrm>
              <a:off x="127000" y="301625"/>
              <a:ext cx="558800" cy="358775"/>
            </a:xfrm>
            <a:prstGeom prst="rect">
              <a:avLst/>
            </a:prstGeom>
          </p:spPr>
          <p:txBody>
            <a:bodyPr lIns="50800" tIns="50800" rIns="50800" bIns="50800" rtlCol="0" anchor="ctr"/>
            <a:lstStyle/>
            <a:p>
              <a:pPr algn="ctr">
                <a:lnSpc>
                  <a:spcPts val="1960"/>
                </a:lnSpc>
                <a:spcBef>
                  <a:spcPct val="0"/>
                </a:spcBef>
              </a:pPr>
              <a:endParaRPr/>
            </a:p>
          </p:txBody>
        </p:sp>
      </p:grpSp>
      <p:grpSp>
        <p:nvGrpSpPr>
          <p:cNvPr id="22" name="Group 22"/>
          <p:cNvGrpSpPr>
            <a:grpSpLocks noChangeAspect="1"/>
          </p:cNvGrpSpPr>
          <p:nvPr/>
        </p:nvGrpSpPr>
        <p:grpSpPr>
          <a:xfrm rot="-10800000">
            <a:off x="10387079" y="5600496"/>
            <a:ext cx="2550858" cy="2232000"/>
            <a:chOff x="0" y="0"/>
            <a:chExt cx="812800" cy="711200"/>
          </a:xfrm>
        </p:grpSpPr>
        <p:sp>
          <p:nvSpPr>
            <p:cNvPr id="23" name="Freeform 23"/>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BFF1FF"/>
            </a:solidFill>
            <a:ln w="9525">
              <a:solidFill>
                <a:srgbClr val="FFFFFF"/>
              </a:solidFill>
            </a:ln>
          </p:spPr>
          <p:txBody>
            <a:bodyPr/>
            <a:lstStyle/>
            <a:p>
              <a:endParaRPr lang="en-BE"/>
            </a:p>
          </p:txBody>
        </p:sp>
        <p:sp>
          <p:nvSpPr>
            <p:cNvPr id="24" name="TextBox 24"/>
            <p:cNvSpPr txBox="1"/>
            <p:nvPr/>
          </p:nvSpPr>
          <p:spPr>
            <a:xfrm>
              <a:off x="127000" y="301625"/>
              <a:ext cx="558800" cy="358775"/>
            </a:xfrm>
            <a:prstGeom prst="rect">
              <a:avLst/>
            </a:prstGeom>
          </p:spPr>
          <p:txBody>
            <a:bodyPr lIns="50800" tIns="50800" rIns="50800" bIns="50800" rtlCol="0" anchor="ctr"/>
            <a:lstStyle/>
            <a:p>
              <a:pPr algn="ctr">
                <a:lnSpc>
                  <a:spcPts val="1960"/>
                </a:lnSpc>
                <a:spcBef>
                  <a:spcPct val="0"/>
                </a:spcBef>
              </a:pPr>
              <a:endParaRPr/>
            </a:p>
          </p:txBody>
        </p:sp>
      </p:grpSp>
      <p:grpSp>
        <p:nvGrpSpPr>
          <p:cNvPr id="25" name="Group 25"/>
          <p:cNvGrpSpPr/>
          <p:nvPr/>
        </p:nvGrpSpPr>
        <p:grpSpPr>
          <a:xfrm rot="-10800000">
            <a:off x="7964860" y="1367854"/>
            <a:ext cx="2358280" cy="2063495"/>
            <a:chOff x="0" y="0"/>
            <a:chExt cx="812800" cy="711200"/>
          </a:xfrm>
        </p:grpSpPr>
        <p:sp>
          <p:nvSpPr>
            <p:cNvPr id="26" name="Freeform 26"/>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BFF1FF"/>
            </a:solidFill>
            <a:ln w="9525">
              <a:solidFill>
                <a:srgbClr val="FFFFFF"/>
              </a:solidFill>
            </a:ln>
          </p:spPr>
          <p:txBody>
            <a:bodyPr/>
            <a:lstStyle/>
            <a:p>
              <a:endParaRPr lang="en-BE"/>
            </a:p>
          </p:txBody>
        </p:sp>
        <p:sp>
          <p:nvSpPr>
            <p:cNvPr id="27" name="TextBox 27"/>
            <p:cNvSpPr txBox="1"/>
            <p:nvPr/>
          </p:nvSpPr>
          <p:spPr>
            <a:xfrm>
              <a:off x="127000" y="301625"/>
              <a:ext cx="558800" cy="358775"/>
            </a:xfrm>
            <a:prstGeom prst="rect">
              <a:avLst/>
            </a:prstGeom>
          </p:spPr>
          <p:txBody>
            <a:bodyPr lIns="50800" tIns="50800" rIns="50800" bIns="50800" rtlCol="0" anchor="ctr"/>
            <a:lstStyle/>
            <a:p>
              <a:pPr algn="ctr">
                <a:lnSpc>
                  <a:spcPts val="1960"/>
                </a:lnSpc>
                <a:spcBef>
                  <a:spcPct val="0"/>
                </a:spcBef>
              </a:pPr>
              <a:endParaRPr/>
            </a:p>
          </p:txBody>
        </p:sp>
      </p:grpSp>
      <p:sp>
        <p:nvSpPr>
          <p:cNvPr id="28" name="TextBox 28"/>
          <p:cNvSpPr txBox="1"/>
          <p:nvPr/>
        </p:nvSpPr>
        <p:spPr>
          <a:xfrm>
            <a:off x="7522684" y="3798633"/>
            <a:ext cx="3405520" cy="692497"/>
          </a:xfrm>
          <a:prstGeom prst="rect">
            <a:avLst/>
          </a:prstGeom>
        </p:spPr>
        <p:txBody>
          <a:bodyPr wrap="square" lIns="0" tIns="0" rIns="0" bIns="0" rtlCol="0" anchor="t">
            <a:spAutoFit/>
          </a:bodyPr>
          <a:lstStyle/>
          <a:p>
            <a:pPr algn="ctr">
              <a:lnSpc>
                <a:spcPts val="2699"/>
              </a:lnSpc>
            </a:pPr>
            <a:r>
              <a:rPr lang="en-US" sz="2454" dirty="0">
                <a:solidFill>
                  <a:srgbClr val="015285"/>
                </a:solidFill>
                <a:latin typeface="Public Sans Bold"/>
              </a:rPr>
              <a:t>VERANTWORTUNGS-VOLLE GELDANLAGE</a:t>
            </a:r>
          </a:p>
        </p:txBody>
      </p:sp>
      <p:sp>
        <p:nvSpPr>
          <p:cNvPr id="29" name="TextBox 29"/>
          <p:cNvSpPr txBox="1"/>
          <p:nvPr/>
        </p:nvSpPr>
        <p:spPr>
          <a:xfrm>
            <a:off x="8088938" y="1631015"/>
            <a:ext cx="2110125" cy="312056"/>
          </a:xfrm>
          <a:prstGeom prst="rect">
            <a:avLst/>
          </a:prstGeom>
        </p:spPr>
        <p:txBody>
          <a:bodyPr lIns="0" tIns="0" rIns="0" bIns="0" rtlCol="0" anchor="t">
            <a:spAutoFit/>
          </a:bodyPr>
          <a:lstStyle/>
          <a:p>
            <a:pPr algn="ctr">
              <a:lnSpc>
                <a:spcPts val="2364"/>
              </a:lnSpc>
            </a:pPr>
            <a:r>
              <a:rPr lang="en-US" sz="2149">
                <a:solidFill>
                  <a:srgbClr val="015285"/>
                </a:solidFill>
                <a:latin typeface="Public Sans Bold"/>
              </a:rPr>
              <a:t>KLIMA</a:t>
            </a:r>
          </a:p>
        </p:txBody>
      </p:sp>
      <p:sp>
        <p:nvSpPr>
          <p:cNvPr id="30" name="TextBox 30"/>
          <p:cNvSpPr txBox="1"/>
          <p:nvPr/>
        </p:nvSpPr>
        <p:spPr>
          <a:xfrm>
            <a:off x="5486400" y="5757324"/>
            <a:ext cx="2110125" cy="313046"/>
          </a:xfrm>
          <a:prstGeom prst="rect">
            <a:avLst/>
          </a:prstGeom>
        </p:spPr>
        <p:txBody>
          <a:bodyPr lIns="0" tIns="0" rIns="0" bIns="0" rtlCol="0" anchor="t">
            <a:spAutoFit/>
          </a:bodyPr>
          <a:lstStyle/>
          <a:p>
            <a:pPr algn="ctr">
              <a:lnSpc>
                <a:spcPts val="2364"/>
              </a:lnSpc>
            </a:pPr>
            <a:r>
              <a:rPr lang="en-US" sz="2149" dirty="0">
                <a:solidFill>
                  <a:srgbClr val="015285"/>
                </a:solidFill>
                <a:latin typeface="Public Sans Bold"/>
              </a:rPr>
              <a:t>VERMÖGEN</a:t>
            </a:r>
          </a:p>
        </p:txBody>
      </p:sp>
      <p:sp>
        <p:nvSpPr>
          <p:cNvPr id="31" name="TextBox 31"/>
          <p:cNvSpPr txBox="1"/>
          <p:nvPr/>
        </p:nvSpPr>
        <p:spPr>
          <a:xfrm>
            <a:off x="10607444" y="5745266"/>
            <a:ext cx="2110125" cy="615553"/>
          </a:xfrm>
          <a:prstGeom prst="rect">
            <a:avLst/>
          </a:prstGeom>
        </p:spPr>
        <p:txBody>
          <a:bodyPr lIns="0" tIns="0" rIns="0" bIns="0" rtlCol="0" anchor="t">
            <a:spAutoFit/>
          </a:bodyPr>
          <a:lstStyle/>
          <a:p>
            <a:pPr algn="ctr">
              <a:lnSpc>
                <a:spcPts val="2364"/>
              </a:lnSpc>
            </a:pPr>
            <a:r>
              <a:rPr lang="en-US" sz="2149" dirty="0">
                <a:solidFill>
                  <a:srgbClr val="015285"/>
                </a:solidFill>
                <a:latin typeface="Public Sans Bold"/>
              </a:rPr>
              <a:t>VERBIND-LICHKEITEN</a:t>
            </a:r>
          </a:p>
        </p:txBody>
      </p:sp>
      <p:sp>
        <p:nvSpPr>
          <p:cNvPr id="32" name="TextBox 32"/>
          <p:cNvSpPr txBox="1"/>
          <p:nvPr/>
        </p:nvSpPr>
        <p:spPr>
          <a:xfrm>
            <a:off x="13119570" y="3712908"/>
            <a:ext cx="4787429" cy="2729722"/>
          </a:xfrm>
          <a:prstGeom prst="rect">
            <a:avLst/>
          </a:prstGeom>
        </p:spPr>
        <p:txBody>
          <a:bodyPr wrap="square" lIns="0" tIns="0" rIns="0" bIns="0" rtlCol="0" anchor="t">
            <a:spAutoFit/>
          </a:bodyPr>
          <a:lstStyle/>
          <a:p>
            <a:pPr algn="ctr">
              <a:lnSpc>
                <a:spcPts val="4340"/>
              </a:lnSpc>
            </a:pPr>
            <a:r>
              <a:rPr lang="en-US" sz="3100" dirty="0" err="1">
                <a:solidFill>
                  <a:srgbClr val="FFFFFF"/>
                </a:solidFill>
                <a:latin typeface="Eastman Grotesque"/>
              </a:rPr>
              <a:t>Investmentfonds</a:t>
            </a:r>
            <a:r>
              <a:rPr lang="en-US" sz="3100" dirty="0">
                <a:solidFill>
                  <a:srgbClr val="FFFFFF"/>
                </a:solidFill>
                <a:latin typeface="Eastman Grotesque"/>
              </a:rPr>
              <a:t>, </a:t>
            </a:r>
            <a:r>
              <a:rPr lang="en-US" sz="3100" dirty="0" err="1">
                <a:solidFill>
                  <a:srgbClr val="FFFFFF"/>
                </a:solidFill>
                <a:latin typeface="Eastman Grotesque"/>
              </a:rPr>
              <a:t>Banken</a:t>
            </a:r>
            <a:r>
              <a:rPr lang="en-US" sz="3100" dirty="0">
                <a:solidFill>
                  <a:srgbClr val="FFFFFF"/>
                </a:solidFill>
                <a:latin typeface="Eastman Grotesque"/>
              </a:rPr>
              <a:t>, </a:t>
            </a:r>
            <a:r>
              <a:rPr lang="en-US" sz="3100" dirty="0" err="1">
                <a:solidFill>
                  <a:srgbClr val="FFFFFF"/>
                </a:solidFill>
                <a:latin typeface="Eastman Grotesque"/>
              </a:rPr>
              <a:t>Versicherungskonzerne</a:t>
            </a:r>
            <a:r>
              <a:rPr lang="en-US" sz="3100" dirty="0">
                <a:solidFill>
                  <a:srgbClr val="FFFFFF"/>
                </a:solidFill>
                <a:latin typeface="Eastman Grotesque"/>
              </a:rPr>
              <a:t> und </a:t>
            </a:r>
            <a:r>
              <a:rPr lang="en-US" sz="3100" dirty="0" err="1">
                <a:solidFill>
                  <a:srgbClr val="FFFFFF"/>
                </a:solidFill>
                <a:latin typeface="Eastman Grotesque"/>
              </a:rPr>
              <a:t>Pensionsfonds</a:t>
            </a:r>
            <a:r>
              <a:rPr lang="en-US" sz="3100" dirty="0">
                <a:solidFill>
                  <a:srgbClr val="FFFFFF"/>
                </a:solidFill>
                <a:latin typeface="Eastman Grotesque"/>
              </a:rPr>
              <a:t> </a:t>
            </a:r>
            <a:r>
              <a:rPr lang="en-US" sz="3100" dirty="0" err="1">
                <a:solidFill>
                  <a:srgbClr val="FFFFFF"/>
                </a:solidFill>
                <a:latin typeface="Eastman Grotesque"/>
              </a:rPr>
              <a:t>können</a:t>
            </a:r>
            <a:r>
              <a:rPr lang="en-US" sz="3100" dirty="0">
                <a:solidFill>
                  <a:srgbClr val="FFFFFF"/>
                </a:solidFill>
                <a:latin typeface="Eastman Grotesque"/>
              </a:rPr>
              <a:t> </a:t>
            </a:r>
            <a:r>
              <a:rPr lang="en-US" sz="3100" dirty="0" err="1">
                <a:solidFill>
                  <a:srgbClr val="FFFFFF"/>
                </a:solidFill>
                <a:latin typeface="Eastman Grotesque"/>
              </a:rPr>
              <a:t>einen</a:t>
            </a:r>
            <a:r>
              <a:rPr lang="en-US" sz="3100" dirty="0">
                <a:solidFill>
                  <a:srgbClr val="FFFFFF"/>
                </a:solidFill>
                <a:latin typeface="Eastman Grotesque"/>
              </a:rPr>
              <a:t> </a:t>
            </a:r>
            <a:r>
              <a:rPr lang="en-US" sz="3100" dirty="0" err="1">
                <a:solidFill>
                  <a:srgbClr val="FFFFFF"/>
                </a:solidFill>
                <a:latin typeface="Eastman Grotesque"/>
              </a:rPr>
              <a:t>erheblichen</a:t>
            </a:r>
            <a:r>
              <a:rPr lang="en-US" sz="3100" dirty="0">
                <a:solidFill>
                  <a:srgbClr val="FFFFFF"/>
                </a:solidFill>
                <a:latin typeface="Eastman Grotesque"/>
              </a:rPr>
              <a:t> </a:t>
            </a:r>
            <a:r>
              <a:rPr lang="en-US" sz="3100" dirty="0" err="1">
                <a:solidFill>
                  <a:srgbClr val="FFFFFF"/>
                </a:solidFill>
                <a:latin typeface="Eastman Grotesque"/>
              </a:rPr>
              <a:t>Beitrag</a:t>
            </a:r>
            <a:r>
              <a:rPr lang="en-US" sz="3100" dirty="0">
                <a:solidFill>
                  <a:srgbClr val="FFFFFF"/>
                </a:solidFill>
                <a:latin typeface="Eastman Grotesque"/>
              </a:rPr>
              <a:t> </a:t>
            </a:r>
            <a:r>
              <a:rPr lang="en-US" sz="3100" dirty="0" err="1">
                <a:solidFill>
                  <a:srgbClr val="FFFFFF"/>
                </a:solidFill>
                <a:latin typeface="Eastman Grotesque"/>
              </a:rPr>
              <a:t>zum</a:t>
            </a:r>
            <a:r>
              <a:rPr lang="en-US" sz="3100" dirty="0">
                <a:solidFill>
                  <a:srgbClr val="FFFFFF"/>
                </a:solidFill>
                <a:latin typeface="Eastman Grotesque"/>
              </a:rPr>
              <a:t> </a:t>
            </a:r>
            <a:r>
              <a:rPr lang="en-US" sz="3100" dirty="0" err="1">
                <a:solidFill>
                  <a:srgbClr val="FFFFFF"/>
                </a:solidFill>
                <a:latin typeface="Eastman Grotesque"/>
              </a:rPr>
              <a:t>Klimawandel</a:t>
            </a:r>
            <a:r>
              <a:rPr lang="en-US" sz="3100" dirty="0">
                <a:solidFill>
                  <a:srgbClr val="FFFFFF"/>
                </a:solidFill>
                <a:latin typeface="Eastman Grotesque"/>
              </a:rPr>
              <a:t> </a:t>
            </a:r>
            <a:r>
              <a:rPr lang="en-US" sz="3100" dirty="0" err="1">
                <a:solidFill>
                  <a:srgbClr val="FFFFFF"/>
                </a:solidFill>
                <a:latin typeface="Eastman Grotesque"/>
              </a:rPr>
              <a:t>leisten</a:t>
            </a:r>
            <a:r>
              <a:rPr lang="en-US" sz="3100" dirty="0">
                <a:solidFill>
                  <a:srgbClr val="FFFFFF"/>
                </a:solidFill>
                <a:latin typeface="Eastman Grotesque"/>
              </a:rPr>
              <a:t>.</a:t>
            </a:r>
          </a:p>
        </p:txBody>
      </p:sp>
      <p:sp>
        <p:nvSpPr>
          <p:cNvPr id="33" name="TextBox 33"/>
          <p:cNvSpPr txBox="1"/>
          <p:nvPr/>
        </p:nvSpPr>
        <p:spPr>
          <a:xfrm>
            <a:off x="199862" y="3712908"/>
            <a:ext cx="4844743" cy="2702560"/>
          </a:xfrm>
          <a:prstGeom prst="rect">
            <a:avLst/>
          </a:prstGeom>
        </p:spPr>
        <p:txBody>
          <a:bodyPr lIns="0" tIns="0" rIns="0" bIns="0" rtlCol="0" anchor="t">
            <a:spAutoFit/>
          </a:bodyPr>
          <a:lstStyle/>
          <a:p>
            <a:pPr algn="ctr">
              <a:lnSpc>
                <a:spcPts val="4340"/>
              </a:lnSpc>
            </a:pPr>
            <a:r>
              <a:rPr lang="en-US" sz="3100">
                <a:solidFill>
                  <a:srgbClr val="FFFFFF"/>
                </a:solidFill>
                <a:latin typeface="Eastman Grotesque"/>
              </a:rPr>
              <a:t>EU-Bürger können zu einer nachhaltigeren Wirtschaft beitragen, indem sie sich für grüne Finanzanlagen und Verbindlichkeiten entscheiden</a:t>
            </a:r>
          </a:p>
        </p:txBody>
      </p:sp>
      <p:sp>
        <p:nvSpPr>
          <p:cNvPr id="34" name="AutoShape 34"/>
          <p:cNvSpPr/>
          <p:nvPr/>
        </p:nvSpPr>
        <p:spPr>
          <a:xfrm flipV="1">
            <a:off x="5735841" y="8070049"/>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35" name="TextBox 13">
            <a:extLst>
              <a:ext uri="{FF2B5EF4-FFF2-40B4-BE49-F238E27FC236}">
                <a16:creationId xmlns:a16="http://schemas.microsoft.com/office/drawing/2014/main" id="{88D507C1-26D5-C2B3-E4CA-C100CD0673D5}"/>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Invest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Bild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148269" y="3864776"/>
            <a:ext cx="7777163" cy="60317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9986" name="Textfeld 1"/>
          <p:cNvSpPr txBox="1">
            <a:spLocks noChangeArrowheads="1"/>
          </p:cNvSpPr>
          <p:nvPr/>
        </p:nvSpPr>
        <p:spPr bwMode="auto">
          <a:xfrm>
            <a:off x="3636175" y="607221"/>
            <a:ext cx="11015663" cy="26314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algn="ctr" defTabSz="1369187" eaLnBrk="1" fontAlgn="base" hangingPunct="1">
              <a:spcBef>
                <a:spcPct val="0"/>
              </a:spcBef>
              <a:spcAft>
                <a:spcPct val="0"/>
              </a:spcAft>
            </a:pPr>
            <a:r>
              <a:rPr lang="de-DE" sz="8250" dirty="0">
                <a:solidFill>
                  <a:prstClr val="black"/>
                </a:solidFill>
              </a:rPr>
              <a:t>Renten = Risiko</a:t>
            </a:r>
            <a:br>
              <a:rPr lang="de-DE" sz="8250" dirty="0">
                <a:solidFill>
                  <a:prstClr val="black"/>
                </a:solidFill>
              </a:rPr>
            </a:br>
            <a:r>
              <a:rPr lang="de-DE" sz="8250" dirty="0">
                <a:solidFill>
                  <a:prstClr val="black"/>
                </a:solidFill>
              </a:rPr>
              <a:t>Aktien = Sicherheit</a:t>
            </a:r>
          </a:p>
        </p:txBody>
      </p:sp>
      <p:sp>
        <p:nvSpPr>
          <p:cNvPr id="2" name="TextBox 13">
            <a:extLst>
              <a:ext uri="{FF2B5EF4-FFF2-40B4-BE49-F238E27FC236}">
                <a16:creationId xmlns:a16="http://schemas.microsoft.com/office/drawing/2014/main" id="{12E95060-2465-0269-1EF5-6B947D5ACBA4}"/>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latin typeface="Canva Sans"/>
              </a:rPr>
              <a:t>©</a:t>
            </a:r>
            <a:r>
              <a:rPr lang="de-DE" sz="2000" dirty="0">
                <a:latin typeface="Eastman Grotesque"/>
              </a:rPr>
              <a:t> Invest </a:t>
            </a:r>
            <a:r>
              <a:rPr lang="de-DE" sz="2000" dirty="0" err="1">
                <a:latin typeface="Eastman Grotesque"/>
              </a:rPr>
              <a:t>for</a:t>
            </a:r>
            <a:r>
              <a:rPr lang="de-DE" sz="2000" dirty="0">
                <a:latin typeface="Eastman Grotesque"/>
              </a:rPr>
              <a:t> Better Climate EU </a:t>
            </a:r>
            <a:r>
              <a:rPr lang="en-US" sz="2000" dirty="0">
                <a:latin typeface="Canva Sans"/>
              </a:rPr>
              <a:t>2023</a:t>
            </a:r>
          </a:p>
          <a:p>
            <a:pPr algn="ctr">
              <a:lnSpc>
                <a:spcPts val="4759"/>
              </a:lnSpc>
            </a:pPr>
            <a:endParaRPr lang="en-US" sz="2000" dirty="0">
              <a:latin typeface="Canva Sans"/>
            </a:endParaRPr>
          </a:p>
        </p:txBody>
      </p:sp>
    </p:spTree>
    <p:extLst>
      <p:ext uri="{BB962C8B-B14F-4D97-AF65-F5344CB8AC3E}">
        <p14:creationId xmlns:p14="http://schemas.microsoft.com/office/powerpoint/2010/main" val="1787601932"/>
      </p:ext>
    </p:extLst>
  </p:cSld>
  <p:clrMapOvr>
    <a:masterClrMapping/>
  </p:clrMapOvr>
  <p:transition spd="slow">
    <p:zoom/>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5">
            <a:extLst>
              <a:ext uri="{FF2B5EF4-FFF2-40B4-BE49-F238E27FC236}">
                <a16:creationId xmlns:a16="http://schemas.microsoft.com/office/drawing/2014/main" id="{49A50B85-952B-6517-04EB-B039B4398FB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1067"/>
          <a:stretch/>
        </p:blipFill>
        <p:spPr>
          <a:xfrm>
            <a:off x="1143000" y="952500"/>
            <a:ext cx="15621000" cy="8786813"/>
          </a:xfrm>
          <a:prstGeom prst="rect">
            <a:avLst/>
          </a:prstGeom>
          <a:noFill/>
        </p:spPr>
      </p:pic>
      <p:sp>
        <p:nvSpPr>
          <p:cNvPr id="3" name="TextBox 13">
            <a:extLst>
              <a:ext uri="{FF2B5EF4-FFF2-40B4-BE49-F238E27FC236}">
                <a16:creationId xmlns:a16="http://schemas.microsoft.com/office/drawing/2014/main" id="{8D59D6F3-E3F1-CFA3-2B9E-1E40F7CCBC39}"/>
              </a:ext>
            </a:extLst>
          </p:cNvPr>
          <p:cNvSpPr txBox="1"/>
          <p:nvPr/>
        </p:nvSpPr>
        <p:spPr>
          <a:xfrm rot="16200000">
            <a:off x="15047955" y="7091608"/>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latin typeface="Canva Sans"/>
              </a:rPr>
              <a:t>©</a:t>
            </a:r>
            <a:r>
              <a:rPr lang="de-DE" sz="2000" dirty="0">
                <a:latin typeface="Eastman Grotesque"/>
              </a:rPr>
              <a:t> Invest </a:t>
            </a:r>
            <a:r>
              <a:rPr lang="de-DE" sz="2000" dirty="0" err="1">
                <a:latin typeface="Eastman Grotesque"/>
              </a:rPr>
              <a:t>for</a:t>
            </a:r>
            <a:r>
              <a:rPr lang="de-DE" sz="2000" dirty="0">
                <a:latin typeface="Eastman Grotesque"/>
              </a:rPr>
              <a:t> Better Climate EU </a:t>
            </a:r>
            <a:r>
              <a:rPr lang="en-US" sz="2000" dirty="0">
                <a:latin typeface="Canva Sans"/>
              </a:rPr>
              <a:t>2023</a:t>
            </a:r>
          </a:p>
          <a:p>
            <a:pPr algn="ctr">
              <a:lnSpc>
                <a:spcPts val="4759"/>
              </a:lnSpc>
            </a:pPr>
            <a:endParaRPr lang="en-US" sz="2000" dirty="0">
              <a:latin typeface="Canva Sans"/>
            </a:endParaRPr>
          </a:p>
        </p:txBody>
      </p:sp>
    </p:spTree>
    <p:extLst>
      <p:ext uri="{BB962C8B-B14F-4D97-AF65-F5344CB8AC3E}">
        <p14:creationId xmlns:p14="http://schemas.microsoft.com/office/powerpoint/2010/main" val="8193235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grpSp>
        <p:nvGrpSpPr>
          <p:cNvPr id="3" name="Group 3"/>
          <p:cNvGrpSpPr/>
          <p:nvPr/>
        </p:nvGrpSpPr>
        <p:grpSpPr>
          <a:xfrm>
            <a:off x="0" y="9436511"/>
            <a:ext cx="18288000" cy="850489"/>
            <a:chOff x="0" y="0"/>
            <a:chExt cx="4816593" cy="223997"/>
          </a:xfrm>
        </p:grpSpPr>
        <p:sp>
          <p:nvSpPr>
            <p:cNvPr id="4" name="Freeform 4"/>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395820"/>
            <a:chOff x="0" y="0"/>
            <a:chExt cx="4816593" cy="2737994"/>
          </a:xfrm>
        </p:grpSpPr>
        <p:sp>
          <p:nvSpPr>
            <p:cNvPr id="7" name="Freeform 7"/>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AutoShape 10"/>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1" name="TextBox 11"/>
          <p:cNvSpPr txBox="1"/>
          <p:nvPr/>
        </p:nvSpPr>
        <p:spPr>
          <a:xfrm>
            <a:off x="1390493" y="885825"/>
            <a:ext cx="15701414" cy="1191421"/>
          </a:xfrm>
          <a:prstGeom prst="rect">
            <a:avLst/>
          </a:prstGeom>
        </p:spPr>
        <p:txBody>
          <a:bodyPr lIns="0" tIns="0" rIns="0" bIns="0" rtlCol="0" anchor="t">
            <a:spAutoFit/>
          </a:bodyPr>
          <a:lstStyle/>
          <a:p>
            <a:pPr algn="ctr">
              <a:lnSpc>
                <a:spcPts val="9659"/>
              </a:lnSpc>
            </a:pPr>
            <a:r>
              <a:rPr lang="de-DE" sz="6000" dirty="0">
                <a:solidFill>
                  <a:srgbClr val="FFFFFF"/>
                </a:solidFill>
                <a:latin typeface="Eastman Grotesque Bold"/>
              </a:rPr>
              <a:t>Nachhaltigkeitsansätze</a:t>
            </a:r>
            <a:endParaRPr lang="en-US" sz="6000" dirty="0">
              <a:solidFill>
                <a:srgbClr val="FFFFFF"/>
              </a:solidFill>
              <a:latin typeface="Eastman Grotesque Bold"/>
            </a:endParaRPr>
          </a:p>
        </p:txBody>
      </p:sp>
      <p:grpSp>
        <p:nvGrpSpPr>
          <p:cNvPr id="12" name="Group 12"/>
          <p:cNvGrpSpPr/>
          <p:nvPr/>
        </p:nvGrpSpPr>
        <p:grpSpPr>
          <a:xfrm>
            <a:off x="1879715" y="2755186"/>
            <a:ext cx="14528569" cy="5969714"/>
            <a:chOff x="0" y="0"/>
            <a:chExt cx="3826454" cy="1572270"/>
          </a:xfrm>
        </p:grpSpPr>
        <p:sp>
          <p:nvSpPr>
            <p:cNvPr id="13" name="Freeform 13"/>
            <p:cNvSpPr/>
            <p:nvPr/>
          </p:nvSpPr>
          <p:spPr>
            <a:xfrm>
              <a:off x="0" y="0"/>
              <a:ext cx="3826454" cy="1572270"/>
            </a:xfrm>
            <a:custGeom>
              <a:avLst/>
              <a:gdLst/>
              <a:ahLst/>
              <a:cxnLst/>
              <a:rect l="l" t="t" r="r" b="b"/>
              <a:pathLst>
                <a:path w="3826454" h="1572270">
                  <a:moveTo>
                    <a:pt x="0" y="0"/>
                  </a:moveTo>
                  <a:lnTo>
                    <a:pt x="3826454" y="0"/>
                  </a:lnTo>
                  <a:lnTo>
                    <a:pt x="3826454" y="1572270"/>
                  </a:lnTo>
                  <a:lnTo>
                    <a:pt x="0" y="1572270"/>
                  </a:lnTo>
                  <a:close/>
                </a:path>
              </a:pathLst>
            </a:custGeom>
            <a:solidFill>
              <a:srgbClr val="000000">
                <a:alpha val="22745"/>
              </a:srgbClr>
            </a:solidFill>
          </p:spPr>
          <p:txBody>
            <a:bodyPr/>
            <a:lstStyle/>
            <a:p>
              <a:endParaRPr lang="en-BE" dirty="0"/>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2665881" y="3211406"/>
            <a:ext cx="13742404" cy="4818755"/>
          </a:xfrm>
          <a:prstGeom prst="rect">
            <a:avLst/>
          </a:prstGeom>
        </p:spPr>
        <p:txBody>
          <a:bodyPr wrap="square" lIns="0" tIns="0" rIns="0" bIns="0" rtlCol="0" anchor="t">
            <a:spAutoFit/>
          </a:bodyPr>
          <a:lstStyle/>
          <a:p>
            <a:pPr>
              <a:lnSpc>
                <a:spcPts val="4165"/>
              </a:lnSpc>
            </a:pPr>
            <a:r>
              <a:rPr lang="de-DE" sz="2975" dirty="0">
                <a:solidFill>
                  <a:srgbClr val="FFFFFF"/>
                </a:solidFill>
                <a:latin typeface="Eastman Grotesque"/>
              </a:rPr>
              <a:t>Ausschluss: keine Investition in „Sündenprodukte“</a:t>
            </a:r>
          </a:p>
          <a:p>
            <a:pPr>
              <a:lnSpc>
                <a:spcPts val="4165"/>
              </a:lnSpc>
            </a:pPr>
            <a:endParaRPr lang="de-DE" sz="2975" dirty="0">
              <a:solidFill>
                <a:srgbClr val="FFFFFF"/>
              </a:solidFill>
              <a:latin typeface="Eastman Grotesque"/>
            </a:endParaRPr>
          </a:p>
          <a:p>
            <a:pPr>
              <a:lnSpc>
                <a:spcPts val="4165"/>
              </a:lnSpc>
            </a:pPr>
            <a:r>
              <a:rPr lang="de-DE" sz="2975" dirty="0">
                <a:solidFill>
                  <a:srgbClr val="FFFFFF"/>
                </a:solidFill>
                <a:latin typeface="Eastman Grotesque"/>
              </a:rPr>
              <a:t>Best-in-</a:t>
            </a:r>
            <a:r>
              <a:rPr lang="de-DE" sz="2975" dirty="0" err="1">
                <a:solidFill>
                  <a:srgbClr val="FFFFFF"/>
                </a:solidFill>
                <a:latin typeface="Eastman Grotesque"/>
              </a:rPr>
              <a:t>class</a:t>
            </a:r>
            <a:r>
              <a:rPr lang="de-DE" sz="2975" dirty="0">
                <a:solidFill>
                  <a:srgbClr val="FFFFFF"/>
                </a:solidFill>
                <a:latin typeface="Eastman Grotesque"/>
              </a:rPr>
              <a:t>: Investition in die Besten einer Branche – auch aus kritischen Branchen</a:t>
            </a:r>
          </a:p>
          <a:p>
            <a:pPr>
              <a:lnSpc>
                <a:spcPts val="4165"/>
              </a:lnSpc>
            </a:pPr>
            <a:endParaRPr lang="de-DE" sz="2975" dirty="0">
              <a:solidFill>
                <a:srgbClr val="FFFFFF"/>
              </a:solidFill>
              <a:latin typeface="Eastman Grotesque"/>
            </a:endParaRPr>
          </a:p>
          <a:p>
            <a:pPr>
              <a:lnSpc>
                <a:spcPts val="4165"/>
              </a:lnSpc>
            </a:pPr>
            <a:r>
              <a:rPr lang="de-DE" sz="2975" dirty="0">
                <a:solidFill>
                  <a:srgbClr val="FFFFFF"/>
                </a:solidFill>
                <a:latin typeface="Eastman Grotesque"/>
              </a:rPr>
              <a:t>Impact: Investieren mit messbar positivem Effekt auf Umwelt, Wirtschaft und Gesellschaft </a:t>
            </a:r>
          </a:p>
          <a:p>
            <a:pPr>
              <a:lnSpc>
                <a:spcPts val="4165"/>
              </a:lnSpc>
            </a:pPr>
            <a:endParaRPr lang="de-DE" sz="2975" dirty="0">
              <a:solidFill>
                <a:srgbClr val="FFFFFF"/>
              </a:solidFill>
              <a:latin typeface="Eastman Grotesque"/>
            </a:endParaRPr>
          </a:p>
          <a:p>
            <a:pPr>
              <a:lnSpc>
                <a:spcPts val="4165"/>
              </a:lnSpc>
            </a:pPr>
            <a:r>
              <a:rPr lang="de-DE" sz="2975" dirty="0">
                <a:solidFill>
                  <a:srgbClr val="FFFFFF"/>
                </a:solidFill>
                <a:latin typeface="Eastman Grotesque"/>
              </a:rPr>
              <a:t>Thematische Investitionen</a:t>
            </a:r>
          </a:p>
        </p:txBody>
      </p:sp>
      <p:sp>
        <p:nvSpPr>
          <p:cNvPr id="16" name="TextBox 13">
            <a:extLst>
              <a:ext uri="{FF2B5EF4-FFF2-40B4-BE49-F238E27FC236}">
                <a16:creationId xmlns:a16="http://schemas.microsoft.com/office/drawing/2014/main" id="{AA3BD1B6-6F2F-085B-13AC-4E77D5CEF554}"/>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solidFill>
                <a:srgbClr val="FF0000"/>
              </a:solidFill>
            </a:endParaRPr>
          </a:p>
          <a:p>
            <a:pPr algn="ctr">
              <a:lnSpc>
                <a:spcPts val="2800"/>
              </a:lnSpc>
            </a:pPr>
            <a:r>
              <a:rPr lang="en-US" sz="2000" dirty="0">
                <a:solidFill>
                  <a:schemeClr val="bg1"/>
                </a:solidFill>
                <a:latin typeface="Canva Sans"/>
              </a:rPr>
              <a:t>©</a:t>
            </a:r>
            <a:r>
              <a:rPr lang="de-DE" sz="2000" dirty="0">
                <a:solidFill>
                  <a:schemeClr val="bg1"/>
                </a:solidFill>
                <a:latin typeface="Eastman Grotesque"/>
              </a:rPr>
              <a:t> Invest </a:t>
            </a:r>
            <a:r>
              <a:rPr lang="de-DE" sz="2000" dirty="0" err="1">
                <a:solidFill>
                  <a:schemeClr val="bg1"/>
                </a:solidFill>
                <a:latin typeface="Eastman Grotesque"/>
              </a:rPr>
              <a:t>for</a:t>
            </a:r>
            <a:r>
              <a:rPr lang="de-DE" sz="2000" dirty="0">
                <a:solidFill>
                  <a:schemeClr val="bg1"/>
                </a:solidFill>
                <a:latin typeface="Eastman Grotesque"/>
              </a:rPr>
              <a:t> Better Climate EU </a:t>
            </a:r>
            <a:r>
              <a:rPr lang="en-US" sz="2000" dirty="0">
                <a:solidFill>
                  <a:schemeClr val="bg1"/>
                </a:solidFill>
                <a:latin typeface="Canva Sans"/>
              </a:rPr>
              <a:t>2023</a:t>
            </a:r>
          </a:p>
          <a:p>
            <a:pPr algn="ctr">
              <a:lnSpc>
                <a:spcPts val="4759"/>
              </a:lnSpc>
            </a:pPr>
            <a:endParaRPr lang="en-US" sz="2000" dirty="0">
              <a:solidFill>
                <a:srgbClr val="FF0000"/>
              </a:solidFill>
              <a:latin typeface="Canva Sans"/>
            </a:endParaRPr>
          </a:p>
        </p:txBody>
      </p:sp>
    </p:spTree>
    <p:extLst>
      <p:ext uri="{BB962C8B-B14F-4D97-AF65-F5344CB8AC3E}">
        <p14:creationId xmlns:p14="http://schemas.microsoft.com/office/powerpoint/2010/main" val="1041546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grpSp>
        <p:nvGrpSpPr>
          <p:cNvPr id="3" name="Group 3"/>
          <p:cNvGrpSpPr/>
          <p:nvPr/>
        </p:nvGrpSpPr>
        <p:grpSpPr>
          <a:xfrm>
            <a:off x="0" y="9436511"/>
            <a:ext cx="18288000" cy="850489"/>
            <a:chOff x="0" y="0"/>
            <a:chExt cx="4816593" cy="223997"/>
          </a:xfrm>
        </p:grpSpPr>
        <p:sp>
          <p:nvSpPr>
            <p:cNvPr id="4" name="Freeform 4"/>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395820"/>
            <a:chOff x="0" y="0"/>
            <a:chExt cx="4816593" cy="2737994"/>
          </a:xfrm>
        </p:grpSpPr>
        <p:sp>
          <p:nvSpPr>
            <p:cNvPr id="7" name="Freeform 7"/>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AutoShape 10"/>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1" name="TextBox 11"/>
          <p:cNvSpPr txBox="1"/>
          <p:nvPr/>
        </p:nvSpPr>
        <p:spPr>
          <a:xfrm>
            <a:off x="1390493" y="885825"/>
            <a:ext cx="15701414" cy="1191421"/>
          </a:xfrm>
          <a:prstGeom prst="rect">
            <a:avLst/>
          </a:prstGeom>
        </p:spPr>
        <p:txBody>
          <a:bodyPr lIns="0" tIns="0" rIns="0" bIns="0" rtlCol="0" anchor="t">
            <a:spAutoFit/>
          </a:bodyPr>
          <a:lstStyle/>
          <a:p>
            <a:pPr algn="ctr">
              <a:lnSpc>
                <a:spcPts val="9659"/>
              </a:lnSpc>
            </a:pPr>
            <a:r>
              <a:rPr lang="de-DE" sz="6000" dirty="0">
                <a:solidFill>
                  <a:srgbClr val="FFFFFF"/>
                </a:solidFill>
                <a:latin typeface="Eastman Grotesque Bold"/>
              </a:rPr>
              <a:t>Wo finde ich weitere Infos?</a:t>
            </a:r>
            <a:endParaRPr lang="en-US" sz="6000" dirty="0">
              <a:solidFill>
                <a:srgbClr val="FFFFFF"/>
              </a:solidFill>
              <a:latin typeface="Eastman Grotesque Bold"/>
            </a:endParaRPr>
          </a:p>
        </p:txBody>
      </p:sp>
      <p:grpSp>
        <p:nvGrpSpPr>
          <p:cNvPr id="12" name="Group 12"/>
          <p:cNvGrpSpPr/>
          <p:nvPr/>
        </p:nvGrpSpPr>
        <p:grpSpPr>
          <a:xfrm>
            <a:off x="1879715" y="2755186"/>
            <a:ext cx="14528569" cy="5969714"/>
            <a:chOff x="0" y="0"/>
            <a:chExt cx="3826454" cy="1572270"/>
          </a:xfrm>
        </p:grpSpPr>
        <p:sp>
          <p:nvSpPr>
            <p:cNvPr id="13" name="Freeform 13"/>
            <p:cNvSpPr/>
            <p:nvPr/>
          </p:nvSpPr>
          <p:spPr>
            <a:xfrm>
              <a:off x="0" y="0"/>
              <a:ext cx="3826454" cy="1572270"/>
            </a:xfrm>
            <a:custGeom>
              <a:avLst/>
              <a:gdLst/>
              <a:ahLst/>
              <a:cxnLst/>
              <a:rect l="l" t="t" r="r" b="b"/>
              <a:pathLst>
                <a:path w="3826454" h="1572270">
                  <a:moveTo>
                    <a:pt x="0" y="0"/>
                  </a:moveTo>
                  <a:lnTo>
                    <a:pt x="3826454" y="0"/>
                  </a:lnTo>
                  <a:lnTo>
                    <a:pt x="3826454" y="1572270"/>
                  </a:lnTo>
                  <a:lnTo>
                    <a:pt x="0" y="1572270"/>
                  </a:lnTo>
                  <a:close/>
                </a:path>
              </a:pathLst>
            </a:custGeom>
            <a:solidFill>
              <a:srgbClr val="000000">
                <a:alpha val="22745"/>
              </a:srgbClr>
            </a:solidFill>
          </p:spPr>
          <p:txBody>
            <a:bodyPr/>
            <a:lstStyle/>
            <a:p>
              <a:endParaRPr lang="en-BE" dirty="0"/>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2665880" y="3211406"/>
            <a:ext cx="13742403" cy="4818755"/>
          </a:xfrm>
          <a:prstGeom prst="rect">
            <a:avLst/>
          </a:prstGeom>
        </p:spPr>
        <p:txBody>
          <a:bodyPr wrap="square" lIns="0" tIns="0" rIns="0" bIns="0" rtlCol="0" anchor="t">
            <a:spAutoFit/>
          </a:bodyPr>
          <a:lstStyle/>
          <a:p>
            <a:pPr>
              <a:lnSpc>
                <a:spcPts val="4165"/>
              </a:lnSpc>
            </a:pPr>
            <a:r>
              <a:rPr lang="de-DE" sz="2975" dirty="0">
                <a:solidFill>
                  <a:srgbClr val="FFFFFF"/>
                </a:solidFill>
                <a:latin typeface="Eastman Grotesque"/>
              </a:rPr>
              <a:t>Zu Wertpapieranlagen allgemein: </a:t>
            </a:r>
          </a:p>
          <a:p>
            <a:pPr>
              <a:lnSpc>
                <a:spcPts val="4165"/>
              </a:lnSpc>
            </a:pPr>
            <a:r>
              <a:rPr lang="de-DE" sz="2975" dirty="0">
                <a:solidFill>
                  <a:schemeClr val="accent5">
                    <a:lumMod val="40000"/>
                    <a:lumOff val="60000"/>
                  </a:schemeClr>
                </a:solidFill>
                <a:latin typeface="Eastman Grotesque"/>
                <a:hlinkClick r:id="rId3">
                  <a:extLst>
                    <a:ext uri="{A12FA001-AC4F-418D-AE19-62706E023703}">
                      <ahyp:hlinkClr xmlns:ahyp="http://schemas.microsoft.com/office/drawing/2018/hyperlinkcolor" val="tx"/>
                    </a:ext>
                  </a:extLst>
                </a:hlinkClick>
              </a:rPr>
              <a:t>https://www.finanztip.de/wertpapiere/</a:t>
            </a:r>
            <a:endParaRPr lang="de-DE" sz="2975" dirty="0">
              <a:solidFill>
                <a:schemeClr val="accent5">
                  <a:lumMod val="40000"/>
                  <a:lumOff val="60000"/>
                </a:schemeClr>
              </a:solidFill>
              <a:latin typeface="Eastman Grotesque"/>
            </a:endParaRPr>
          </a:p>
          <a:p>
            <a:pPr>
              <a:lnSpc>
                <a:spcPts val="4165"/>
              </a:lnSpc>
            </a:pPr>
            <a:endParaRPr lang="de-DE" sz="2975" dirty="0">
              <a:solidFill>
                <a:srgbClr val="FFFFFF"/>
              </a:solidFill>
              <a:latin typeface="Eastman Grotesque"/>
            </a:endParaRPr>
          </a:p>
          <a:p>
            <a:pPr>
              <a:lnSpc>
                <a:spcPts val="4165"/>
              </a:lnSpc>
            </a:pPr>
            <a:r>
              <a:rPr lang="de-DE" sz="2975" dirty="0">
                <a:solidFill>
                  <a:srgbClr val="FFFFFF"/>
                </a:solidFill>
                <a:latin typeface="Eastman Grotesque"/>
              </a:rPr>
              <a:t>Checklisten der DSW: </a:t>
            </a:r>
          </a:p>
          <a:p>
            <a:pPr>
              <a:lnSpc>
                <a:spcPts val="4165"/>
              </a:lnSpc>
            </a:pPr>
            <a:r>
              <a:rPr lang="de-DE" sz="2975" dirty="0">
                <a:solidFill>
                  <a:schemeClr val="accent5">
                    <a:lumMod val="40000"/>
                    <a:lumOff val="60000"/>
                  </a:schemeClr>
                </a:solidFill>
                <a:latin typeface="Eastman Grotesque"/>
                <a:hlinkClick r:id="rId4">
                  <a:extLst>
                    <a:ext uri="{A12FA001-AC4F-418D-AE19-62706E023703}">
                      <ahyp:hlinkClr xmlns:ahyp="http://schemas.microsoft.com/office/drawing/2018/hyperlinkcolor" val="tx"/>
                    </a:ext>
                  </a:extLst>
                </a:hlinkClick>
              </a:rPr>
              <a:t>https://www.dsw-info.de/publikationen/checklistenformulare/</a:t>
            </a:r>
            <a:r>
              <a:rPr lang="de-DE" sz="2975" dirty="0">
                <a:solidFill>
                  <a:schemeClr val="accent5">
                    <a:lumMod val="40000"/>
                    <a:lumOff val="60000"/>
                  </a:schemeClr>
                </a:solidFill>
                <a:latin typeface="Eastman Grotesque"/>
              </a:rPr>
              <a:t>  </a:t>
            </a:r>
          </a:p>
          <a:p>
            <a:pPr>
              <a:lnSpc>
                <a:spcPts val="4165"/>
              </a:lnSpc>
            </a:pPr>
            <a:endParaRPr lang="de-DE" sz="2975" dirty="0">
              <a:solidFill>
                <a:srgbClr val="FFFFFF"/>
              </a:solidFill>
              <a:latin typeface="Eastman Grotesque"/>
            </a:endParaRPr>
          </a:p>
          <a:p>
            <a:pPr>
              <a:lnSpc>
                <a:spcPts val="4165"/>
              </a:lnSpc>
            </a:pPr>
            <a:r>
              <a:rPr lang="de-DE" sz="2975" dirty="0">
                <a:solidFill>
                  <a:srgbClr val="FFFFFF"/>
                </a:solidFill>
                <a:latin typeface="Eastman Grotesque"/>
              </a:rPr>
              <a:t>Zu Finanzprodukten, in die ich investieren möchte: </a:t>
            </a:r>
          </a:p>
          <a:p>
            <a:pPr>
              <a:lnSpc>
                <a:spcPts val="4165"/>
              </a:lnSpc>
            </a:pPr>
            <a:r>
              <a:rPr lang="de-DE" sz="2975" dirty="0">
                <a:solidFill>
                  <a:schemeClr val="accent5">
                    <a:lumMod val="40000"/>
                    <a:lumOff val="60000"/>
                  </a:schemeClr>
                </a:solidFill>
                <a:latin typeface="Eastman Grotesque"/>
                <a:hlinkClick r:id="rId5">
                  <a:extLst>
                    <a:ext uri="{A12FA001-AC4F-418D-AE19-62706E023703}">
                      <ahyp:hlinkClr xmlns:ahyp="http://schemas.microsoft.com/office/drawing/2018/hyperlinkcolor" val="tx"/>
                    </a:ext>
                  </a:extLst>
                </a:hlinkClick>
              </a:rPr>
              <a:t>https://www.finanzen.net/</a:t>
            </a:r>
            <a:r>
              <a:rPr lang="de-DE" sz="2975" dirty="0">
                <a:solidFill>
                  <a:srgbClr val="FFFFFF"/>
                </a:solidFill>
                <a:latin typeface="Eastman Grotesque"/>
              </a:rPr>
              <a:t>, </a:t>
            </a:r>
            <a:r>
              <a:rPr lang="de-DE" sz="2975" dirty="0">
                <a:solidFill>
                  <a:schemeClr val="accent5">
                    <a:lumMod val="40000"/>
                    <a:lumOff val="60000"/>
                  </a:schemeClr>
                </a:solidFill>
                <a:latin typeface="Eastman Grotesque"/>
                <a:hlinkClick r:id="rId6">
                  <a:extLst>
                    <a:ext uri="{A12FA001-AC4F-418D-AE19-62706E023703}">
                      <ahyp:hlinkClr xmlns:ahyp="http://schemas.microsoft.com/office/drawing/2018/hyperlinkcolor" val="tx"/>
                    </a:ext>
                  </a:extLst>
                </a:hlinkClick>
              </a:rPr>
              <a:t>https://www.onvista.de/</a:t>
            </a:r>
            <a:r>
              <a:rPr lang="de-DE" sz="2975" dirty="0">
                <a:solidFill>
                  <a:schemeClr val="accent5">
                    <a:lumMod val="40000"/>
                    <a:lumOff val="60000"/>
                  </a:schemeClr>
                </a:solidFill>
                <a:latin typeface="Eastman Grotesque"/>
              </a:rPr>
              <a:t>,</a:t>
            </a:r>
            <a:r>
              <a:rPr lang="de-DE" sz="2975" dirty="0">
                <a:solidFill>
                  <a:srgbClr val="FFFFFF"/>
                </a:solidFill>
                <a:latin typeface="Eastman Grotesque"/>
              </a:rPr>
              <a:t> </a:t>
            </a:r>
            <a:r>
              <a:rPr lang="de-DE" sz="2975" dirty="0">
                <a:solidFill>
                  <a:schemeClr val="accent5">
                    <a:lumMod val="40000"/>
                    <a:lumOff val="60000"/>
                  </a:schemeClr>
                </a:solidFill>
                <a:latin typeface="Eastman Grotesque"/>
                <a:hlinkClick r:id="rId7">
                  <a:extLst>
                    <a:ext uri="{A12FA001-AC4F-418D-AE19-62706E023703}">
                      <ahyp:hlinkClr xmlns:ahyp="http://schemas.microsoft.com/office/drawing/2018/hyperlinkcolor" val="tx"/>
                    </a:ext>
                  </a:extLst>
                </a:hlinkClick>
              </a:rPr>
              <a:t>https://morningstar.de/</a:t>
            </a:r>
            <a:r>
              <a:rPr lang="de-DE" sz="2975" dirty="0">
                <a:solidFill>
                  <a:schemeClr val="accent5">
                    <a:lumMod val="40000"/>
                    <a:lumOff val="60000"/>
                  </a:schemeClr>
                </a:solidFill>
                <a:latin typeface="Eastman Grotesque"/>
              </a:rPr>
              <a:t> </a:t>
            </a:r>
            <a:r>
              <a:rPr lang="de-DE" sz="2975" dirty="0">
                <a:solidFill>
                  <a:srgbClr val="FFFFFF"/>
                </a:solidFill>
                <a:latin typeface="Eastman Grotesque"/>
              </a:rPr>
              <a:t>…</a:t>
            </a:r>
          </a:p>
          <a:p>
            <a:pPr>
              <a:lnSpc>
                <a:spcPts val="4165"/>
              </a:lnSpc>
            </a:pPr>
            <a:endParaRPr lang="de-DE" sz="2975" dirty="0">
              <a:solidFill>
                <a:srgbClr val="FFFFFF"/>
              </a:solidFill>
              <a:latin typeface="Eastman Grotesque"/>
            </a:endParaRPr>
          </a:p>
        </p:txBody>
      </p:sp>
      <p:sp>
        <p:nvSpPr>
          <p:cNvPr id="16" name="TextBox 13">
            <a:extLst>
              <a:ext uri="{FF2B5EF4-FFF2-40B4-BE49-F238E27FC236}">
                <a16:creationId xmlns:a16="http://schemas.microsoft.com/office/drawing/2014/main" id="{AA3BD1B6-6F2F-085B-13AC-4E77D5CEF554}"/>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solidFill>
                <a:srgbClr val="FF0000"/>
              </a:solidFill>
            </a:endParaRPr>
          </a:p>
          <a:p>
            <a:pPr algn="ctr">
              <a:lnSpc>
                <a:spcPts val="2800"/>
              </a:lnSpc>
            </a:pPr>
            <a:r>
              <a:rPr lang="en-US" sz="2000" dirty="0">
                <a:solidFill>
                  <a:schemeClr val="bg1"/>
                </a:solidFill>
                <a:latin typeface="Canva Sans"/>
              </a:rPr>
              <a:t>©</a:t>
            </a:r>
            <a:r>
              <a:rPr lang="de-DE" sz="2000" dirty="0">
                <a:solidFill>
                  <a:schemeClr val="bg1"/>
                </a:solidFill>
                <a:latin typeface="Eastman Grotesque"/>
              </a:rPr>
              <a:t> Invest </a:t>
            </a:r>
            <a:r>
              <a:rPr lang="de-DE" sz="2000" dirty="0" err="1">
                <a:solidFill>
                  <a:schemeClr val="bg1"/>
                </a:solidFill>
                <a:latin typeface="Eastman Grotesque"/>
              </a:rPr>
              <a:t>for</a:t>
            </a:r>
            <a:r>
              <a:rPr lang="de-DE" sz="2000" dirty="0">
                <a:solidFill>
                  <a:schemeClr val="bg1"/>
                </a:solidFill>
                <a:latin typeface="Eastman Grotesque"/>
              </a:rPr>
              <a:t> Better Climate EU </a:t>
            </a:r>
            <a:r>
              <a:rPr lang="en-US" sz="2000" dirty="0">
                <a:solidFill>
                  <a:schemeClr val="bg1"/>
                </a:solidFill>
                <a:latin typeface="Canva Sans"/>
              </a:rPr>
              <a:t>2023</a:t>
            </a:r>
          </a:p>
          <a:p>
            <a:pPr algn="ctr">
              <a:lnSpc>
                <a:spcPts val="4759"/>
              </a:lnSpc>
            </a:pPr>
            <a:endParaRPr lang="en-US" sz="2000" dirty="0">
              <a:solidFill>
                <a:srgbClr val="FF0000"/>
              </a:solidFill>
              <a:latin typeface="Canva Sans"/>
            </a:endParaRPr>
          </a:p>
        </p:txBody>
      </p:sp>
    </p:spTree>
    <p:extLst>
      <p:ext uri="{BB962C8B-B14F-4D97-AF65-F5344CB8AC3E}">
        <p14:creationId xmlns:p14="http://schemas.microsoft.com/office/powerpoint/2010/main" val="41267276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grpSp>
        <p:nvGrpSpPr>
          <p:cNvPr id="3" name="Group 3"/>
          <p:cNvGrpSpPr/>
          <p:nvPr/>
        </p:nvGrpSpPr>
        <p:grpSpPr>
          <a:xfrm>
            <a:off x="0" y="9436511"/>
            <a:ext cx="18288000" cy="850489"/>
            <a:chOff x="0" y="0"/>
            <a:chExt cx="4816593" cy="223997"/>
          </a:xfrm>
        </p:grpSpPr>
        <p:sp>
          <p:nvSpPr>
            <p:cNvPr id="4" name="Freeform 4"/>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395820"/>
            <a:chOff x="0" y="0"/>
            <a:chExt cx="4816593" cy="2737994"/>
          </a:xfrm>
        </p:grpSpPr>
        <p:sp>
          <p:nvSpPr>
            <p:cNvPr id="7" name="Freeform 7"/>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AutoShape 10"/>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1" name="TextBox 11"/>
          <p:cNvSpPr txBox="1"/>
          <p:nvPr/>
        </p:nvSpPr>
        <p:spPr>
          <a:xfrm>
            <a:off x="1390493" y="885825"/>
            <a:ext cx="15701414" cy="1191421"/>
          </a:xfrm>
          <a:prstGeom prst="rect">
            <a:avLst/>
          </a:prstGeom>
        </p:spPr>
        <p:txBody>
          <a:bodyPr lIns="0" tIns="0" rIns="0" bIns="0" rtlCol="0" anchor="t">
            <a:spAutoFit/>
          </a:bodyPr>
          <a:lstStyle/>
          <a:p>
            <a:pPr algn="ctr">
              <a:lnSpc>
                <a:spcPts val="9659"/>
              </a:lnSpc>
            </a:pPr>
            <a:r>
              <a:rPr lang="de-DE" sz="6000" dirty="0">
                <a:solidFill>
                  <a:srgbClr val="FFFFFF"/>
                </a:solidFill>
                <a:latin typeface="Eastman Grotesque Bold"/>
              </a:rPr>
              <a:t>Wo finde ich weitere Infos?</a:t>
            </a:r>
            <a:endParaRPr lang="en-US" sz="6000" dirty="0">
              <a:solidFill>
                <a:srgbClr val="FFFFFF"/>
              </a:solidFill>
              <a:latin typeface="Eastman Grotesque Bold"/>
            </a:endParaRPr>
          </a:p>
        </p:txBody>
      </p:sp>
      <p:grpSp>
        <p:nvGrpSpPr>
          <p:cNvPr id="12" name="Group 12"/>
          <p:cNvGrpSpPr/>
          <p:nvPr/>
        </p:nvGrpSpPr>
        <p:grpSpPr>
          <a:xfrm>
            <a:off x="1879715" y="2755186"/>
            <a:ext cx="14528569" cy="5969714"/>
            <a:chOff x="0" y="0"/>
            <a:chExt cx="3826454" cy="1572270"/>
          </a:xfrm>
        </p:grpSpPr>
        <p:sp>
          <p:nvSpPr>
            <p:cNvPr id="13" name="Freeform 13"/>
            <p:cNvSpPr/>
            <p:nvPr/>
          </p:nvSpPr>
          <p:spPr>
            <a:xfrm>
              <a:off x="0" y="0"/>
              <a:ext cx="3826454" cy="1572270"/>
            </a:xfrm>
            <a:custGeom>
              <a:avLst/>
              <a:gdLst/>
              <a:ahLst/>
              <a:cxnLst/>
              <a:rect l="l" t="t" r="r" b="b"/>
              <a:pathLst>
                <a:path w="3826454" h="1572270">
                  <a:moveTo>
                    <a:pt x="0" y="0"/>
                  </a:moveTo>
                  <a:lnTo>
                    <a:pt x="3826454" y="0"/>
                  </a:lnTo>
                  <a:lnTo>
                    <a:pt x="3826454" y="1572270"/>
                  </a:lnTo>
                  <a:lnTo>
                    <a:pt x="0" y="1572270"/>
                  </a:lnTo>
                  <a:close/>
                </a:path>
              </a:pathLst>
            </a:custGeom>
            <a:solidFill>
              <a:srgbClr val="000000">
                <a:alpha val="22745"/>
              </a:srgbClr>
            </a:solidFill>
          </p:spPr>
          <p:txBody>
            <a:bodyPr/>
            <a:lstStyle/>
            <a:p>
              <a:endParaRPr lang="en-BE"/>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2665880" y="3211406"/>
            <a:ext cx="13564719" cy="4818755"/>
          </a:xfrm>
          <a:prstGeom prst="rect">
            <a:avLst/>
          </a:prstGeom>
        </p:spPr>
        <p:txBody>
          <a:bodyPr wrap="square" lIns="0" tIns="0" rIns="0" bIns="0" rtlCol="0" anchor="t">
            <a:spAutoFit/>
          </a:bodyPr>
          <a:lstStyle/>
          <a:p>
            <a:pPr>
              <a:lnSpc>
                <a:spcPts val="4165"/>
              </a:lnSpc>
            </a:pPr>
            <a:r>
              <a:rPr lang="de-DE" sz="2975" dirty="0">
                <a:solidFill>
                  <a:srgbClr val="FFFFFF"/>
                </a:solidFill>
                <a:latin typeface="Eastman Grotesque"/>
              </a:rPr>
              <a:t>Speziell zu grünen Anlagen:</a:t>
            </a:r>
          </a:p>
          <a:p>
            <a:pPr>
              <a:lnSpc>
                <a:spcPts val="4165"/>
              </a:lnSpc>
            </a:pPr>
            <a:endParaRPr lang="de-DE" sz="2975" dirty="0">
              <a:solidFill>
                <a:srgbClr val="FFFFFF"/>
              </a:solidFill>
              <a:latin typeface="Eastman Grotesque"/>
            </a:endParaRPr>
          </a:p>
          <a:p>
            <a:pPr>
              <a:lnSpc>
                <a:spcPts val="4165"/>
              </a:lnSpc>
            </a:pPr>
            <a:r>
              <a:rPr lang="de-DE" sz="2975" dirty="0">
                <a:solidFill>
                  <a:srgbClr val="FFFFFF"/>
                </a:solidFill>
                <a:latin typeface="Eastman Grotesque"/>
              </a:rPr>
              <a:t>Stiftung Warentest: </a:t>
            </a:r>
            <a:r>
              <a:rPr lang="de-DE" sz="2975" dirty="0">
                <a:solidFill>
                  <a:schemeClr val="accent5">
                    <a:lumMod val="40000"/>
                    <a:lumOff val="60000"/>
                  </a:schemeClr>
                </a:solidFill>
                <a:latin typeface="Eastman Grotesque"/>
                <a:hlinkClick r:id="rId3">
                  <a:extLst>
                    <a:ext uri="{A12FA001-AC4F-418D-AE19-62706E023703}">
                      <ahyp:hlinkClr xmlns:ahyp="http://schemas.microsoft.com/office/drawing/2018/hyperlinkcolor" val="tx"/>
                    </a:ext>
                  </a:extLst>
                </a:hlinkClick>
              </a:rPr>
              <a:t>https://www.test.de/thema/nachhaltige-geldanlage/</a:t>
            </a:r>
            <a:endParaRPr lang="de-DE" sz="2975" dirty="0">
              <a:solidFill>
                <a:schemeClr val="accent5">
                  <a:lumMod val="40000"/>
                  <a:lumOff val="60000"/>
                </a:schemeClr>
              </a:solidFill>
              <a:latin typeface="Eastman Grotesque"/>
            </a:endParaRPr>
          </a:p>
          <a:p>
            <a:pPr>
              <a:lnSpc>
                <a:spcPts val="4165"/>
              </a:lnSpc>
            </a:pPr>
            <a:r>
              <a:rPr lang="de-DE" sz="2975" dirty="0">
                <a:solidFill>
                  <a:srgbClr val="FFFFFF"/>
                </a:solidFill>
                <a:latin typeface="Eastman Grotesque"/>
              </a:rPr>
              <a:t>Verbraucherzentrale: Fair Finance Guide: </a:t>
            </a:r>
            <a:r>
              <a:rPr lang="de-DE" sz="2975" dirty="0">
                <a:solidFill>
                  <a:schemeClr val="accent5">
                    <a:lumMod val="40000"/>
                    <a:lumOff val="60000"/>
                  </a:schemeClr>
                </a:solidFill>
                <a:latin typeface="Eastman Grotesque"/>
                <a:hlinkClick r:id="rId4">
                  <a:extLst>
                    <a:ext uri="{A12FA001-AC4F-418D-AE19-62706E023703}">
                      <ahyp:hlinkClr xmlns:ahyp="http://schemas.microsoft.com/office/drawing/2018/hyperlinkcolor" val="tx"/>
                    </a:ext>
                  </a:extLst>
                </a:hlinkClick>
              </a:rPr>
              <a:t>https://www.fairfinanceguide.de/ffg-d/</a:t>
            </a:r>
            <a:r>
              <a:rPr lang="de-DE" sz="2975" dirty="0">
                <a:solidFill>
                  <a:srgbClr val="FFFFFF"/>
                </a:solidFill>
                <a:latin typeface="Eastman Grotesque"/>
              </a:rPr>
              <a:t> </a:t>
            </a:r>
          </a:p>
          <a:p>
            <a:pPr>
              <a:lnSpc>
                <a:spcPts val="4165"/>
              </a:lnSpc>
            </a:pPr>
            <a:r>
              <a:rPr lang="de-DE" sz="2975" dirty="0">
                <a:solidFill>
                  <a:srgbClr val="FFFFFF"/>
                </a:solidFill>
                <a:latin typeface="Eastman Grotesque"/>
              </a:rPr>
              <a:t>und </a:t>
            </a:r>
            <a:r>
              <a:rPr lang="de-DE" sz="2975" dirty="0">
                <a:solidFill>
                  <a:schemeClr val="accent5">
                    <a:lumMod val="40000"/>
                    <a:lumOff val="60000"/>
                  </a:schemeClr>
                </a:solidFill>
                <a:latin typeface="Eastman Grotesque"/>
                <a:hlinkClick r:id="rId5">
                  <a:extLst>
                    <a:ext uri="{A12FA001-AC4F-418D-AE19-62706E023703}">
                      <ahyp:hlinkClr xmlns:ahyp="http://schemas.microsoft.com/office/drawing/2018/hyperlinkcolor" val="tx"/>
                    </a:ext>
                  </a:extLst>
                </a:hlinkClick>
              </a:rPr>
              <a:t>https://www.geld-bewegt.de/</a:t>
            </a:r>
            <a:endParaRPr lang="de-DE" sz="2975" dirty="0">
              <a:solidFill>
                <a:schemeClr val="accent5">
                  <a:lumMod val="40000"/>
                  <a:lumOff val="60000"/>
                </a:schemeClr>
              </a:solidFill>
              <a:latin typeface="Eastman Grotesque"/>
            </a:endParaRPr>
          </a:p>
          <a:p>
            <a:pPr>
              <a:lnSpc>
                <a:spcPts val="4165"/>
              </a:lnSpc>
            </a:pPr>
            <a:r>
              <a:rPr lang="de-DE" sz="2975" dirty="0">
                <a:solidFill>
                  <a:srgbClr val="FFFFFF"/>
                </a:solidFill>
                <a:latin typeface="Eastman Grotesque"/>
              </a:rPr>
              <a:t>Finanztip: ETF-Finder: </a:t>
            </a:r>
            <a:r>
              <a:rPr lang="de-DE" sz="2975" dirty="0">
                <a:solidFill>
                  <a:schemeClr val="accent5">
                    <a:lumMod val="40000"/>
                    <a:lumOff val="60000"/>
                  </a:schemeClr>
                </a:solidFill>
                <a:latin typeface="Eastman Grotesque"/>
                <a:hlinkClick r:id="rId6">
                  <a:extLst>
                    <a:ext uri="{A12FA001-AC4F-418D-AE19-62706E023703}">
                      <ahyp:hlinkClr xmlns:ahyp="http://schemas.microsoft.com/office/drawing/2018/hyperlinkcolor" val="tx"/>
                    </a:ext>
                  </a:extLst>
                </a:hlinkClick>
              </a:rPr>
              <a:t>https://www.finanztip.de/indexfonds-etf/etf-finder/</a:t>
            </a:r>
            <a:r>
              <a:rPr lang="de-DE" sz="2975" dirty="0">
                <a:solidFill>
                  <a:schemeClr val="accent5">
                    <a:lumMod val="40000"/>
                    <a:lumOff val="60000"/>
                  </a:schemeClr>
                </a:solidFill>
                <a:latin typeface="Eastman Grotesque"/>
              </a:rPr>
              <a:t> </a:t>
            </a:r>
          </a:p>
          <a:p>
            <a:pPr>
              <a:lnSpc>
                <a:spcPts val="4165"/>
              </a:lnSpc>
            </a:pPr>
            <a:r>
              <a:rPr lang="de-DE" sz="2975" dirty="0">
                <a:solidFill>
                  <a:srgbClr val="FFFFFF"/>
                </a:solidFill>
                <a:latin typeface="Eastman Grotesque"/>
              </a:rPr>
              <a:t>Morningstar ESG </a:t>
            </a:r>
            <a:r>
              <a:rPr lang="de-DE" sz="2975" dirty="0" err="1">
                <a:solidFill>
                  <a:srgbClr val="FFFFFF"/>
                </a:solidFill>
                <a:latin typeface="Eastman Grotesque"/>
              </a:rPr>
              <a:t>Screener</a:t>
            </a:r>
            <a:r>
              <a:rPr lang="de-DE" sz="2975" dirty="0">
                <a:solidFill>
                  <a:srgbClr val="FFFFFF"/>
                </a:solidFill>
                <a:latin typeface="Eastman Grotesque"/>
              </a:rPr>
              <a:t>: </a:t>
            </a:r>
            <a:r>
              <a:rPr lang="de-DE" sz="2975" dirty="0">
                <a:solidFill>
                  <a:schemeClr val="accent5">
                    <a:lumMod val="40000"/>
                    <a:lumOff val="60000"/>
                  </a:schemeClr>
                </a:solidFill>
                <a:latin typeface="Eastman Grotesque"/>
                <a:hlinkClick r:id="rId7">
                  <a:extLst>
                    <a:ext uri="{A12FA001-AC4F-418D-AE19-62706E023703}">
                      <ahyp:hlinkClr xmlns:ahyp="http://schemas.microsoft.com/office/drawing/2018/hyperlinkcolor" val="tx"/>
                    </a:ext>
                  </a:extLst>
                </a:hlinkClick>
              </a:rPr>
              <a:t>https://www.morningstar.de/de/screener/esg</a:t>
            </a:r>
            <a:r>
              <a:rPr lang="de-DE" sz="2975" dirty="0">
                <a:solidFill>
                  <a:schemeClr val="accent5">
                    <a:lumMod val="40000"/>
                    <a:lumOff val="60000"/>
                  </a:schemeClr>
                </a:solidFill>
                <a:latin typeface="Eastman Grotesque"/>
              </a:rPr>
              <a:t> </a:t>
            </a:r>
          </a:p>
          <a:p>
            <a:pPr>
              <a:lnSpc>
                <a:spcPts val="4165"/>
              </a:lnSpc>
            </a:pPr>
            <a:r>
              <a:rPr lang="de-DE" sz="2975" dirty="0" err="1">
                <a:solidFill>
                  <a:srgbClr val="FFFFFF"/>
                </a:solidFill>
                <a:latin typeface="Eastman Grotesque"/>
              </a:rPr>
              <a:t>MeinFairMögen</a:t>
            </a:r>
            <a:r>
              <a:rPr lang="de-DE" sz="2975" dirty="0">
                <a:solidFill>
                  <a:srgbClr val="FFFFFF"/>
                </a:solidFill>
                <a:latin typeface="Eastman Grotesque"/>
              </a:rPr>
              <a:t>: </a:t>
            </a:r>
            <a:r>
              <a:rPr lang="de-DE" sz="2975" dirty="0">
                <a:solidFill>
                  <a:schemeClr val="accent5">
                    <a:lumMod val="40000"/>
                    <a:lumOff val="60000"/>
                  </a:schemeClr>
                </a:solidFill>
                <a:latin typeface="Eastman Grotesque"/>
                <a:hlinkClick r:id="rId8">
                  <a:extLst>
                    <a:ext uri="{A12FA001-AC4F-418D-AE19-62706E023703}">
                      <ahyp:hlinkClr xmlns:ahyp="http://schemas.microsoft.com/office/drawing/2018/hyperlinkcolor" val="tx"/>
                    </a:ext>
                  </a:extLst>
                </a:hlinkClick>
              </a:rPr>
              <a:t>https://www.meinfairmoegen.de/infomaterial</a:t>
            </a:r>
            <a:r>
              <a:rPr lang="de-DE" sz="2975" dirty="0">
                <a:solidFill>
                  <a:schemeClr val="accent5">
                    <a:lumMod val="40000"/>
                    <a:lumOff val="60000"/>
                  </a:schemeClr>
                </a:solidFill>
                <a:latin typeface="Eastman Grotesque"/>
              </a:rPr>
              <a:t> </a:t>
            </a:r>
          </a:p>
          <a:p>
            <a:pPr>
              <a:lnSpc>
                <a:spcPts val="4165"/>
              </a:lnSpc>
            </a:pPr>
            <a:endParaRPr lang="de-DE" sz="2975" dirty="0">
              <a:solidFill>
                <a:srgbClr val="FFFFFF"/>
              </a:solidFill>
              <a:latin typeface="Eastman Grotesque"/>
            </a:endParaRPr>
          </a:p>
        </p:txBody>
      </p:sp>
      <p:sp>
        <p:nvSpPr>
          <p:cNvPr id="16" name="TextBox 13">
            <a:extLst>
              <a:ext uri="{FF2B5EF4-FFF2-40B4-BE49-F238E27FC236}">
                <a16:creationId xmlns:a16="http://schemas.microsoft.com/office/drawing/2014/main" id="{C228575E-35E3-5879-FEAA-D10A810B09A1}"/>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solidFill>
                <a:srgbClr val="FF0000"/>
              </a:solidFill>
            </a:endParaRPr>
          </a:p>
          <a:p>
            <a:pPr algn="ctr">
              <a:lnSpc>
                <a:spcPts val="2800"/>
              </a:lnSpc>
            </a:pPr>
            <a:r>
              <a:rPr lang="en-US" sz="2000" dirty="0">
                <a:solidFill>
                  <a:schemeClr val="bg1"/>
                </a:solidFill>
                <a:latin typeface="Canva Sans"/>
              </a:rPr>
              <a:t>©</a:t>
            </a:r>
            <a:r>
              <a:rPr lang="de-DE" sz="2000" dirty="0">
                <a:solidFill>
                  <a:schemeClr val="bg1"/>
                </a:solidFill>
                <a:latin typeface="Eastman Grotesque"/>
              </a:rPr>
              <a:t> Invest </a:t>
            </a:r>
            <a:r>
              <a:rPr lang="de-DE" sz="2000" dirty="0" err="1">
                <a:solidFill>
                  <a:schemeClr val="bg1"/>
                </a:solidFill>
                <a:latin typeface="Eastman Grotesque"/>
              </a:rPr>
              <a:t>for</a:t>
            </a:r>
            <a:r>
              <a:rPr lang="de-DE" sz="2000" dirty="0">
                <a:solidFill>
                  <a:schemeClr val="bg1"/>
                </a:solidFill>
                <a:latin typeface="Eastman Grotesque"/>
              </a:rPr>
              <a:t> Better Climate EU </a:t>
            </a:r>
            <a:r>
              <a:rPr lang="en-US" sz="2000" dirty="0">
                <a:solidFill>
                  <a:schemeClr val="bg1"/>
                </a:solidFill>
                <a:latin typeface="Canva Sans"/>
              </a:rPr>
              <a:t>2023</a:t>
            </a:r>
          </a:p>
          <a:p>
            <a:pPr algn="ctr">
              <a:lnSpc>
                <a:spcPts val="4759"/>
              </a:lnSpc>
            </a:pPr>
            <a:endParaRPr lang="en-US" sz="2000" dirty="0">
              <a:solidFill>
                <a:srgbClr val="FF0000"/>
              </a:solidFill>
              <a:latin typeface="Canva Sans"/>
            </a:endParaRPr>
          </a:p>
        </p:txBody>
      </p:sp>
    </p:spTree>
    <p:extLst>
      <p:ext uri="{BB962C8B-B14F-4D97-AF65-F5344CB8AC3E}">
        <p14:creationId xmlns:p14="http://schemas.microsoft.com/office/powerpoint/2010/main" val="33411686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grpSp>
        <p:nvGrpSpPr>
          <p:cNvPr id="3" name="Group 3"/>
          <p:cNvGrpSpPr/>
          <p:nvPr/>
        </p:nvGrpSpPr>
        <p:grpSpPr>
          <a:xfrm>
            <a:off x="0" y="9436511"/>
            <a:ext cx="18288000" cy="850489"/>
            <a:chOff x="0" y="0"/>
            <a:chExt cx="4816593" cy="223997"/>
          </a:xfrm>
        </p:grpSpPr>
        <p:sp>
          <p:nvSpPr>
            <p:cNvPr id="4" name="Freeform 4"/>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395820"/>
            <a:chOff x="0" y="0"/>
            <a:chExt cx="4816593" cy="2737994"/>
          </a:xfrm>
        </p:grpSpPr>
        <p:sp>
          <p:nvSpPr>
            <p:cNvPr id="7" name="Freeform 7"/>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AutoShape 10"/>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1" name="TextBox 11"/>
          <p:cNvSpPr txBox="1"/>
          <p:nvPr/>
        </p:nvSpPr>
        <p:spPr>
          <a:xfrm>
            <a:off x="1390493" y="885825"/>
            <a:ext cx="15701414" cy="1191421"/>
          </a:xfrm>
          <a:prstGeom prst="rect">
            <a:avLst/>
          </a:prstGeom>
        </p:spPr>
        <p:txBody>
          <a:bodyPr lIns="0" tIns="0" rIns="0" bIns="0" rtlCol="0" anchor="t">
            <a:spAutoFit/>
          </a:bodyPr>
          <a:lstStyle/>
          <a:p>
            <a:pPr algn="ctr">
              <a:lnSpc>
                <a:spcPts val="9659"/>
              </a:lnSpc>
            </a:pPr>
            <a:r>
              <a:rPr lang="de-DE" sz="6000" dirty="0">
                <a:solidFill>
                  <a:srgbClr val="FFFFFF"/>
                </a:solidFill>
                <a:latin typeface="Eastman Grotesque Bold"/>
              </a:rPr>
              <a:t>Mit Beratung oder ohne?</a:t>
            </a:r>
            <a:endParaRPr lang="en-US" sz="6000" dirty="0">
              <a:solidFill>
                <a:srgbClr val="FFFFFF"/>
              </a:solidFill>
              <a:latin typeface="Eastman Grotesque Bold"/>
            </a:endParaRPr>
          </a:p>
        </p:txBody>
      </p:sp>
      <p:grpSp>
        <p:nvGrpSpPr>
          <p:cNvPr id="12" name="Group 12"/>
          <p:cNvGrpSpPr/>
          <p:nvPr/>
        </p:nvGrpSpPr>
        <p:grpSpPr>
          <a:xfrm>
            <a:off x="1879715" y="2755186"/>
            <a:ext cx="14528569" cy="5969714"/>
            <a:chOff x="0" y="0"/>
            <a:chExt cx="3826454" cy="1572270"/>
          </a:xfrm>
        </p:grpSpPr>
        <p:sp>
          <p:nvSpPr>
            <p:cNvPr id="13" name="Freeform 13"/>
            <p:cNvSpPr/>
            <p:nvPr/>
          </p:nvSpPr>
          <p:spPr>
            <a:xfrm>
              <a:off x="0" y="0"/>
              <a:ext cx="3826454" cy="1572270"/>
            </a:xfrm>
            <a:custGeom>
              <a:avLst/>
              <a:gdLst/>
              <a:ahLst/>
              <a:cxnLst/>
              <a:rect l="l" t="t" r="r" b="b"/>
              <a:pathLst>
                <a:path w="3826454" h="1572270">
                  <a:moveTo>
                    <a:pt x="0" y="0"/>
                  </a:moveTo>
                  <a:lnTo>
                    <a:pt x="3826454" y="0"/>
                  </a:lnTo>
                  <a:lnTo>
                    <a:pt x="3826454" y="1572270"/>
                  </a:lnTo>
                  <a:lnTo>
                    <a:pt x="0" y="1572270"/>
                  </a:lnTo>
                  <a:close/>
                </a:path>
              </a:pathLst>
            </a:custGeom>
            <a:solidFill>
              <a:srgbClr val="000000">
                <a:alpha val="22745"/>
              </a:srgbClr>
            </a:solidFill>
          </p:spPr>
          <p:txBody>
            <a:bodyPr/>
            <a:lstStyle/>
            <a:p>
              <a:endParaRPr lang="en-BE"/>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2665881" y="3211406"/>
            <a:ext cx="12956238" cy="3825727"/>
          </a:xfrm>
          <a:prstGeom prst="rect">
            <a:avLst/>
          </a:prstGeom>
        </p:spPr>
        <p:txBody>
          <a:bodyPr lIns="0" tIns="0" rIns="0" bIns="0" rtlCol="0" anchor="t">
            <a:spAutoFit/>
          </a:bodyPr>
          <a:lstStyle/>
          <a:p>
            <a:pPr>
              <a:lnSpc>
                <a:spcPct val="150000"/>
              </a:lnSpc>
            </a:pPr>
            <a:r>
              <a:rPr lang="de-DE" sz="2975" dirty="0">
                <a:solidFill>
                  <a:srgbClr val="FFFFFF"/>
                </a:solidFill>
                <a:latin typeface="Eastman Grotesque"/>
              </a:rPr>
              <a:t>Finanzplaner </a:t>
            </a:r>
          </a:p>
          <a:p>
            <a:endParaRPr lang="de-DE" sz="2975" dirty="0">
              <a:solidFill>
                <a:srgbClr val="FFFFFF"/>
              </a:solidFill>
              <a:latin typeface="Eastman Grotesque"/>
            </a:endParaRPr>
          </a:p>
          <a:p>
            <a:pPr>
              <a:lnSpc>
                <a:spcPct val="150000"/>
              </a:lnSpc>
            </a:pPr>
            <a:r>
              <a:rPr lang="de-DE" sz="2975" dirty="0">
                <a:solidFill>
                  <a:srgbClr val="FFFFFF"/>
                </a:solidFill>
                <a:latin typeface="Eastman Grotesque"/>
              </a:rPr>
              <a:t>Ohne Beratung: Smartbroker / </a:t>
            </a:r>
            <a:r>
              <a:rPr lang="de-DE" sz="2975" dirty="0" err="1">
                <a:solidFill>
                  <a:srgbClr val="FFFFFF"/>
                </a:solidFill>
                <a:latin typeface="Eastman Grotesque"/>
              </a:rPr>
              <a:t>Robo-Advisor</a:t>
            </a:r>
            <a:endParaRPr lang="de-DE" sz="2975" dirty="0">
              <a:solidFill>
                <a:srgbClr val="FFFFFF"/>
              </a:solidFill>
              <a:latin typeface="Eastman Grotesque"/>
            </a:endParaRPr>
          </a:p>
          <a:p>
            <a:pPr>
              <a:lnSpc>
                <a:spcPct val="150000"/>
              </a:lnSpc>
            </a:pPr>
            <a:r>
              <a:rPr lang="de-DE" sz="2975" dirty="0">
                <a:solidFill>
                  <a:srgbClr val="FFFFFF"/>
                </a:solidFill>
                <a:latin typeface="Eastman Grotesque"/>
              </a:rPr>
              <a:t>Mit Beratung: Provisionsberatung / Honorarberatung / Vermögensverwalter</a:t>
            </a:r>
          </a:p>
          <a:p>
            <a:pPr>
              <a:lnSpc>
                <a:spcPct val="150000"/>
              </a:lnSpc>
            </a:pPr>
            <a:endParaRPr lang="de-DE" sz="2975" dirty="0">
              <a:solidFill>
                <a:srgbClr val="FFFFFF"/>
              </a:solidFill>
              <a:latin typeface="Eastman Grotesque"/>
            </a:endParaRPr>
          </a:p>
          <a:p>
            <a:pPr>
              <a:lnSpc>
                <a:spcPct val="150000"/>
              </a:lnSpc>
            </a:pPr>
            <a:r>
              <a:rPr lang="de-DE" sz="2975" dirty="0">
                <a:solidFill>
                  <a:srgbClr val="FFFFFF"/>
                </a:solidFill>
                <a:latin typeface="Eastman Grotesque"/>
              </a:rPr>
              <a:t>Rolle von </a:t>
            </a:r>
            <a:r>
              <a:rPr lang="de-DE" sz="2975" dirty="0" err="1">
                <a:solidFill>
                  <a:srgbClr val="FFFFFF"/>
                </a:solidFill>
                <a:latin typeface="Eastman Grotesque"/>
              </a:rPr>
              <a:t>Finfluencern</a:t>
            </a:r>
            <a:endParaRPr lang="de-DE" sz="2975" dirty="0">
              <a:solidFill>
                <a:srgbClr val="FFFFFF"/>
              </a:solidFill>
              <a:latin typeface="Eastman Grotesque"/>
            </a:endParaRPr>
          </a:p>
        </p:txBody>
      </p:sp>
      <p:sp>
        <p:nvSpPr>
          <p:cNvPr id="16" name="TextBox 13">
            <a:extLst>
              <a:ext uri="{FF2B5EF4-FFF2-40B4-BE49-F238E27FC236}">
                <a16:creationId xmlns:a16="http://schemas.microsoft.com/office/drawing/2014/main" id="{5ABC5187-C190-E1D5-EB30-C78BC328ACE8}"/>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solidFill>
                <a:srgbClr val="FF0000"/>
              </a:solidFill>
            </a:endParaRPr>
          </a:p>
          <a:p>
            <a:pPr algn="ctr">
              <a:lnSpc>
                <a:spcPts val="2800"/>
              </a:lnSpc>
            </a:pPr>
            <a:r>
              <a:rPr lang="en-US" sz="2000" dirty="0">
                <a:solidFill>
                  <a:schemeClr val="bg1"/>
                </a:solidFill>
                <a:latin typeface="Canva Sans"/>
              </a:rPr>
              <a:t>©</a:t>
            </a:r>
            <a:r>
              <a:rPr lang="de-DE" sz="2000" dirty="0">
                <a:solidFill>
                  <a:schemeClr val="bg1"/>
                </a:solidFill>
                <a:latin typeface="Eastman Grotesque"/>
              </a:rPr>
              <a:t> Invest </a:t>
            </a:r>
            <a:r>
              <a:rPr lang="de-DE" sz="2000" dirty="0" err="1">
                <a:solidFill>
                  <a:schemeClr val="bg1"/>
                </a:solidFill>
                <a:latin typeface="Eastman Grotesque"/>
              </a:rPr>
              <a:t>for</a:t>
            </a:r>
            <a:r>
              <a:rPr lang="de-DE" sz="2000" dirty="0">
                <a:solidFill>
                  <a:schemeClr val="bg1"/>
                </a:solidFill>
                <a:latin typeface="Eastman Grotesque"/>
              </a:rPr>
              <a:t> Better Climate EU </a:t>
            </a:r>
            <a:r>
              <a:rPr lang="en-US" sz="2000" dirty="0">
                <a:solidFill>
                  <a:schemeClr val="bg1"/>
                </a:solidFill>
                <a:latin typeface="Canva Sans"/>
              </a:rPr>
              <a:t>2023</a:t>
            </a:r>
          </a:p>
          <a:p>
            <a:pPr algn="ctr">
              <a:lnSpc>
                <a:spcPts val="4759"/>
              </a:lnSpc>
            </a:pPr>
            <a:endParaRPr lang="en-US" sz="2000" dirty="0">
              <a:solidFill>
                <a:srgbClr val="FF0000"/>
              </a:solidFill>
              <a:latin typeface="Canva Sans"/>
            </a:endParaRPr>
          </a:p>
        </p:txBody>
      </p:sp>
    </p:spTree>
    <p:extLst>
      <p:ext uri="{BB962C8B-B14F-4D97-AF65-F5344CB8AC3E}">
        <p14:creationId xmlns:p14="http://schemas.microsoft.com/office/powerpoint/2010/main" val="37918011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grpSp>
        <p:nvGrpSpPr>
          <p:cNvPr id="3" name="Group 3"/>
          <p:cNvGrpSpPr/>
          <p:nvPr/>
        </p:nvGrpSpPr>
        <p:grpSpPr>
          <a:xfrm>
            <a:off x="0" y="0"/>
            <a:ext cx="18288000" cy="10395820"/>
            <a:chOff x="0" y="0"/>
            <a:chExt cx="4816593" cy="2737994"/>
          </a:xfrm>
        </p:grpSpPr>
        <p:sp>
          <p:nvSpPr>
            <p:cNvPr id="4" name="Freeform 4"/>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0" y="9436511"/>
            <a:ext cx="18288000" cy="850489"/>
            <a:chOff x="0" y="0"/>
            <a:chExt cx="4816593" cy="223997"/>
          </a:xfrm>
        </p:grpSpPr>
        <p:sp>
          <p:nvSpPr>
            <p:cNvPr id="7" name="Freeform 7"/>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4321078" y="6826373"/>
            <a:ext cx="12838548" cy="1320291"/>
            <a:chOff x="0" y="0"/>
            <a:chExt cx="3381346" cy="347731"/>
          </a:xfrm>
        </p:grpSpPr>
        <p:sp>
          <p:nvSpPr>
            <p:cNvPr id="10" name="Freeform 10"/>
            <p:cNvSpPr/>
            <p:nvPr/>
          </p:nvSpPr>
          <p:spPr>
            <a:xfrm>
              <a:off x="0" y="0"/>
              <a:ext cx="3381346" cy="347731"/>
            </a:xfrm>
            <a:custGeom>
              <a:avLst/>
              <a:gdLst/>
              <a:ahLst/>
              <a:cxnLst/>
              <a:rect l="l" t="t" r="r" b="b"/>
              <a:pathLst>
                <a:path w="3381346" h="347731">
                  <a:moveTo>
                    <a:pt x="30754" y="0"/>
                  </a:moveTo>
                  <a:lnTo>
                    <a:pt x="3350592" y="0"/>
                  </a:lnTo>
                  <a:cubicBezTo>
                    <a:pt x="3358748" y="0"/>
                    <a:pt x="3366571" y="3240"/>
                    <a:pt x="3372338" y="9008"/>
                  </a:cubicBezTo>
                  <a:cubicBezTo>
                    <a:pt x="3378106" y="14775"/>
                    <a:pt x="3381346" y="22598"/>
                    <a:pt x="3381346" y="30754"/>
                  </a:cubicBezTo>
                  <a:lnTo>
                    <a:pt x="3381346" y="316977"/>
                  </a:lnTo>
                  <a:cubicBezTo>
                    <a:pt x="3381346" y="325133"/>
                    <a:pt x="3378106" y="332956"/>
                    <a:pt x="3372338" y="338723"/>
                  </a:cubicBezTo>
                  <a:cubicBezTo>
                    <a:pt x="3366571" y="344491"/>
                    <a:pt x="3358748" y="347731"/>
                    <a:pt x="3350592" y="347731"/>
                  </a:cubicBezTo>
                  <a:lnTo>
                    <a:pt x="30754" y="347731"/>
                  </a:lnTo>
                  <a:cubicBezTo>
                    <a:pt x="22598" y="347731"/>
                    <a:pt x="14775" y="344491"/>
                    <a:pt x="9008" y="338723"/>
                  </a:cubicBezTo>
                  <a:cubicBezTo>
                    <a:pt x="3240" y="332956"/>
                    <a:pt x="0" y="325133"/>
                    <a:pt x="0" y="316977"/>
                  </a:cubicBezTo>
                  <a:lnTo>
                    <a:pt x="0" y="30754"/>
                  </a:lnTo>
                  <a:cubicBezTo>
                    <a:pt x="0" y="22598"/>
                    <a:pt x="3240" y="14775"/>
                    <a:pt x="9008" y="9008"/>
                  </a:cubicBezTo>
                  <a:cubicBezTo>
                    <a:pt x="14775" y="3240"/>
                    <a:pt x="22598" y="0"/>
                    <a:pt x="30754" y="0"/>
                  </a:cubicBezTo>
                  <a:close/>
                </a:path>
              </a:pathLst>
            </a:custGeom>
            <a:solidFill>
              <a:srgbClr val="000000">
                <a:alpha val="35686"/>
              </a:srgbClr>
            </a:solidFill>
          </p:spPr>
          <p:txBody>
            <a:bodyPr/>
            <a:lstStyle/>
            <a:p>
              <a:endParaRPr lang="en-BE"/>
            </a:p>
          </p:txBody>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2" name="AutoShape 12"/>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grpSp>
        <p:nvGrpSpPr>
          <p:cNvPr id="13" name="Group 13"/>
          <p:cNvGrpSpPr/>
          <p:nvPr/>
        </p:nvGrpSpPr>
        <p:grpSpPr>
          <a:xfrm>
            <a:off x="4263733" y="4906006"/>
            <a:ext cx="12838548" cy="1320291"/>
            <a:chOff x="0" y="0"/>
            <a:chExt cx="3381346" cy="347731"/>
          </a:xfrm>
        </p:grpSpPr>
        <p:sp>
          <p:nvSpPr>
            <p:cNvPr id="14" name="Freeform 14"/>
            <p:cNvSpPr/>
            <p:nvPr/>
          </p:nvSpPr>
          <p:spPr>
            <a:xfrm>
              <a:off x="0" y="0"/>
              <a:ext cx="3381346" cy="347731"/>
            </a:xfrm>
            <a:custGeom>
              <a:avLst/>
              <a:gdLst/>
              <a:ahLst/>
              <a:cxnLst/>
              <a:rect l="l" t="t" r="r" b="b"/>
              <a:pathLst>
                <a:path w="3381346" h="347731">
                  <a:moveTo>
                    <a:pt x="30754" y="0"/>
                  </a:moveTo>
                  <a:lnTo>
                    <a:pt x="3350592" y="0"/>
                  </a:lnTo>
                  <a:cubicBezTo>
                    <a:pt x="3358748" y="0"/>
                    <a:pt x="3366571" y="3240"/>
                    <a:pt x="3372338" y="9008"/>
                  </a:cubicBezTo>
                  <a:cubicBezTo>
                    <a:pt x="3378106" y="14775"/>
                    <a:pt x="3381346" y="22598"/>
                    <a:pt x="3381346" y="30754"/>
                  </a:cubicBezTo>
                  <a:lnTo>
                    <a:pt x="3381346" y="316977"/>
                  </a:lnTo>
                  <a:cubicBezTo>
                    <a:pt x="3381346" y="325133"/>
                    <a:pt x="3378106" y="332956"/>
                    <a:pt x="3372338" y="338723"/>
                  </a:cubicBezTo>
                  <a:cubicBezTo>
                    <a:pt x="3366571" y="344491"/>
                    <a:pt x="3358748" y="347731"/>
                    <a:pt x="3350592" y="347731"/>
                  </a:cubicBezTo>
                  <a:lnTo>
                    <a:pt x="30754" y="347731"/>
                  </a:lnTo>
                  <a:cubicBezTo>
                    <a:pt x="22598" y="347731"/>
                    <a:pt x="14775" y="344491"/>
                    <a:pt x="9008" y="338723"/>
                  </a:cubicBezTo>
                  <a:cubicBezTo>
                    <a:pt x="3240" y="332956"/>
                    <a:pt x="0" y="325133"/>
                    <a:pt x="0" y="316977"/>
                  </a:cubicBezTo>
                  <a:lnTo>
                    <a:pt x="0" y="30754"/>
                  </a:lnTo>
                  <a:cubicBezTo>
                    <a:pt x="0" y="22598"/>
                    <a:pt x="3240" y="14775"/>
                    <a:pt x="9008" y="9008"/>
                  </a:cubicBezTo>
                  <a:cubicBezTo>
                    <a:pt x="14775" y="3240"/>
                    <a:pt x="22598" y="0"/>
                    <a:pt x="30754" y="0"/>
                  </a:cubicBezTo>
                  <a:close/>
                </a:path>
              </a:pathLst>
            </a:custGeom>
            <a:solidFill>
              <a:srgbClr val="000000">
                <a:alpha val="35686"/>
              </a:srgbClr>
            </a:solidFill>
          </p:spPr>
          <p:txBody>
            <a:bodyPr/>
            <a:lstStyle/>
            <a:p>
              <a:endParaRPr lang="en-BE"/>
            </a:p>
          </p:txBody>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4321078" y="2985640"/>
            <a:ext cx="12838548" cy="1320291"/>
            <a:chOff x="0" y="0"/>
            <a:chExt cx="3381346" cy="347731"/>
          </a:xfrm>
        </p:grpSpPr>
        <p:sp>
          <p:nvSpPr>
            <p:cNvPr id="17" name="Freeform 17"/>
            <p:cNvSpPr/>
            <p:nvPr/>
          </p:nvSpPr>
          <p:spPr>
            <a:xfrm>
              <a:off x="0" y="0"/>
              <a:ext cx="3381346" cy="347731"/>
            </a:xfrm>
            <a:custGeom>
              <a:avLst/>
              <a:gdLst/>
              <a:ahLst/>
              <a:cxnLst/>
              <a:rect l="l" t="t" r="r" b="b"/>
              <a:pathLst>
                <a:path w="3381346" h="347731">
                  <a:moveTo>
                    <a:pt x="30754" y="0"/>
                  </a:moveTo>
                  <a:lnTo>
                    <a:pt x="3350592" y="0"/>
                  </a:lnTo>
                  <a:cubicBezTo>
                    <a:pt x="3358748" y="0"/>
                    <a:pt x="3366571" y="3240"/>
                    <a:pt x="3372338" y="9008"/>
                  </a:cubicBezTo>
                  <a:cubicBezTo>
                    <a:pt x="3378106" y="14775"/>
                    <a:pt x="3381346" y="22598"/>
                    <a:pt x="3381346" y="30754"/>
                  </a:cubicBezTo>
                  <a:lnTo>
                    <a:pt x="3381346" y="316977"/>
                  </a:lnTo>
                  <a:cubicBezTo>
                    <a:pt x="3381346" y="325133"/>
                    <a:pt x="3378106" y="332956"/>
                    <a:pt x="3372338" y="338723"/>
                  </a:cubicBezTo>
                  <a:cubicBezTo>
                    <a:pt x="3366571" y="344491"/>
                    <a:pt x="3358748" y="347731"/>
                    <a:pt x="3350592" y="347731"/>
                  </a:cubicBezTo>
                  <a:lnTo>
                    <a:pt x="30754" y="347731"/>
                  </a:lnTo>
                  <a:cubicBezTo>
                    <a:pt x="22598" y="347731"/>
                    <a:pt x="14775" y="344491"/>
                    <a:pt x="9008" y="338723"/>
                  </a:cubicBezTo>
                  <a:cubicBezTo>
                    <a:pt x="3240" y="332956"/>
                    <a:pt x="0" y="325133"/>
                    <a:pt x="0" y="316977"/>
                  </a:cubicBezTo>
                  <a:lnTo>
                    <a:pt x="0" y="30754"/>
                  </a:lnTo>
                  <a:cubicBezTo>
                    <a:pt x="0" y="22598"/>
                    <a:pt x="3240" y="14775"/>
                    <a:pt x="9008" y="9008"/>
                  </a:cubicBezTo>
                  <a:cubicBezTo>
                    <a:pt x="14775" y="3240"/>
                    <a:pt x="22598" y="0"/>
                    <a:pt x="30754" y="0"/>
                  </a:cubicBezTo>
                  <a:close/>
                </a:path>
              </a:pathLst>
            </a:custGeom>
            <a:solidFill>
              <a:srgbClr val="000000">
                <a:alpha val="35686"/>
              </a:srgbClr>
            </a:solidFill>
          </p:spPr>
          <p:txBody>
            <a:bodyPr/>
            <a:lstStyle/>
            <a:p>
              <a:endParaRPr lang="en-BE"/>
            </a:p>
          </p:txBody>
        </p:sp>
        <p:sp>
          <p:nvSpPr>
            <p:cNvPr id="18" name="TextBox 1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9" name="Freeform 19"/>
          <p:cNvSpPr/>
          <p:nvPr/>
        </p:nvSpPr>
        <p:spPr>
          <a:xfrm>
            <a:off x="1677542" y="2712826"/>
            <a:ext cx="1609355" cy="1865919"/>
          </a:xfrm>
          <a:custGeom>
            <a:avLst/>
            <a:gdLst/>
            <a:ahLst/>
            <a:cxnLst/>
            <a:rect l="l" t="t" r="r" b="b"/>
            <a:pathLst>
              <a:path w="1609355" h="1865919">
                <a:moveTo>
                  <a:pt x="0" y="0"/>
                </a:moveTo>
                <a:lnTo>
                  <a:pt x="1609356" y="0"/>
                </a:lnTo>
                <a:lnTo>
                  <a:pt x="1609356" y="1865919"/>
                </a:lnTo>
                <a:lnTo>
                  <a:pt x="0" y="18659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BE"/>
          </a:p>
        </p:txBody>
      </p:sp>
      <p:sp>
        <p:nvSpPr>
          <p:cNvPr id="20" name="Freeform 20"/>
          <p:cNvSpPr/>
          <p:nvPr/>
        </p:nvSpPr>
        <p:spPr>
          <a:xfrm>
            <a:off x="1677542" y="6826373"/>
            <a:ext cx="1492410" cy="1492410"/>
          </a:xfrm>
          <a:custGeom>
            <a:avLst/>
            <a:gdLst/>
            <a:ahLst/>
            <a:cxnLst/>
            <a:rect l="l" t="t" r="r" b="b"/>
            <a:pathLst>
              <a:path w="1492410" h="1492410">
                <a:moveTo>
                  <a:pt x="0" y="0"/>
                </a:moveTo>
                <a:lnTo>
                  <a:pt x="1492410" y="0"/>
                </a:lnTo>
                <a:lnTo>
                  <a:pt x="1492410" y="1492409"/>
                </a:lnTo>
                <a:lnTo>
                  <a:pt x="0" y="14924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BE"/>
          </a:p>
        </p:txBody>
      </p:sp>
      <p:sp>
        <p:nvSpPr>
          <p:cNvPr id="21" name="Freeform 21"/>
          <p:cNvSpPr/>
          <p:nvPr/>
        </p:nvSpPr>
        <p:spPr>
          <a:xfrm>
            <a:off x="1656581" y="4906006"/>
            <a:ext cx="1534331" cy="1520906"/>
          </a:xfrm>
          <a:custGeom>
            <a:avLst/>
            <a:gdLst/>
            <a:ahLst/>
            <a:cxnLst/>
            <a:rect l="l" t="t" r="r" b="b"/>
            <a:pathLst>
              <a:path w="1534331" h="1520906">
                <a:moveTo>
                  <a:pt x="0" y="0"/>
                </a:moveTo>
                <a:lnTo>
                  <a:pt x="1534332" y="0"/>
                </a:lnTo>
                <a:lnTo>
                  <a:pt x="1534332" y="1520906"/>
                </a:lnTo>
                <a:lnTo>
                  <a:pt x="0" y="152090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BE"/>
          </a:p>
        </p:txBody>
      </p:sp>
      <p:sp>
        <p:nvSpPr>
          <p:cNvPr id="22" name="TextBox 22"/>
          <p:cNvSpPr txBox="1"/>
          <p:nvPr/>
        </p:nvSpPr>
        <p:spPr>
          <a:xfrm>
            <a:off x="14675859" y="8988384"/>
            <a:ext cx="4050957" cy="1532890"/>
          </a:xfrm>
          <a:prstGeom prst="rect">
            <a:avLst/>
          </a:prstGeom>
        </p:spPr>
        <p:txBody>
          <a:bodyPr lIns="0" tIns="0" rIns="0" bIns="0" rtlCol="0" anchor="t">
            <a:spAutoFit/>
          </a:bodyPr>
          <a:lstStyle/>
          <a:p>
            <a:pPr algn="ctr">
              <a:lnSpc>
                <a:spcPts val="4759"/>
              </a:lnSpc>
            </a:pPr>
            <a:endParaRPr/>
          </a:p>
          <a:p>
            <a:pPr algn="ctr">
              <a:lnSpc>
                <a:spcPts val="2800"/>
              </a:lnSpc>
            </a:pPr>
            <a:r>
              <a:rPr lang="en-US" sz="2000">
                <a:solidFill>
                  <a:srgbClr val="FFFFFF"/>
                </a:solidFill>
                <a:latin typeface="Canva Sans"/>
              </a:rPr>
              <a:t>©BETTER FINANCE 2023</a:t>
            </a:r>
          </a:p>
          <a:p>
            <a:pPr algn="ctr">
              <a:lnSpc>
                <a:spcPts val="4759"/>
              </a:lnSpc>
            </a:pPr>
            <a:endParaRPr lang="en-US" sz="2000">
              <a:solidFill>
                <a:srgbClr val="FFFFFF"/>
              </a:solidFill>
              <a:latin typeface="Canva Sans"/>
            </a:endParaRPr>
          </a:p>
        </p:txBody>
      </p:sp>
      <p:sp>
        <p:nvSpPr>
          <p:cNvPr id="23" name="TextBox 23"/>
          <p:cNvSpPr txBox="1"/>
          <p:nvPr/>
        </p:nvSpPr>
        <p:spPr>
          <a:xfrm>
            <a:off x="1390493" y="885825"/>
            <a:ext cx="15701414" cy="1191421"/>
          </a:xfrm>
          <a:prstGeom prst="rect">
            <a:avLst/>
          </a:prstGeom>
        </p:spPr>
        <p:txBody>
          <a:bodyPr lIns="0" tIns="0" rIns="0" bIns="0" rtlCol="0" anchor="t">
            <a:spAutoFit/>
          </a:bodyPr>
          <a:lstStyle/>
          <a:p>
            <a:pPr algn="ctr">
              <a:lnSpc>
                <a:spcPts val="9659"/>
              </a:lnSpc>
            </a:pPr>
            <a:r>
              <a:rPr lang="en-US" sz="6000" dirty="0" err="1">
                <a:solidFill>
                  <a:srgbClr val="FFFFFF"/>
                </a:solidFill>
                <a:latin typeface="Eastman Grotesque Bold"/>
              </a:rPr>
              <a:t>Ausblick</a:t>
            </a:r>
            <a:r>
              <a:rPr lang="en-US" sz="6000" dirty="0">
                <a:solidFill>
                  <a:srgbClr val="FFFFFF"/>
                </a:solidFill>
                <a:latin typeface="Eastman Grotesque Bold"/>
              </a:rPr>
              <a:t> Modul 2</a:t>
            </a:r>
          </a:p>
        </p:txBody>
      </p:sp>
      <p:sp>
        <p:nvSpPr>
          <p:cNvPr id="24" name="TextBox 24"/>
          <p:cNvSpPr txBox="1"/>
          <p:nvPr/>
        </p:nvSpPr>
        <p:spPr>
          <a:xfrm>
            <a:off x="4475623" y="3302571"/>
            <a:ext cx="13159974" cy="1003361"/>
          </a:xfrm>
          <a:prstGeom prst="rect">
            <a:avLst/>
          </a:prstGeom>
        </p:spPr>
        <p:txBody>
          <a:bodyPr lIns="0" tIns="0" rIns="0" bIns="0" rtlCol="0" anchor="t">
            <a:spAutoFit/>
          </a:bodyPr>
          <a:lstStyle/>
          <a:p>
            <a:pPr algn="just">
              <a:lnSpc>
                <a:spcPts val="4262"/>
              </a:lnSpc>
            </a:pPr>
            <a:r>
              <a:rPr lang="en-US" sz="3044" dirty="0" err="1">
                <a:solidFill>
                  <a:srgbClr val="FFFFFF"/>
                </a:solidFill>
                <a:latin typeface="Eastman Grotesque Bold"/>
              </a:rPr>
              <a:t>Erfahren</a:t>
            </a:r>
            <a:r>
              <a:rPr lang="en-US" sz="3044" dirty="0">
                <a:solidFill>
                  <a:srgbClr val="FFFFFF"/>
                </a:solidFill>
                <a:latin typeface="Eastman Grotesque Bold"/>
              </a:rPr>
              <a:t> Sie </a:t>
            </a:r>
            <a:r>
              <a:rPr lang="en-US" sz="3044" dirty="0" err="1">
                <a:solidFill>
                  <a:srgbClr val="FFFFFF"/>
                </a:solidFill>
                <a:latin typeface="Eastman Grotesque Bold"/>
              </a:rPr>
              <a:t>mehr</a:t>
            </a:r>
            <a:r>
              <a:rPr lang="en-US" sz="3044" dirty="0">
                <a:solidFill>
                  <a:srgbClr val="FFFFFF"/>
                </a:solidFill>
                <a:latin typeface="Eastman Grotesque Bold"/>
              </a:rPr>
              <a:t> </a:t>
            </a:r>
            <a:r>
              <a:rPr lang="en-US" sz="3044" dirty="0" err="1">
                <a:solidFill>
                  <a:srgbClr val="FFFFFF"/>
                </a:solidFill>
                <a:latin typeface="Eastman Grotesque Bold"/>
              </a:rPr>
              <a:t>über</a:t>
            </a:r>
            <a:r>
              <a:rPr lang="en-US" sz="3044" dirty="0">
                <a:solidFill>
                  <a:srgbClr val="FFFFFF"/>
                </a:solidFill>
                <a:latin typeface="Eastman Grotesque Bold"/>
              </a:rPr>
              <a:t> </a:t>
            </a:r>
            <a:r>
              <a:rPr lang="en-US" sz="3044" dirty="0" err="1">
                <a:solidFill>
                  <a:srgbClr val="FFFFFF"/>
                </a:solidFill>
                <a:latin typeface="Eastman Grotesque Bold"/>
              </a:rPr>
              <a:t>nachhaltige</a:t>
            </a:r>
            <a:r>
              <a:rPr lang="en-US" sz="3044" dirty="0">
                <a:solidFill>
                  <a:srgbClr val="FFFFFF"/>
                </a:solidFill>
                <a:latin typeface="Eastman Grotesque Bold"/>
              </a:rPr>
              <a:t>, </a:t>
            </a:r>
            <a:r>
              <a:rPr lang="en-US" sz="3044" dirty="0" err="1">
                <a:solidFill>
                  <a:srgbClr val="FFFFFF"/>
                </a:solidFill>
                <a:latin typeface="Eastman Grotesque Bold"/>
              </a:rPr>
              <a:t>grüne</a:t>
            </a:r>
            <a:r>
              <a:rPr lang="en-US" sz="3044" dirty="0">
                <a:solidFill>
                  <a:srgbClr val="FFFFFF"/>
                </a:solidFill>
                <a:latin typeface="Eastman Grotesque Bold"/>
              </a:rPr>
              <a:t> und </a:t>
            </a:r>
            <a:r>
              <a:rPr lang="en-US" sz="3044" dirty="0" err="1">
                <a:solidFill>
                  <a:srgbClr val="FFFFFF"/>
                </a:solidFill>
                <a:latin typeface="Eastman Grotesque Bold"/>
              </a:rPr>
              <a:t>Klimafinanzierung</a:t>
            </a:r>
            <a:endParaRPr lang="en-US" sz="3044" dirty="0">
              <a:solidFill>
                <a:srgbClr val="FFFFFF"/>
              </a:solidFill>
              <a:latin typeface="Eastman Grotesque Bold"/>
            </a:endParaRPr>
          </a:p>
          <a:p>
            <a:pPr algn="just">
              <a:lnSpc>
                <a:spcPts val="3780"/>
              </a:lnSpc>
            </a:pPr>
            <a:endParaRPr lang="en-US" sz="3044" dirty="0">
              <a:solidFill>
                <a:srgbClr val="FFFFFF"/>
              </a:solidFill>
              <a:latin typeface="Eastman Grotesque Bold"/>
            </a:endParaRPr>
          </a:p>
        </p:txBody>
      </p:sp>
      <p:sp>
        <p:nvSpPr>
          <p:cNvPr id="25" name="TextBox 25"/>
          <p:cNvSpPr txBox="1"/>
          <p:nvPr/>
        </p:nvSpPr>
        <p:spPr>
          <a:xfrm>
            <a:off x="4475623" y="5054539"/>
            <a:ext cx="12529459" cy="1576778"/>
          </a:xfrm>
          <a:prstGeom prst="rect">
            <a:avLst/>
          </a:prstGeom>
        </p:spPr>
        <p:txBody>
          <a:bodyPr lIns="0" tIns="0" rIns="0" bIns="0" rtlCol="0" anchor="t">
            <a:spAutoFit/>
          </a:bodyPr>
          <a:lstStyle/>
          <a:p>
            <a:pPr algn="just">
              <a:lnSpc>
                <a:spcPts val="4262"/>
              </a:lnSpc>
            </a:pPr>
            <a:r>
              <a:rPr lang="en-US" sz="3044" dirty="0" err="1">
                <a:solidFill>
                  <a:srgbClr val="FFFFFF"/>
                </a:solidFill>
                <a:latin typeface="Eastman Grotesque Bold"/>
              </a:rPr>
              <a:t>Erfahren</a:t>
            </a:r>
            <a:r>
              <a:rPr lang="en-US" sz="3044" dirty="0">
                <a:solidFill>
                  <a:srgbClr val="FFFFFF"/>
                </a:solidFill>
                <a:latin typeface="Eastman Grotesque Bold"/>
              </a:rPr>
              <a:t> Sie </a:t>
            </a:r>
            <a:r>
              <a:rPr lang="en-US" sz="3044" dirty="0" err="1">
                <a:solidFill>
                  <a:srgbClr val="FFFFFF"/>
                </a:solidFill>
                <a:latin typeface="Eastman Grotesque Bold"/>
              </a:rPr>
              <a:t>mehr</a:t>
            </a:r>
            <a:r>
              <a:rPr lang="en-US" sz="3044" dirty="0">
                <a:solidFill>
                  <a:srgbClr val="FFFFFF"/>
                </a:solidFill>
                <a:latin typeface="Eastman Grotesque Bold"/>
              </a:rPr>
              <a:t> </a:t>
            </a:r>
            <a:r>
              <a:rPr lang="en-US" sz="3044" dirty="0" err="1">
                <a:solidFill>
                  <a:srgbClr val="FFFFFF"/>
                </a:solidFill>
                <a:latin typeface="Eastman Grotesque Bold"/>
              </a:rPr>
              <a:t>über</a:t>
            </a:r>
            <a:r>
              <a:rPr lang="en-US" sz="3044" dirty="0">
                <a:solidFill>
                  <a:srgbClr val="FFFFFF"/>
                </a:solidFill>
                <a:latin typeface="Eastman Grotesque Bold"/>
              </a:rPr>
              <a:t> Standards, </a:t>
            </a:r>
            <a:r>
              <a:rPr lang="en-US" sz="3044" dirty="0" err="1">
                <a:solidFill>
                  <a:srgbClr val="FFFFFF"/>
                </a:solidFill>
                <a:latin typeface="Eastman Grotesque Bold"/>
              </a:rPr>
              <a:t>nützliche</a:t>
            </a:r>
            <a:r>
              <a:rPr lang="en-US" sz="3044" dirty="0">
                <a:solidFill>
                  <a:srgbClr val="FFFFFF"/>
                </a:solidFill>
                <a:latin typeface="Eastman Grotesque Bold"/>
              </a:rPr>
              <a:t> Tools und </a:t>
            </a:r>
            <a:r>
              <a:rPr lang="en-US" sz="3044">
                <a:solidFill>
                  <a:srgbClr val="FFFFFF"/>
                </a:solidFill>
                <a:latin typeface="Eastman Grotesque Bold"/>
              </a:rPr>
              <a:t>Anlagestrategien</a:t>
            </a:r>
            <a:endParaRPr lang="en-US" sz="3044" dirty="0">
              <a:solidFill>
                <a:srgbClr val="FFFFFF"/>
              </a:solidFill>
              <a:latin typeface="Eastman Grotesque Bold"/>
            </a:endParaRPr>
          </a:p>
          <a:p>
            <a:pPr algn="just">
              <a:lnSpc>
                <a:spcPts val="3780"/>
              </a:lnSpc>
            </a:pPr>
            <a:endParaRPr lang="en-US" sz="3044" dirty="0">
              <a:solidFill>
                <a:srgbClr val="FFFFFF"/>
              </a:solidFill>
              <a:latin typeface="Eastman Grotesque Bold"/>
            </a:endParaRPr>
          </a:p>
        </p:txBody>
      </p:sp>
      <p:sp>
        <p:nvSpPr>
          <p:cNvPr id="26" name="TextBox 26"/>
          <p:cNvSpPr txBox="1"/>
          <p:nvPr/>
        </p:nvSpPr>
        <p:spPr>
          <a:xfrm>
            <a:off x="4475623" y="7143303"/>
            <a:ext cx="12220369" cy="1025345"/>
          </a:xfrm>
          <a:prstGeom prst="rect">
            <a:avLst/>
          </a:prstGeom>
        </p:spPr>
        <p:txBody>
          <a:bodyPr lIns="0" tIns="0" rIns="0" bIns="0" rtlCol="0" anchor="t">
            <a:spAutoFit/>
          </a:bodyPr>
          <a:lstStyle/>
          <a:p>
            <a:pPr algn="just">
              <a:lnSpc>
                <a:spcPts val="4262"/>
              </a:lnSpc>
            </a:pPr>
            <a:r>
              <a:rPr lang="en-US" sz="3044" dirty="0" err="1">
                <a:solidFill>
                  <a:srgbClr val="FFFFFF"/>
                </a:solidFill>
                <a:latin typeface="Eastman Grotesque Bold"/>
              </a:rPr>
              <a:t>Weitere</a:t>
            </a:r>
            <a:r>
              <a:rPr lang="en-US" sz="3044" dirty="0">
                <a:solidFill>
                  <a:srgbClr val="FFFFFF"/>
                </a:solidFill>
                <a:latin typeface="Eastman Grotesque Bold"/>
              </a:rPr>
              <a:t> </a:t>
            </a:r>
            <a:r>
              <a:rPr lang="en-US" sz="3044" dirty="0" err="1">
                <a:solidFill>
                  <a:srgbClr val="FFFFFF"/>
                </a:solidFill>
                <a:latin typeface="Eastman Grotesque Bold"/>
              </a:rPr>
              <a:t>Aspekte</a:t>
            </a:r>
            <a:endParaRPr lang="en-US" sz="3044" dirty="0">
              <a:solidFill>
                <a:srgbClr val="FFFFFF"/>
              </a:solidFill>
              <a:latin typeface="Eastman Grotesque Bold"/>
            </a:endParaRPr>
          </a:p>
          <a:p>
            <a:pPr algn="just">
              <a:lnSpc>
                <a:spcPts val="3780"/>
              </a:lnSpc>
            </a:pPr>
            <a:endParaRPr lang="en-US" sz="3044" dirty="0">
              <a:solidFill>
                <a:srgbClr val="FFFFFF"/>
              </a:solidFill>
              <a:latin typeface="Eastman Grotesque Bo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grpSp>
        <p:nvGrpSpPr>
          <p:cNvPr id="3" name="Group 3"/>
          <p:cNvGrpSpPr/>
          <p:nvPr/>
        </p:nvGrpSpPr>
        <p:grpSpPr>
          <a:xfrm>
            <a:off x="0" y="9436511"/>
            <a:ext cx="18288000" cy="850489"/>
            <a:chOff x="0" y="0"/>
            <a:chExt cx="4816593" cy="223997"/>
          </a:xfrm>
        </p:grpSpPr>
        <p:sp>
          <p:nvSpPr>
            <p:cNvPr id="4" name="Freeform 4"/>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395820"/>
            <a:chOff x="0" y="0"/>
            <a:chExt cx="4816593" cy="2737994"/>
          </a:xfrm>
        </p:grpSpPr>
        <p:sp>
          <p:nvSpPr>
            <p:cNvPr id="7" name="Freeform 7"/>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AutoShape 10"/>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1" name="TextBox 11"/>
          <p:cNvSpPr txBox="1"/>
          <p:nvPr/>
        </p:nvSpPr>
        <p:spPr>
          <a:xfrm>
            <a:off x="1390493" y="885825"/>
            <a:ext cx="15701414" cy="1178656"/>
          </a:xfrm>
          <a:prstGeom prst="rect">
            <a:avLst/>
          </a:prstGeom>
        </p:spPr>
        <p:txBody>
          <a:bodyPr lIns="0" tIns="0" rIns="0" bIns="0" rtlCol="0" anchor="t">
            <a:spAutoFit/>
          </a:bodyPr>
          <a:lstStyle/>
          <a:p>
            <a:pPr algn="ctr">
              <a:lnSpc>
                <a:spcPts val="9659"/>
              </a:lnSpc>
            </a:pPr>
            <a:r>
              <a:rPr lang="de-DE" sz="6000" dirty="0">
                <a:solidFill>
                  <a:srgbClr val="FFFFFF"/>
                </a:solidFill>
                <a:latin typeface="Eastman Grotesque Bold"/>
              </a:rPr>
              <a:t>Wer steht hinter dem Projekt?</a:t>
            </a:r>
          </a:p>
        </p:txBody>
      </p:sp>
      <p:grpSp>
        <p:nvGrpSpPr>
          <p:cNvPr id="12" name="Group 12"/>
          <p:cNvGrpSpPr/>
          <p:nvPr/>
        </p:nvGrpSpPr>
        <p:grpSpPr>
          <a:xfrm>
            <a:off x="1879715" y="2778288"/>
            <a:ext cx="14528569" cy="5969714"/>
            <a:chOff x="0" y="0"/>
            <a:chExt cx="3826454" cy="1572270"/>
          </a:xfrm>
        </p:grpSpPr>
        <p:sp>
          <p:nvSpPr>
            <p:cNvPr id="13" name="Freeform 13"/>
            <p:cNvSpPr/>
            <p:nvPr/>
          </p:nvSpPr>
          <p:spPr>
            <a:xfrm>
              <a:off x="0" y="0"/>
              <a:ext cx="3826454" cy="1572270"/>
            </a:xfrm>
            <a:custGeom>
              <a:avLst/>
              <a:gdLst/>
              <a:ahLst/>
              <a:cxnLst/>
              <a:rect l="l" t="t" r="r" b="b"/>
              <a:pathLst>
                <a:path w="3826454" h="1572270">
                  <a:moveTo>
                    <a:pt x="0" y="0"/>
                  </a:moveTo>
                  <a:lnTo>
                    <a:pt x="3826454" y="0"/>
                  </a:lnTo>
                  <a:lnTo>
                    <a:pt x="3826454" y="1572270"/>
                  </a:lnTo>
                  <a:lnTo>
                    <a:pt x="0" y="1572270"/>
                  </a:lnTo>
                  <a:close/>
                </a:path>
              </a:pathLst>
            </a:custGeom>
            <a:solidFill>
              <a:srgbClr val="000000">
                <a:alpha val="22745"/>
              </a:srgbClr>
            </a:solidFill>
          </p:spPr>
          <p:txBody>
            <a:bodyPr/>
            <a:lstStyle/>
            <a:p>
              <a:endParaRPr lang="en-BE"/>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2665881" y="3211406"/>
            <a:ext cx="12956238" cy="4280146"/>
          </a:xfrm>
          <a:prstGeom prst="rect">
            <a:avLst/>
          </a:prstGeom>
        </p:spPr>
        <p:txBody>
          <a:bodyPr lIns="0" tIns="0" rIns="0" bIns="0" rtlCol="0" anchor="t">
            <a:spAutoFit/>
          </a:bodyPr>
          <a:lstStyle/>
          <a:p>
            <a:pPr>
              <a:lnSpc>
                <a:spcPts val="4165"/>
              </a:lnSpc>
            </a:pPr>
            <a:r>
              <a:rPr lang="de-DE" sz="2975" b="1" dirty="0">
                <a:solidFill>
                  <a:schemeClr val="bg1"/>
                </a:solidFill>
                <a:latin typeface="Eastman Grotesque"/>
                <a:hlinkClick r:id="rId3">
                  <a:extLst>
                    <a:ext uri="{A12FA001-AC4F-418D-AE19-62706E023703}">
                      <ahyp:hlinkClr xmlns:ahyp="http://schemas.microsoft.com/office/drawing/2018/hyperlinkcolor" val="tx"/>
                    </a:ext>
                  </a:extLst>
                </a:hlinkClick>
              </a:rPr>
              <a:t>DSW</a:t>
            </a:r>
            <a:r>
              <a:rPr lang="de-DE" sz="2975" dirty="0">
                <a:solidFill>
                  <a:schemeClr val="bg1"/>
                </a:solidFill>
                <a:latin typeface="Eastman Grotesque"/>
                <a:hlinkClick r:id="rId3">
                  <a:extLst>
                    <a:ext uri="{A12FA001-AC4F-418D-AE19-62706E023703}">
                      <ahyp:hlinkClr xmlns:ahyp="http://schemas.microsoft.com/office/drawing/2018/hyperlinkcolor" val="tx"/>
                    </a:ext>
                  </a:extLst>
                </a:hlinkClick>
              </a:rPr>
              <a:t> – Deutschlands größte und älteste Vereinigung für Privatanleger</a:t>
            </a:r>
            <a:endParaRPr lang="de-DE" sz="2975" dirty="0">
              <a:solidFill>
                <a:schemeClr val="bg1"/>
              </a:solidFill>
              <a:latin typeface="Eastman Grotesque"/>
            </a:endParaRPr>
          </a:p>
          <a:p>
            <a:pPr>
              <a:lnSpc>
                <a:spcPts val="4165"/>
              </a:lnSpc>
            </a:pPr>
            <a:endParaRPr lang="de-DE" sz="2975" dirty="0">
              <a:solidFill>
                <a:schemeClr val="bg1"/>
              </a:solidFill>
              <a:latin typeface="Eastman Grotesque"/>
            </a:endParaRPr>
          </a:p>
          <a:p>
            <a:pPr>
              <a:lnSpc>
                <a:spcPts val="4165"/>
              </a:lnSpc>
            </a:pPr>
            <a:endParaRPr lang="de-DE" sz="2975" dirty="0">
              <a:solidFill>
                <a:schemeClr val="bg1"/>
              </a:solidFill>
              <a:latin typeface="Eastman Grotesque"/>
            </a:endParaRPr>
          </a:p>
          <a:p>
            <a:pPr>
              <a:lnSpc>
                <a:spcPts val="4165"/>
              </a:lnSpc>
            </a:pPr>
            <a:r>
              <a:rPr lang="de-DE" sz="2975" b="1" dirty="0">
                <a:solidFill>
                  <a:schemeClr val="bg1"/>
                </a:solidFill>
                <a:latin typeface="Eastman Grotesque"/>
                <a:hlinkClick r:id="rId4">
                  <a:extLst>
                    <a:ext uri="{A12FA001-AC4F-418D-AE19-62706E023703}">
                      <ahyp:hlinkClr xmlns:ahyp="http://schemas.microsoft.com/office/drawing/2018/hyperlinkcolor" val="tx"/>
                    </a:ext>
                  </a:extLst>
                </a:hlinkClick>
              </a:rPr>
              <a:t>BETTER FINANCE</a:t>
            </a:r>
            <a:r>
              <a:rPr lang="de-DE" sz="2975" dirty="0">
                <a:solidFill>
                  <a:schemeClr val="bg1"/>
                </a:solidFill>
                <a:latin typeface="Eastman Grotesque"/>
                <a:hlinkClick r:id="rId4">
                  <a:extLst>
                    <a:ext uri="{A12FA001-AC4F-418D-AE19-62706E023703}">
                      <ahyp:hlinkClr xmlns:ahyp="http://schemas.microsoft.com/office/drawing/2018/hyperlinkcolor" val="tx"/>
                    </a:ext>
                  </a:extLst>
                </a:hlinkClick>
              </a:rPr>
              <a:t> – Europäischer Dachverband der Vereinigungen von Anlegern und anderen Nutzern von Finanzdienstleistungen</a:t>
            </a:r>
            <a:endParaRPr lang="de-DE" sz="2975" dirty="0">
              <a:solidFill>
                <a:schemeClr val="bg1"/>
              </a:solidFill>
              <a:latin typeface="Eastman Grotesque"/>
            </a:endParaRPr>
          </a:p>
          <a:p>
            <a:pPr>
              <a:lnSpc>
                <a:spcPts val="4165"/>
              </a:lnSpc>
            </a:pPr>
            <a:endParaRPr lang="de-DE" sz="2975" dirty="0">
              <a:solidFill>
                <a:schemeClr val="bg1"/>
              </a:solidFill>
              <a:latin typeface="Eastman Grotesque"/>
            </a:endParaRPr>
          </a:p>
          <a:p>
            <a:pPr>
              <a:lnSpc>
                <a:spcPts val="4165"/>
              </a:lnSpc>
            </a:pPr>
            <a:r>
              <a:rPr lang="de-DE" sz="2975" b="1" dirty="0">
                <a:solidFill>
                  <a:schemeClr val="bg1"/>
                </a:solidFill>
                <a:latin typeface="Eastman Grotesque"/>
                <a:hlinkClick r:id="rId5">
                  <a:extLst>
                    <a:ext uri="{A12FA001-AC4F-418D-AE19-62706E023703}">
                      <ahyp:hlinkClr xmlns:ahyp="http://schemas.microsoft.com/office/drawing/2018/hyperlinkcolor" val="tx"/>
                    </a:ext>
                  </a:extLst>
                </a:hlinkClick>
              </a:rPr>
              <a:t>Invest </a:t>
            </a:r>
            <a:r>
              <a:rPr lang="de-DE" sz="2975" b="1" dirty="0" err="1">
                <a:solidFill>
                  <a:schemeClr val="bg1"/>
                </a:solidFill>
                <a:latin typeface="Eastman Grotesque"/>
                <a:hlinkClick r:id="rId5">
                  <a:extLst>
                    <a:ext uri="{A12FA001-AC4F-418D-AE19-62706E023703}">
                      <ahyp:hlinkClr xmlns:ahyp="http://schemas.microsoft.com/office/drawing/2018/hyperlinkcolor" val="tx"/>
                    </a:ext>
                  </a:extLst>
                </a:hlinkClick>
              </a:rPr>
              <a:t>for</a:t>
            </a:r>
            <a:r>
              <a:rPr lang="de-DE" sz="2975" b="1" dirty="0">
                <a:solidFill>
                  <a:schemeClr val="bg1"/>
                </a:solidFill>
                <a:latin typeface="Eastman Grotesque"/>
                <a:hlinkClick r:id="rId5">
                  <a:extLst>
                    <a:ext uri="{A12FA001-AC4F-418D-AE19-62706E023703}">
                      <ahyp:hlinkClr xmlns:ahyp="http://schemas.microsoft.com/office/drawing/2018/hyperlinkcolor" val="tx"/>
                    </a:ext>
                  </a:extLst>
                </a:hlinkClick>
              </a:rPr>
              <a:t> Better Climate EU </a:t>
            </a:r>
            <a:r>
              <a:rPr lang="de-DE" sz="2975" dirty="0">
                <a:solidFill>
                  <a:schemeClr val="bg1"/>
                </a:solidFill>
                <a:latin typeface="Eastman Grotesque"/>
                <a:hlinkClick r:id="rId5">
                  <a:extLst>
                    <a:ext uri="{A12FA001-AC4F-418D-AE19-62706E023703}">
                      <ahyp:hlinkClr xmlns:ahyp="http://schemas.microsoft.com/office/drawing/2018/hyperlinkcolor" val="tx"/>
                    </a:ext>
                  </a:extLst>
                </a:hlinkClick>
              </a:rPr>
              <a:t>– EU-Initiative von BETTER FINANCE und verschiedenen europäischen Anlegervereinigungen</a:t>
            </a:r>
            <a:endParaRPr lang="de-DE" sz="2975" dirty="0">
              <a:solidFill>
                <a:schemeClr val="bg1"/>
              </a:solidFill>
              <a:latin typeface="Eastman Grotesque"/>
            </a:endParaRPr>
          </a:p>
        </p:txBody>
      </p:sp>
      <p:sp>
        <p:nvSpPr>
          <p:cNvPr id="16" name="TextBox 13">
            <a:extLst>
              <a:ext uri="{FF2B5EF4-FFF2-40B4-BE49-F238E27FC236}">
                <a16:creationId xmlns:a16="http://schemas.microsoft.com/office/drawing/2014/main" id="{ED701D1E-8D95-BCE0-15E1-BFA3A2F578B8}"/>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Invest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pic>
        <p:nvPicPr>
          <p:cNvPr id="17" name="Grafik 16" descr="Ein Bild, das Text, Schrift, Logo, Grafiken enthält.&#10;&#10;Automatisch generierte Beschreibung">
            <a:extLst>
              <a:ext uri="{FF2B5EF4-FFF2-40B4-BE49-F238E27FC236}">
                <a16:creationId xmlns:a16="http://schemas.microsoft.com/office/drawing/2014/main" id="{8ABDD78E-3CB6-14AF-94C7-409AE51D820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050" y="3086100"/>
            <a:ext cx="1656000" cy="993600"/>
          </a:xfrm>
          <a:prstGeom prst="rect">
            <a:avLst/>
          </a:prstGeom>
        </p:spPr>
      </p:pic>
      <p:pic>
        <p:nvPicPr>
          <p:cNvPr id="1026" name="Picture 2" descr="Better Finance | Brussels">
            <a:extLst>
              <a:ext uri="{FF2B5EF4-FFF2-40B4-BE49-F238E27FC236}">
                <a16:creationId xmlns:a16="http://schemas.microsoft.com/office/drawing/2014/main" id="{03F820BC-A189-765A-A0A2-64D0F238A5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1050" y="4636167"/>
            <a:ext cx="1404000" cy="1397760"/>
          </a:xfrm>
          <a:prstGeom prst="rect">
            <a:avLst/>
          </a:prstGeom>
          <a:noFill/>
          <a:extLst>
            <a:ext uri="{909E8E84-426E-40DD-AFC4-6F175D3DCCD1}">
              <a14:hiddenFill xmlns:a14="http://schemas.microsoft.com/office/drawing/2010/main">
                <a:solidFill>
                  <a:srgbClr val="FFFFFF"/>
                </a:solidFill>
              </a14:hiddenFill>
            </a:ext>
          </a:extLst>
        </p:spPr>
      </p:pic>
      <p:pic>
        <p:nvPicPr>
          <p:cNvPr id="19" name="Grafik 18" descr="Ein Bild, das Menschliches Gesicht, Lächeln, Cartoon, Bild enthält.&#10;&#10;Automatisch generierte Beschreibung">
            <a:extLst>
              <a:ext uri="{FF2B5EF4-FFF2-40B4-BE49-F238E27FC236}">
                <a16:creationId xmlns:a16="http://schemas.microsoft.com/office/drawing/2014/main" id="{829B7823-07F8-524E-BC25-14B326789F1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2549" y="6344023"/>
            <a:ext cx="1224000" cy="1388946"/>
          </a:xfrm>
          <a:prstGeom prst="rect">
            <a:avLst/>
          </a:prstGeom>
        </p:spPr>
      </p:pic>
    </p:spTree>
    <p:extLst>
      <p:ext uri="{BB962C8B-B14F-4D97-AF65-F5344CB8AC3E}">
        <p14:creationId xmlns:p14="http://schemas.microsoft.com/office/powerpoint/2010/main" val="15531351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grpSp>
        <p:nvGrpSpPr>
          <p:cNvPr id="3" name="Group 3"/>
          <p:cNvGrpSpPr/>
          <p:nvPr/>
        </p:nvGrpSpPr>
        <p:grpSpPr>
          <a:xfrm>
            <a:off x="0" y="9436511"/>
            <a:ext cx="18288000" cy="850489"/>
            <a:chOff x="0" y="0"/>
            <a:chExt cx="4816593" cy="223997"/>
          </a:xfrm>
        </p:grpSpPr>
        <p:sp>
          <p:nvSpPr>
            <p:cNvPr id="4" name="Freeform 4"/>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4" y="2005"/>
            <a:ext cx="18288000" cy="10395820"/>
            <a:chOff x="0" y="0"/>
            <a:chExt cx="4816593" cy="2737994"/>
          </a:xfrm>
        </p:grpSpPr>
        <p:sp>
          <p:nvSpPr>
            <p:cNvPr id="7" name="Freeform 7"/>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AutoShape 10"/>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1" name="TextBox 11"/>
          <p:cNvSpPr txBox="1"/>
          <p:nvPr/>
        </p:nvSpPr>
        <p:spPr>
          <a:xfrm>
            <a:off x="1390493" y="885825"/>
            <a:ext cx="15701414" cy="1178656"/>
          </a:xfrm>
          <a:prstGeom prst="rect">
            <a:avLst/>
          </a:prstGeom>
        </p:spPr>
        <p:txBody>
          <a:bodyPr lIns="0" tIns="0" rIns="0" bIns="0" rtlCol="0" anchor="t">
            <a:spAutoFit/>
          </a:bodyPr>
          <a:lstStyle/>
          <a:p>
            <a:pPr algn="ctr">
              <a:lnSpc>
                <a:spcPts val="9659"/>
              </a:lnSpc>
            </a:pPr>
            <a:r>
              <a:rPr lang="de-DE" sz="6000" dirty="0">
                <a:solidFill>
                  <a:srgbClr val="FFFFFF"/>
                </a:solidFill>
                <a:latin typeface="Eastman Grotesque Bold"/>
              </a:rPr>
              <a:t>Warum sind Sie dabei?</a:t>
            </a:r>
          </a:p>
        </p:txBody>
      </p:sp>
      <p:grpSp>
        <p:nvGrpSpPr>
          <p:cNvPr id="12" name="Group 12"/>
          <p:cNvGrpSpPr/>
          <p:nvPr/>
        </p:nvGrpSpPr>
        <p:grpSpPr>
          <a:xfrm>
            <a:off x="1879715" y="2778288"/>
            <a:ext cx="14528569" cy="5969714"/>
            <a:chOff x="0" y="0"/>
            <a:chExt cx="3826454" cy="1572270"/>
          </a:xfrm>
        </p:grpSpPr>
        <p:sp>
          <p:nvSpPr>
            <p:cNvPr id="13" name="Freeform 13"/>
            <p:cNvSpPr/>
            <p:nvPr/>
          </p:nvSpPr>
          <p:spPr>
            <a:xfrm>
              <a:off x="0" y="0"/>
              <a:ext cx="3826454" cy="1572270"/>
            </a:xfrm>
            <a:custGeom>
              <a:avLst/>
              <a:gdLst/>
              <a:ahLst/>
              <a:cxnLst/>
              <a:rect l="l" t="t" r="r" b="b"/>
              <a:pathLst>
                <a:path w="3826454" h="1572270">
                  <a:moveTo>
                    <a:pt x="0" y="0"/>
                  </a:moveTo>
                  <a:lnTo>
                    <a:pt x="3826454" y="0"/>
                  </a:lnTo>
                  <a:lnTo>
                    <a:pt x="3826454" y="1572270"/>
                  </a:lnTo>
                  <a:lnTo>
                    <a:pt x="0" y="1572270"/>
                  </a:lnTo>
                  <a:close/>
                </a:path>
              </a:pathLst>
            </a:custGeom>
            <a:solidFill>
              <a:srgbClr val="000000">
                <a:alpha val="22745"/>
              </a:srgbClr>
            </a:solidFill>
          </p:spPr>
          <p:txBody>
            <a:bodyPr/>
            <a:lstStyle/>
            <a:p>
              <a:endParaRPr lang="en-BE"/>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2665881" y="3211406"/>
            <a:ext cx="12956238" cy="509883"/>
          </a:xfrm>
          <a:prstGeom prst="rect">
            <a:avLst/>
          </a:prstGeom>
        </p:spPr>
        <p:txBody>
          <a:bodyPr lIns="0" tIns="0" rIns="0" bIns="0" rtlCol="0" anchor="t">
            <a:spAutoFit/>
          </a:bodyPr>
          <a:lstStyle/>
          <a:p>
            <a:pPr>
              <a:lnSpc>
                <a:spcPts val="4165"/>
              </a:lnSpc>
            </a:pPr>
            <a:r>
              <a:rPr lang="de-DE" sz="2975" b="1" dirty="0">
                <a:solidFill>
                  <a:srgbClr val="FFFFFF"/>
                </a:solidFill>
                <a:latin typeface="Eastman Grotesque"/>
              </a:rPr>
              <a:t>Eine kurze Umfrage:</a:t>
            </a:r>
            <a:endParaRPr lang="de-DE" sz="2975" dirty="0">
              <a:solidFill>
                <a:srgbClr val="FFFFFF"/>
              </a:solidFill>
              <a:latin typeface="Eastman Grotesque"/>
            </a:endParaRPr>
          </a:p>
        </p:txBody>
      </p:sp>
      <p:sp>
        <p:nvSpPr>
          <p:cNvPr id="16" name="TextBox 13">
            <a:extLst>
              <a:ext uri="{FF2B5EF4-FFF2-40B4-BE49-F238E27FC236}">
                <a16:creationId xmlns:a16="http://schemas.microsoft.com/office/drawing/2014/main" id="{ED701D1E-8D95-BCE0-15E1-BFA3A2F578B8}"/>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Invest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pic>
        <p:nvPicPr>
          <p:cNvPr id="1026" name="Picture 2" descr="Fragezeichen - Kostenlose formen und symbole Icons">
            <a:extLst>
              <a:ext uri="{FF2B5EF4-FFF2-40B4-BE49-F238E27FC236}">
                <a16:creationId xmlns:a16="http://schemas.microsoft.com/office/drawing/2014/main" id="{0913A7BC-1AB9-2851-983E-A33D44970C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5877" y="3822016"/>
            <a:ext cx="48768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3874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sp>
        <p:nvSpPr>
          <p:cNvPr id="4" name="Freeform 4"/>
          <p:cNvSpPr/>
          <p:nvPr/>
        </p:nvSpPr>
        <p:spPr>
          <a:xfrm>
            <a:off x="0" y="9436511"/>
            <a:ext cx="18287996" cy="850489"/>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7" name="Freeform 7"/>
          <p:cNvSpPr/>
          <p:nvPr/>
        </p:nvSpPr>
        <p:spPr>
          <a:xfrm>
            <a:off x="0" y="0"/>
            <a:ext cx="18287996" cy="10395820"/>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10" name="AutoShape 10"/>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3" name="Freeform 13"/>
          <p:cNvSpPr/>
          <p:nvPr/>
        </p:nvSpPr>
        <p:spPr>
          <a:xfrm>
            <a:off x="1879715" y="2778288"/>
            <a:ext cx="14528569" cy="5969714"/>
          </a:xfrm>
          <a:custGeom>
            <a:avLst/>
            <a:gdLst/>
            <a:ahLst/>
            <a:cxnLst/>
            <a:rect l="l" t="t" r="r" b="b"/>
            <a:pathLst>
              <a:path w="3826454" h="1572270">
                <a:moveTo>
                  <a:pt x="0" y="0"/>
                </a:moveTo>
                <a:lnTo>
                  <a:pt x="3826454" y="0"/>
                </a:lnTo>
                <a:lnTo>
                  <a:pt x="3826454" y="1572270"/>
                </a:lnTo>
                <a:lnTo>
                  <a:pt x="0" y="1572270"/>
                </a:lnTo>
                <a:close/>
              </a:path>
            </a:pathLst>
          </a:custGeom>
          <a:solidFill>
            <a:srgbClr val="000000">
              <a:alpha val="22745"/>
            </a:srgbClr>
          </a:solidFill>
        </p:spPr>
        <p:txBody>
          <a:bodyPr/>
          <a:lstStyle/>
          <a:p>
            <a:endParaRPr lang="en-BE"/>
          </a:p>
        </p:txBody>
      </p:sp>
      <p:sp>
        <p:nvSpPr>
          <p:cNvPr id="16" name="TextBox 13">
            <a:extLst>
              <a:ext uri="{FF2B5EF4-FFF2-40B4-BE49-F238E27FC236}">
                <a16:creationId xmlns:a16="http://schemas.microsoft.com/office/drawing/2014/main" id="{C2380FF3-D9AB-0D09-0574-EA5EB6369345}"/>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Invest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sp>
        <p:nvSpPr>
          <p:cNvPr id="23" name="Textfeld 22">
            <a:extLst>
              <a:ext uri="{FF2B5EF4-FFF2-40B4-BE49-F238E27FC236}">
                <a16:creationId xmlns:a16="http://schemas.microsoft.com/office/drawing/2014/main" id="{8FC90213-39F4-CBDC-2E31-1D608B446324}"/>
              </a:ext>
            </a:extLst>
          </p:cNvPr>
          <p:cNvSpPr txBox="1"/>
          <p:nvPr/>
        </p:nvSpPr>
        <p:spPr>
          <a:xfrm>
            <a:off x="6498000" y="7828148"/>
            <a:ext cx="5486400" cy="707886"/>
          </a:xfrm>
          <a:prstGeom prst="rect">
            <a:avLst/>
          </a:prstGeom>
          <a:noFill/>
        </p:spPr>
        <p:txBody>
          <a:bodyPr wrap="square" rtlCol="0">
            <a:spAutoFit/>
          </a:bodyPr>
          <a:lstStyle/>
          <a:p>
            <a:pPr algn="ctr"/>
            <a:r>
              <a:rPr lang="de-DE" sz="4000" dirty="0">
                <a:solidFill>
                  <a:schemeClr val="accent5">
                    <a:lumMod val="60000"/>
                    <a:lumOff val="40000"/>
                  </a:schemeClr>
                </a:solidFill>
                <a:hlinkClick r:id="rId4">
                  <a:extLst>
                    <a:ext uri="{A12FA001-AC4F-418D-AE19-62706E023703}">
                      <ahyp:hlinkClr xmlns:ahyp="http://schemas.microsoft.com/office/drawing/2018/hyperlinkcolor" val="tx"/>
                    </a:ext>
                  </a:extLst>
                </a:hlinkClick>
              </a:rPr>
              <a:t>Das Ergebnis</a:t>
            </a:r>
            <a:endParaRPr lang="de-DE" sz="4000" dirty="0">
              <a:solidFill>
                <a:schemeClr val="accent5">
                  <a:lumMod val="60000"/>
                  <a:lumOff val="40000"/>
                </a:schemeClr>
              </a:solidFill>
            </a:endParaRPr>
          </a:p>
        </p:txBody>
      </p:sp>
      <p:sp>
        <p:nvSpPr>
          <p:cNvPr id="24" name="TextBox 11">
            <a:extLst>
              <a:ext uri="{FF2B5EF4-FFF2-40B4-BE49-F238E27FC236}">
                <a16:creationId xmlns:a16="http://schemas.microsoft.com/office/drawing/2014/main" id="{7763E4A4-B3D2-CCB3-2B30-46676CC342A9}"/>
              </a:ext>
            </a:extLst>
          </p:cNvPr>
          <p:cNvSpPr txBox="1"/>
          <p:nvPr/>
        </p:nvSpPr>
        <p:spPr>
          <a:xfrm>
            <a:off x="1390493" y="885825"/>
            <a:ext cx="15701414" cy="1178656"/>
          </a:xfrm>
          <a:prstGeom prst="rect">
            <a:avLst/>
          </a:prstGeom>
        </p:spPr>
        <p:txBody>
          <a:bodyPr lIns="0" tIns="0" rIns="0" bIns="0" rtlCol="0" anchor="t">
            <a:spAutoFit/>
          </a:bodyPr>
          <a:lstStyle/>
          <a:p>
            <a:pPr algn="ctr">
              <a:lnSpc>
                <a:spcPts val="9659"/>
              </a:lnSpc>
            </a:pPr>
            <a:r>
              <a:rPr lang="de-DE" sz="6000" dirty="0">
                <a:solidFill>
                  <a:srgbClr val="FFFFFF"/>
                </a:solidFill>
                <a:latin typeface="Eastman Grotesque Bold"/>
              </a:rPr>
              <a:t>Ergebnis der Umfrage</a:t>
            </a:r>
          </a:p>
        </p:txBody>
      </p:sp>
      <p:pic>
        <p:nvPicPr>
          <p:cNvPr id="1028" name="Picture 4" descr="Was bedeutet Nachhaltigkeit? - Deutsche Gesellschaft für Qualität">
            <a:extLst>
              <a:ext uri="{FF2B5EF4-FFF2-40B4-BE49-F238E27FC236}">
                <a16:creationId xmlns:a16="http://schemas.microsoft.com/office/drawing/2014/main" id="{2A6040ED-222D-E28C-BF96-B2A4295C03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4450" y="3828714"/>
            <a:ext cx="8953500" cy="3905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2768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grpSp>
        <p:nvGrpSpPr>
          <p:cNvPr id="3" name="Group 3"/>
          <p:cNvGrpSpPr/>
          <p:nvPr/>
        </p:nvGrpSpPr>
        <p:grpSpPr>
          <a:xfrm>
            <a:off x="0" y="9436511"/>
            <a:ext cx="18288000" cy="850489"/>
            <a:chOff x="0" y="0"/>
            <a:chExt cx="4816593" cy="223997"/>
          </a:xfrm>
        </p:grpSpPr>
        <p:sp>
          <p:nvSpPr>
            <p:cNvPr id="4" name="Freeform 4"/>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395820"/>
            <a:chOff x="0" y="0"/>
            <a:chExt cx="4816593" cy="2737994"/>
          </a:xfrm>
        </p:grpSpPr>
        <p:sp>
          <p:nvSpPr>
            <p:cNvPr id="7" name="Freeform 7"/>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AutoShape 10"/>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1" name="TextBox 11"/>
          <p:cNvSpPr txBox="1"/>
          <p:nvPr/>
        </p:nvSpPr>
        <p:spPr>
          <a:xfrm>
            <a:off x="1390493" y="885825"/>
            <a:ext cx="15701414" cy="1191421"/>
          </a:xfrm>
          <a:prstGeom prst="rect">
            <a:avLst/>
          </a:prstGeom>
        </p:spPr>
        <p:txBody>
          <a:bodyPr lIns="0" tIns="0" rIns="0" bIns="0" rtlCol="0" anchor="t">
            <a:spAutoFit/>
          </a:bodyPr>
          <a:lstStyle/>
          <a:p>
            <a:pPr algn="ctr">
              <a:lnSpc>
                <a:spcPts val="9659"/>
              </a:lnSpc>
            </a:pPr>
            <a:r>
              <a:rPr lang="de-DE" sz="6000" dirty="0">
                <a:solidFill>
                  <a:srgbClr val="FFFFFF"/>
                </a:solidFill>
                <a:latin typeface="Eastman Grotesque Bold"/>
              </a:rPr>
              <a:t>Warum soll ich investieren?</a:t>
            </a:r>
          </a:p>
        </p:txBody>
      </p:sp>
      <p:grpSp>
        <p:nvGrpSpPr>
          <p:cNvPr id="12" name="Group 12"/>
          <p:cNvGrpSpPr/>
          <p:nvPr/>
        </p:nvGrpSpPr>
        <p:grpSpPr>
          <a:xfrm>
            <a:off x="1879715" y="2705100"/>
            <a:ext cx="14528569" cy="5969714"/>
            <a:chOff x="0" y="0"/>
            <a:chExt cx="3826454" cy="1572270"/>
          </a:xfrm>
        </p:grpSpPr>
        <p:sp>
          <p:nvSpPr>
            <p:cNvPr id="13" name="Freeform 13"/>
            <p:cNvSpPr/>
            <p:nvPr/>
          </p:nvSpPr>
          <p:spPr>
            <a:xfrm>
              <a:off x="0" y="0"/>
              <a:ext cx="3826454" cy="1572270"/>
            </a:xfrm>
            <a:custGeom>
              <a:avLst/>
              <a:gdLst/>
              <a:ahLst/>
              <a:cxnLst/>
              <a:rect l="l" t="t" r="r" b="b"/>
              <a:pathLst>
                <a:path w="3826454" h="1572270">
                  <a:moveTo>
                    <a:pt x="0" y="0"/>
                  </a:moveTo>
                  <a:lnTo>
                    <a:pt x="3826454" y="0"/>
                  </a:lnTo>
                  <a:lnTo>
                    <a:pt x="3826454" y="1572270"/>
                  </a:lnTo>
                  <a:lnTo>
                    <a:pt x="0" y="1572270"/>
                  </a:lnTo>
                  <a:close/>
                </a:path>
              </a:pathLst>
            </a:custGeom>
            <a:solidFill>
              <a:srgbClr val="000000">
                <a:alpha val="22745"/>
              </a:srgbClr>
            </a:solidFill>
          </p:spPr>
          <p:txBody>
            <a:bodyPr/>
            <a:lstStyle/>
            <a:p>
              <a:endParaRPr lang="en-BE"/>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2578030" y="4152900"/>
            <a:ext cx="13326340" cy="3202928"/>
          </a:xfrm>
          <a:prstGeom prst="rect">
            <a:avLst/>
          </a:prstGeom>
        </p:spPr>
        <p:txBody>
          <a:bodyPr wrap="square" lIns="0" tIns="0" rIns="0" bIns="0" rtlCol="0" anchor="t">
            <a:spAutoFit/>
          </a:bodyPr>
          <a:lstStyle/>
          <a:p>
            <a:pPr marL="571500" indent="-571500">
              <a:lnSpc>
                <a:spcPts val="4165"/>
              </a:lnSpc>
              <a:buFont typeface="Arial" panose="020B0604020202020204" pitchFamily="34" charset="0"/>
              <a:buChar char="•"/>
            </a:pPr>
            <a:r>
              <a:rPr lang="de-DE" sz="4400" dirty="0">
                <a:solidFill>
                  <a:srgbClr val="FFFFFF"/>
                </a:solidFill>
                <a:latin typeface="Eastman Grotesque"/>
              </a:rPr>
              <a:t>Warum überhaupt anlegen?</a:t>
            </a:r>
          </a:p>
          <a:p>
            <a:pPr marL="571500" indent="-571500">
              <a:lnSpc>
                <a:spcPts val="4165"/>
              </a:lnSpc>
              <a:buFont typeface="Arial" panose="020B0604020202020204" pitchFamily="34" charset="0"/>
              <a:buChar char="•"/>
            </a:pPr>
            <a:endParaRPr lang="de-DE" sz="4400" dirty="0">
              <a:solidFill>
                <a:srgbClr val="FFFFFF"/>
              </a:solidFill>
              <a:latin typeface="Eastman Grotesque"/>
            </a:endParaRPr>
          </a:p>
          <a:p>
            <a:pPr marL="571500" indent="-571500">
              <a:lnSpc>
                <a:spcPts val="4165"/>
              </a:lnSpc>
              <a:buFont typeface="Arial" panose="020B0604020202020204" pitchFamily="34" charset="0"/>
              <a:buChar char="•"/>
            </a:pPr>
            <a:r>
              <a:rPr lang="de-DE" sz="4400" dirty="0">
                <a:solidFill>
                  <a:srgbClr val="FFFFFF"/>
                </a:solidFill>
                <a:latin typeface="Eastman Grotesque"/>
              </a:rPr>
              <a:t>Anlegen im aktuellen Umfeld?</a:t>
            </a:r>
          </a:p>
          <a:p>
            <a:pPr marL="571500" indent="-571500">
              <a:lnSpc>
                <a:spcPts val="4165"/>
              </a:lnSpc>
              <a:buFont typeface="Arial" panose="020B0604020202020204" pitchFamily="34" charset="0"/>
              <a:buChar char="•"/>
            </a:pPr>
            <a:endParaRPr lang="de-DE" sz="4400" dirty="0">
              <a:solidFill>
                <a:srgbClr val="FFFFFF"/>
              </a:solidFill>
              <a:latin typeface="Eastman Grotesque"/>
            </a:endParaRPr>
          </a:p>
          <a:p>
            <a:pPr marL="571500" indent="-571500">
              <a:lnSpc>
                <a:spcPts val="4165"/>
              </a:lnSpc>
              <a:buFont typeface="Arial" panose="020B0604020202020204" pitchFamily="34" charset="0"/>
              <a:buChar char="•"/>
            </a:pPr>
            <a:r>
              <a:rPr lang="de-DE" sz="4400" dirty="0">
                <a:solidFill>
                  <a:srgbClr val="FFFFFF"/>
                </a:solidFill>
                <a:latin typeface="Eastman Grotesque"/>
              </a:rPr>
              <a:t>Rendite und Rentabilität, Liquidität und Sicherheit?</a:t>
            </a:r>
          </a:p>
          <a:p>
            <a:pPr marL="457200" indent="-457200">
              <a:lnSpc>
                <a:spcPts val="4165"/>
              </a:lnSpc>
              <a:buFont typeface="Arial" panose="020B0604020202020204" pitchFamily="34" charset="0"/>
              <a:buChar char="•"/>
            </a:pPr>
            <a:endParaRPr lang="de-DE" sz="2975" dirty="0">
              <a:solidFill>
                <a:srgbClr val="FFFFFF"/>
              </a:solidFill>
              <a:latin typeface="Eastman Grotesque"/>
            </a:endParaRPr>
          </a:p>
        </p:txBody>
      </p:sp>
      <p:sp>
        <p:nvSpPr>
          <p:cNvPr id="16" name="TextBox 13">
            <a:extLst>
              <a:ext uri="{FF2B5EF4-FFF2-40B4-BE49-F238E27FC236}">
                <a16:creationId xmlns:a16="http://schemas.microsoft.com/office/drawing/2014/main" id="{668695D8-D38C-AFB8-D693-B8109879076D}"/>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Invest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spTree>
    <p:extLst>
      <p:ext uri="{BB962C8B-B14F-4D97-AF65-F5344CB8AC3E}">
        <p14:creationId xmlns:p14="http://schemas.microsoft.com/office/powerpoint/2010/main" val="39055148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5308A9776426D41840A8C2CCB15B3F3" ma:contentTypeVersion="18" ma:contentTypeDescription="Create a new document." ma:contentTypeScope="" ma:versionID="484d0e7fe09fe8de3466b246621db11c">
  <xsd:schema xmlns:xsd="http://www.w3.org/2001/XMLSchema" xmlns:xs="http://www.w3.org/2001/XMLSchema" xmlns:p="http://schemas.microsoft.com/office/2006/metadata/properties" xmlns:ns2="fd160c09-1844-45b0-b4f1-cf53e6c3c76a" xmlns:ns3="8e72f4a7-cae9-4e97-b541-2580a12d1989" targetNamespace="http://schemas.microsoft.com/office/2006/metadata/properties" ma:root="true" ma:fieldsID="e2ff8ef15423d4f21e0a799f7012675e" ns2:_="" ns3:_="">
    <xsd:import namespace="fd160c09-1844-45b0-b4f1-cf53e6c3c76a"/>
    <xsd:import namespace="8e72f4a7-cae9-4e97-b541-2580a12d198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160c09-1844-45b0-b4f1-cf53e6c3c7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1fe506b-8ef3-4252-9ac8-4ea0dfba28a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e72f4a7-cae9-4e97-b541-2580a12d1989"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34153eb-2901-4474-b3ae-28ce23b8bb52}" ma:internalName="TaxCatchAll" ma:showField="CatchAllData" ma:web="8e72f4a7-cae9-4e97-b541-2580a12d198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d160c09-1844-45b0-b4f1-cf53e6c3c76a">
      <Terms xmlns="http://schemas.microsoft.com/office/infopath/2007/PartnerControls"/>
    </lcf76f155ced4ddcb4097134ff3c332f>
    <TaxCatchAll xmlns="8e72f4a7-cae9-4e97-b541-2580a12d1989" xsi:nil="true"/>
  </documentManagement>
</p:properties>
</file>

<file path=customXml/itemProps1.xml><?xml version="1.0" encoding="utf-8"?>
<ds:datastoreItem xmlns:ds="http://schemas.openxmlformats.org/officeDocument/2006/customXml" ds:itemID="{8E1338FE-1CD3-4F9F-9A85-86D738C5F33F}">
  <ds:schemaRefs>
    <ds:schemaRef ds:uri="http://schemas.microsoft.com/sharepoint/v3/contenttype/forms"/>
  </ds:schemaRefs>
</ds:datastoreItem>
</file>

<file path=customXml/itemProps2.xml><?xml version="1.0" encoding="utf-8"?>
<ds:datastoreItem xmlns:ds="http://schemas.openxmlformats.org/officeDocument/2006/customXml" ds:itemID="{883BB363-BAD2-4FA3-81C4-FE8584D21C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160c09-1844-45b0-b4f1-cf53e6c3c76a"/>
    <ds:schemaRef ds:uri="8e72f4a7-cae9-4e97-b541-2580a12d19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3B9C5DF-A945-408F-8DBC-E0344F5B7EA9}">
  <ds:schemaRefs>
    <ds:schemaRef ds:uri="http://purl.org/dc/terms/"/>
    <ds:schemaRef ds:uri="38c38412-abb8-4de5-b738-a9b314f5d10c"/>
    <ds:schemaRef ds:uri="http://purl.org/dc/elements/1.1/"/>
    <ds:schemaRef ds:uri="http://schemas.openxmlformats.org/package/2006/metadata/core-properties"/>
    <ds:schemaRef ds:uri="http://www.w3.org/XML/1998/namespace"/>
    <ds:schemaRef ds:uri="http://schemas.microsoft.com/office/2006/documentManagement/types"/>
    <ds:schemaRef ds:uri="http://purl.org/dc/dcmitype/"/>
    <ds:schemaRef ds:uri="http://schemas.microsoft.com/office/infopath/2007/PartnerControls"/>
    <ds:schemaRef ds:uri="5012d810-bf09-49c2-b962-27cb54ff4702"/>
    <ds:schemaRef ds:uri="http://schemas.microsoft.com/office/2006/metadata/properties"/>
    <ds:schemaRef ds:uri="fd160c09-1844-45b0-b4f1-cf53e6c3c76a"/>
    <ds:schemaRef ds:uri="8e72f4a7-cae9-4e97-b541-2580a12d1989"/>
  </ds:schemaRefs>
</ds:datastoreItem>
</file>

<file path=docProps/app.xml><?xml version="1.0" encoding="utf-8"?>
<Properties xmlns="http://schemas.openxmlformats.org/officeDocument/2006/extended-properties" xmlns:vt="http://schemas.openxmlformats.org/officeDocument/2006/docPropsVTypes">
  <TotalTime>0</TotalTime>
  <Words>2295</Words>
  <Application>Microsoft Office PowerPoint</Application>
  <PresentationFormat>Custom</PresentationFormat>
  <Paragraphs>414</Paragraphs>
  <Slides>56</Slides>
  <Notes>24</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56</vt:i4>
      </vt:variant>
    </vt:vector>
  </HeadingPairs>
  <TitlesOfParts>
    <vt:vector size="65" baseType="lpstr">
      <vt:lpstr>Canva Sans</vt:lpstr>
      <vt:lpstr>Calibri</vt:lpstr>
      <vt:lpstr>Arial</vt:lpstr>
      <vt:lpstr>Eastman Grotesque Bold</vt:lpstr>
      <vt:lpstr>Century Gothic</vt:lpstr>
      <vt:lpstr>Wingdings</vt:lpstr>
      <vt:lpstr>Public Sans Bold</vt:lpstr>
      <vt:lpstr>Eastman Grotesque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Jetzt  überhaupt der richtige  Zeitpunkt?</vt:lpstr>
      <vt:lpstr>Anlegen bedeutet, Krisen zu trotzen</vt:lpstr>
      <vt:lpstr>PowerPoint Presentation</vt:lpstr>
      <vt:lpstr>PowerPoint Presentation</vt:lpstr>
      <vt:lpstr>PowerPoint Presentation</vt:lpstr>
      <vt:lpstr>PowerPoint Presentation</vt:lpstr>
      <vt:lpstr>PowerPoint Presentation</vt:lpstr>
      <vt:lpstr>PowerPoint Presentation</vt:lpstr>
      <vt:lpstr>     Ein Risiko entsteht,       wenn man nicht weiß,       was man tut.                                                       Warren Buffett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Lebensphasenmodell als Richtschnur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DIVIDENDEN BIETEN ZINSESZINS-EFFEKT Beispiel: ausschüttender vs. thesaurierender ETF:</vt:lpstr>
      <vt:lpstr>PowerPoint Presentation</vt:lpstr>
      <vt:lpstr>PowerPoint Presentation</vt:lpstr>
      <vt:lpstr>GROSSE  Auswahl   GROSSE  Unterschiede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dc:creator>Frederik Beckendorff</dc:creator>
  <cp:keywords/>
  <dc:description/>
  <cp:lastModifiedBy>Anaïs Baudrier</cp:lastModifiedBy>
  <cp:revision>61</cp:revision>
  <cp:lastPrinted>2023-08-21T09:42:04Z</cp:lastPrinted>
  <dcterms:created xsi:type="dcterms:W3CDTF">2006-08-16T00:00:00Z</dcterms:created>
  <dcterms:modified xsi:type="dcterms:W3CDTF">2024-05-17T09:04:44Z</dcterms:modified>
  <cp:category/>
  <dc:identifier>DAFpjRzsu30</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0x010100A1AFA046788EEA42B9CA78FD77F69514</vt:lpwstr>
  </property>
  <property fmtid="{D5CDD505-2E9C-101B-9397-08002B2CF9AE}" pid="3" name="MediaServiceImageTags">
    <vt:lpwstr/>
  </property>
</Properties>
</file>