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76" r:id="rId5"/>
    <p:sldId id="258" r:id="rId6"/>
    <p:sldId id="259" r:id="rId7"/>
    <p:sldId id="260" r:id="rId8"/>
    <p:sldId id="272" r:id="rId9"/>
    <p:sldId id="271" r:id="rId10"/>
    <p:sldId id="261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Eastman Grotesque" panose="020B0604020202020204" charset="0"/>
      <p:regular r:id="rId18"/>
    </p:embeddedFont>
    <p:embeddedFont>
      <p:font typeface="Eastman Grotesque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FB0C6-1EA7-4414-B25F-C6E45EC9900A}" v="18" dt="2023-09-08T16:06:0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ek Barankiewicz" userId="24ba5163-35fc-44aa-8446-2d836eaab741" providerId="ADAL" clId="{AABFB0C6-1EA7-4414-B25F-C6E45EC9900A}"/>
    <pc:docChg chg="undo custSel addSld delSld modSld sldOrd">
      <pc:chgData name="Przemek Barankiewicz" userId="24ba5163-35fc-44aa-8446-2d836eaab741" providerId="ADAL" clId="{AABFB0C6-1EA7-4414-B25F-C6E45EC9900A}" dt="2023-09-11T18:28:16.064" v="658" actId="20577"/>
      <pc:docMkLst>
        <pc:docMk/>
      </pc:docMkLst>
      <pc:sldChg chg="modSp mod">
        <pc:chgData name="Przemek Barankiewicz" userId="24ba5163-35fc-44aa-8446-2d836eaab741" providerId="ADAL" clId="{AABFB0C6-1EA7-4414-B25F-C6E45EC9900A}" dt="2023-09-11T18:26:48.741" v="627" actId="20577"/>
        <pc:sldMkLst>
          <pc:docMk/>
          <pc:sldMk cId="0" sldId="256"/>
        </pc:sldMkLst>
        <pc:spChg chg="mod">
          <ac:chgData name="Przemek Barankiewicz" userId="24ba5163-35fc-44aa-8446-2d836eaab741" providerId="ADAL" clId="{AABFB0C6-1EA7-4414-B25F-C6E45EC9900A}" dt="2023-09-11T18:26:48.741" v="627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Przemek Barankiewicz" userId="24ba5163-35fc-44aa-8446-2d836eaab741" providerId="ADAL" clId="{AABFB0C6-1EA7-4414-B25F-C6E45EC9900A}" dt="2023-09-08T15:53:21.353" v="195" actId="20577"/>
        <pc:sldMkLst>
          <pc:docMk/>
          <pc:sldMk cId="0" sldId="258"/>
        </pc:sldMkLst>
        <pc:spChg chg="mod">
          <ac:chgData name="Przemek Barankiewicz" userId="24ba5163-35fc-44aa-8446-2d836eaab741" providerId="ADAL" clId="{AABFB0C6-1EA7-4414-B25F-C6E45EC9900A}" dt="2023-09-08T15:53:21.353" v="195" actId="20577"/>
          <ac:spMkLst>
            <pc:docMk/>
            <pc:sldMk cId="0" sldId="258"/>
            <ac:spMk id="27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48:48.238" v="45" actId="20577"/>
          <ac:spMkLst>
            <pc:docMk/>
            <pc:sldMk cId="0" sldId="258"/>
            <ac:spMk id="28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49:43.303" v="119" actId="20577"/>
          <ac:spMkLst>
            <pc:docMk/>
            <pc:sldMk cId="0" sldId="258"/>
            <ac:spMk id="29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51:16.031" v="163" actId="1076"/>
          <ac:spMkLst>
            <pc:docMk/>
            <pc:sldMk cId="0" sldId="258"/>
            <ac:spMk id="30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51:49.757" v="185" actId="6549"/>
          <ac:spMkLst>
            <pc:docMk/>
            <pc:sldMk cId="0" sldId="258"/>
            <ac:spMk id="31" creationId="{00000000-0000-0000-0000-000000000000}"/>
          </ac:spMkLst>
        </pc:spChg>
        <pc:grpChg chg="mod">
          <ac:chgData name="Przemek Barankiewicz" userId="24ba5163-35fc-44aa-8446-2d836eaab741" providerId="ADAL" clId="{AABFB0C6-1EA7-4414-B25F-C6E45EC9900A}" dt="2023-09-08T15:49:13.498" v="57" actId="1076"/>
          <ac:grpSpMkLst>
            <pc:docMk/>
            <pc:sldMk cId="0" sldId="258"/>
            <ac:grpSpMk id="13" creationId="{00000000-0000-0000-0000-000000000000}"/>
          </ac:grpSpMkLst>
        </pc:grpChg>
      </pc:sldChg>
      <pc:sldChg chg="modSp mod">
        <pc:chgData name="Przemek Barankiewicz" userId="24ba5163-35fc-44aa-8446-2d836eaab741" providerId="ADAL" clId="{AABFB0C6-1EA7-4414-B25F-C6E45EC9900A}" dt="2023-09-08T16:00:00.867" v="367" actId="20577"/>
        <pc:sldMkLst>
          <pc:docMk/>
          <pc:sldMk cId="0" sldId="260"/>
        </pc:sldMkLst>
        <pc:spChg chg="mod">
          <ac:chgData name="Przemek Barankiewicz" userId="24ba5163-35fc-44aa-8446-2d836eaab741" providerId="ADAL" clId="{AABFB0C6-1EA7-4414-B25F-C6E45EC9900A}" dt="2023-09-08T15:57:55.322" v="270" actId="2057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58:13.402" v="272" actId="108"/>
          <ac:spMkLst>
            <pc:docMk/>
            <pc:sldMk cId="0" sldId="260"/>
            <ac:spMk id="21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58:26.690" v="274" actId="108"/>
          <ac:spMkLst>
            <pc:docMk/>
            <pc:sldMk cId="0" sldId="260"/>
            <ac:spMk id="22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6:00:00.867" v="367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5:59:36.414" v="337" actId="20577"/>
          <ac:spMkLst>
            <pc:docMk/>
            <pc:sldMk cId="0" sldId="260"/>
            <ac:spMk id="27" creationId="{00000000-0000-0000-0000-000000000000}"/>
          </ac:spMkLst>
        </pc:spChg>
        <pc:grpChg chg="mod">
          <ac:chgData name="Przemek Barankiewicz" userId="24ba5163-35fc-44aa-8446-2d836eaab741" providerId="ADAL" clId="{AABFB0C6-1EA7-4414-B25F-C6E45EC9900A}" dt="2023-09-08T15:59:20.641" v="334" actId="1076"/>
          <ac:grpSpMkLst>
            <pc:docMk/>
            <pc:sldMk cId="0" sldId="260"/>
            <ac:grpSpMk id="24" creationId="{00000000-0000-0000-0000-000000000000}"/>
          </ac:grpSpMkLst>
        </pc:grpChg>
      </pc:sldChg>
      <pc:sldChg chg="addSp delSp modSp mod ord">
        <pc:chgData name="Przemek Barankiewicz" userId="24ba5163-35fc-44aa-8446-2d836eaab741" providerId="ADAL" clId="{AABFB0C6-1EA7-4414-B25F-C6E45EC9900A}" dt="2023-09-11T18:28:05.482" v="657" actId="14100"/>
        <pc:sldMkLst>
          <pc:docMk/>
          <pc:sldMk cId="0" sldId="261"/>
        </pc:sldMkLst>
        <pc:spChg chg="mod">
          <ac:chgData name="Przemek Barankiewicz" userId="24ba5163-35fc-44aa-8446-2d836eaab741" providerId="ADAL" clId="{AABFB0C6-1EA7-4414-B25F-C6E45EC9900A}" dt="2023-09-08T16:04:21.540" v="469" actId="6549"/>
          <ac:spMkLst>
            <pc:docMk/>
            <pc:sldMk cId="0" sldId="261"/>
            <ac:spMk id="11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6:05:19.432" v="518" actId="1410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08T16:05:44.545" v="548" actId="14100"/>
          <ac:spMkLst>
            <pc:docMk/>
            <pc:sldMk cId="0" sldId="261"/>
            <ac:spMk id="13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11T18:27:52.308" v="642" actId="20577"/>
          <ac:spMkLst>
            <pc:docMk/>
            <pc:sldMk cId="0" sldId="261"/>
            <ac:spMk id="26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11T18:27:54.122" v="644" actId="20577"/>
          <ac:spMkLst>
            <pc:docMk/>
            <pc:sldMk cId="0" sldId="261"/>
            <ac:spMk id="27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11T18:27:55.867" v="646" actId="20577"/>
          <ac:spMkLst>
            <pc:docMk/>
            <pc:sldMk cId="0" sldId="261"/>
            <ac:spMk id="28" creationId="{00000000-0000-0000-0000-000000000000}"/>
          </ac:spMkLst>
        </pc:spChg>
        <pc:spChg chg="mod">
          <ac:chgData name="Przemek Barankiewicz" userId="24ba5163-35fc-44aa-8446-2d836eaab741" providerId="ADAL" clId="{AABFB0C6-1EA7-4414-B25F-C6E45EC9900A}" dt="2023-09-11T18:28:05.482" v="657" actId="14100"/>
          <ac:spMkLst>
            <pc:docMk/>
            <pc:sldMk cId="0" sldId="261"/>
            <ac:spMk id="29" creationId="{00000000-0000-0000-0000-000000000000}"/>
          </ac:spMkLst>
        </pc:spChg>
        <pc:spChg chg="add del mod">
          <ac:chgData name="Przemek Barankiewicz" userId="24ba5163-35fc-44aa-8446-2d836eaab741" providerId="ADAL" clId="{AABFB0C6-1EA7-4414-B25F-C6E45EC9900A}" dt="2023-09-08T16:03:56.720" v="452" actId="478"/>
          <ac:spMkLst>
            <pc:docMk/>
            <pc:sldMk cId="0" sldId="261"/>
            <ac:spMk id="30" creationId="{F7DB3AAC-543D-839C-F160-4350C5CA8266}"/>
          </ac:spMkLst>
        </pc:spChg>
        <pc:grpChg chg="del">
          <ac:chgData name="Przemek Barankiewicz" userId="24ba5163-35fc-44aa-8446-2d836eaab741" providerId="ADAL" clId="{AABFB0C6-1EA7-4414-B25F-C6E45EC9900A}" dt="2023-09-08T16:03:45.415" v="448" actId="478"/>
          <ac:grpSpMkLst>
            <pc:docMk/>
            <pc:sldMk cId="0" sldId="261"/>
            <ac:grpSpMk id="3" creationId="{00000000-0000-0000-0000-000000000000}"/>
          </ac:grpSpMkLst>
        </pc:grpChg>
        <pc:picChg chg="add del">
          <ac:chgData name="Przemek Barankiewicz" userId="24ba5163-35fc-44aa-8446-2d836eaab741" providerId="ADAL" clId="{AABFB0C6-1EA7-4414-B25F-C6E45EC9900A}" dt="2023-09-08T16:03:50.586" v="450" actId="478"/>
          <ac:picMkLst>
            <pc:docMk/>
            <pc:sldMk cId="0" sldId="261"/>
            <ac:picMk id="2" creationId="{00000000-0000-0000-0000-000000000000}"/>
          </ac:picMkLst>
        </pc:picChg>
      </pc:sldChg>
      <pc:sldChg chg="modSp add mod">
        <pc:chgData name="Przemek Barankiewicz" userId="24ba5163-35fc-44aa-8446-2d836eaab741" providerId="ADAL" clId="{AABFB0C6-1EA7-4414-B25F-C6E45EC9900A}" dt="2023-09-11T18:28:16.064" v="658" actId="20577"/>
        <pc:sldMkLst>
          <pc:docMk/>
          <pc:sldMk cId="675768825" sldId="267"/>
        </pc:sldMkLst>
        <pc:spChg chg="mod">
          <ac:chgData name="Przemek Barankiewicz" userId="24ba5163-35fc-44aa-8446-2d836eaab741" providerId="ADAL" clId="{AABFB0C6-1EA7-4414-B25F-C6E45EC9900A}" dt="2023-09-11T18:28:16.064" v="658" actId="20577"/>
          <ac:spMkLst>
            <pc:docMk/>
            <pc:sldMk cId="675768825" sldId="267"/>
            <ac:spMk id="3" creationId="{F32E806E-0733-8D16-028D-0E5C7D8A1641}"/>
          </ac:spMkLst>
        </pc:spChg>
      </pc:sldChg>
      <pc:sldChg chg="addSp delSp modSp mod">
        <pc:chgData name="Przemek Barankiewicz" userId="24ba5163-35fc-44aa-8446-2d836eaab741" providerId="ADAL" clId="{AABFB0C6-1EA7-4414-B25F-C6E45EC9900A}" dt="2023-09-11T18:27:30.675" v="638" actId="20577"/>
        <pc:sldMkLst>
          <pc:docMk/>
          <pc:sldMk cId="0" sldId="271"/>
        </pc:sldMkLst>
        <pc:spChg chg="add mod">
          <ac:chgData name="Przemek Barankiewicz" userId="24ba5163-35fc-44aa-8446-2d836eaab741" providerId="ADAL" clId="{AABFB0C6-1EA7-4414-B25F-C6E45EC9900A}" dt="2023-09-08T16:01:52.664" v="396" actId="255"/>
          <ac:spMkLst>
            <pc:docMk/>
            <pc:sldMk cId="0" sldId="271"/>
            <ac:spMk id="22" creationId="{9F0E6C4D-31E1-0ABA-8EF2-F16CF1C7FA0A}"/>
          </ac:spMkLst>
        </pc:spChg>
        <pc:spChg chg="mod">
          <ac:chgData name="Przemek Barankiewicz" userId="24ba5163-35fc-44aa-8446-2d836eaab741" providerId="ADAL" clId="{AABFB0C6-1EA7-4414-B25F-C6E45EC9900A}" dt="2023-09-11T18:27:30.675" v="638" actId="20577"/>
          <ac:spMkLst>
            <pc:docMk/>
            <pc:sldMk cId="0" sldId="271"/>
            <ac:spMk id="41" creationId="{00000000-0000-0000-0000-000000000000}"/>
          </ac:spMkLst>
        </pc:spChg>
        <pc:picChg chg="del">
          <ac:chgData name="Przemek Barankiewicz" userId="24ba5163-35fc-44aa-8446-2d836eaab741" providerId="ADAL" clId="{AABFB0C6-1EA7-4414-B25F-C6E45EC9900A}" dt="2023-09-08T16:00:10.809" v="368" actId="478"/>
          <ac:picMkLst>
            <pc:docMk/>
            <pc:sldMk cId="0" sldId="271"/>
            <ac:picMk id="45" creationId="{8FA327BB-50EB-A165-5304-FF621A4B896D}"/>
          </ac:picMkLst>
        </pc:picChg>
      </pc:sldChg>
      <pc:sldChg chg="modSp mod ord">
        <pc:chgData name="Przemek Barankiewicz" userId="24ba5163-35fc-44aa-8446-2d836eaab741" providerId="ADAL" clId="{AABFB0C6-1EA7-4414-B25F-C6E45EC9900A}" dt="2023-09-08T16:00:37.603" v="392"/>
        <pc:sldMkLst>
          <pc:docMk/>
          <pc:sldMk cId="2229714340" sldId="272"/>
        </pc:sldMkLst>
        <pc:spChg chg="mod">
          <ac:chgData name="Przemek Barankiewicz" userId="24ba5163-35fc-44aa-8446-2d836eaab741" providerId="ADAL" clId="{AABFB0C6-1EA7-4414-B25F-C6E45EC9900A}" dt="2023-09-08T16:00:33.899" v="390" actId="20577"/>
          <ac:spMkLst>
            <pc:docMk/>
            <pc:sldMk cId="2229714340" sldId="272"/>
            <ac:spMk id="27" creationId="{00000000-0000-0000-0000-000000000000}"/>
          </ac:spMkLst>
        </pc:spChg>
        <pc:picChg chg="mod">
          <ac:chgData name="Przemek Barankiewicz" userId="24ba5163-35fc-44aa-8446-2d836eaab741" providerId="ADAL" clId="{AABFB0C6-1EA7-4414-B25F-C6E45EC9900A}" dt="2023-09-08T16:00:26.570" v="369" actId="1076"/>
          <ac:picMkLst>
            <pc:docMk/>
            <pc:sldMk cId="2229714340" sldId="272"/>
            <ac:picMk id="4" creationId="{22107F98-19EF-B08C-82AC-D435A5F8D41D}"/>
          </ac:picMkLst>
        </pc:picChg>
      </pc:sldChg>
      <pc:sldChg chg="del">
        <pc:chgData name="Przemek Barankiewicz" userId="24ba5163-35fc-44aa-8446-2d836eaab741" providerId="ADAL" clId="{AABFB0C6-1EA7-4414-B25F-C6E45EC9900A}" dt="2023-09-08T16:02:07.568" v="397" actId="47"/>
        <pc:sldMkLst>
          <pc:docMk/>
          <pc:sldMk cId="1808668272" sldId="273"/>
        </pc:sldMkLst>
      </pc:sldChg>
      <pc:sldChg chg="del">
        <pc:chgData name="Przemek Barankiewicz" userId="24ba5163-35fc-44aa-8446-2d836eaab741" providerId="ADAL" clId="{AABFB0C6-1EA7-4414-B25F-C6E45EC9900A}" dt="2023-09-08T16:02:08.462" v="398" actId="47"/>
        <pc:sldMkLst>
          <pc:docMk/>
          <pc:sldMk cId="385121148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ise-europa.eu/2018/05/24/raport-polska-gotowa-klimatyczny-efekt-domina/" TargetMode="External"/><Relationship Id="rId3" Type="http://schemas.openxmlformats.org/officeDocument/2006/relationships/hyperlink" Target="https://betterfinance.eu/greencorner/" TargetMode="External"/><Relationship Id="rId7" Type="http://schemas.openxmlformats.org/officeDocument/2006/relationships/hyperlink" Target="https://environment.ec.europa.eu/publications/proposal-directive-green-claims_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sma.europa.eu/investor-corner/frauds-and-scams" TargetMode="External"/><Relationship Id="rId5" Type="http://schemas.openxmlformats.org/officeDocument/2006/relationships/hyperlink" Target="https://www.esma.europa.eu/investor-corner/make-complaint" TargetMode="External"/><Relationship Id="rId4" Type="http://schemas.openxmlformats.org/officeDocument/2006/relationships/hyperlink" Target="https://www.youtube.com/watch?v=zddhC4Wwcjs&amp;t=3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441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664783"/>
            <a:ext cx="18288000" cy="1622217"/>
            <a:chOff x="0" y="0"/>
            <a:chExt cx="4816593" cy="427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27250"/>
            </a:xfrm>
            <a:custGeom>
              <a:avLst/>
              <a:gdLst/>
              <a:ahLst/>
              <a:cxnLst/>
              <a:rect l="l" t="t" r="r" b="b"/>
              <a:pathLst>
                <a:path w="4816592" h="427250">
                  <a:moveTo>
                    <a:pt x="0" y="0"/>
                  </a:moveTo>
                  <a:lnTo>
                    <a:pt x="4816592" y="0"/>
                  </a:lnTo>
                  <a:lnTo>
                    <a:pt x="4816592" y="427250"/>
                  </a:lnTo>
                  <a:lnTo>
                    <a:pt x="0" y="427250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0" name="Freeform 10"/>
          <p:cNvSpPr/>
          <p:nvPr/>
        </p:nvSpPr>
        <p:spPr>
          <a:xfrm>
            <a:off x="414672" y="9035389"/>
            <a:ext cx="7773578" cy="881006"/>
          </a:xfrm>
          <a:custGeom>
            <a:avLst/>
            <a:gdLst/>
            <a:ahLst/>
            <a:cxnLst/>
            <a:rect l="l" t="t" r="r" b="b"/>
            <a:pathLst>
              <a:path w="7773578" h="881006">
                <a:moveTo>
                  <a:pt x="0" y="0"/>
                </a:moveTo>
                <a:lnTo>
                  <a:pt x="7773578" y="0"/>
                </a:lnTo>
                <a:lnTo>
                  <a:pt x="7773578" y="881005"/>
                </a:lnTo>
                <a:lnTo>
                  <a:pt x="0" y="881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293293" y="2730181"/>
            <a:ext cx="15701414" cy="11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Część 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5: Greenwashing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4224" y="5002812"/>
            <a:ext cx="12599552" cy="12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"/>
              </a:rPr>
              <a:t>Jak wykryć, uniknąć i zgłosić, by upewnić się, że Twoje inwestycje są chronione przed konsekwencjami tego zjawiska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ZASTRZEŻENIE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79715" y="2778288"/>
            <a:ext cx="14528569" cy="5969714"/>
            <a:chOff x="0" y="0"/>
            <a:chExt cx="3826454" cy="1572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454" cy="1572270"/>
            </a:xfrm>
            <a:custGeom>
              <a:avLst/>
              <a:gdLst/>
              <a:ahLst/>
              <a:cxnLst/>
              <a:rect l="l" t="t" r="r" b="b"/>
              <a:pathLst>
                <a:path w="3826454" h="1572270">
                  <a:moveTo>
                    <a:pt x="0" y="0"/>
                  </a:moveTo>
                  <a:lnTo>
                    <a:pt x="3826454" y="0"/>
                  </a:lnTo>
                  <a:lnTo>
                    <a:pt x="3826454" y="1572270"/>
                  </a:lnTo>
                  <a:lnTo>
                    <a:pt x="0" y="1572270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5881" y="3211406"/>
            <a:ext cx="12956238" cy="5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I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nvest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for Better Climate EU to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edukacyjna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inicjatywa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non-profit. </a:t>
            </a:r>
            <a:r>
              <a:rPr lang="pl-PL" sz="2975" dirty="0">
                <a:solidFill>
                  <a:srgbClr val="FFFFFF"/>
                </a:solidFill>
                <a:latin typeface="Eastman Grotesque"/>
              </a:rPr>
              <a:t>Nie stanowi doradztwa inwestycyjnego. Informacje i materiały zawarte w tym kursie są oferowane wyłącznie do ogólnych celów edukacyjnych i nie są przeznaczone do świadczenia usług planowania finansowego, doradztwa prawnego, podatkowego, księgowego ani inwestycyjnego. Strategie lub opisy jakichkolwiek inwestycji nie oznaczają ich poparcia. </a:t>
            </a:r>
          </a:p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Zawsze przeprowadzaj własne badania i/lub konsultuj się z profesjonalistami przed podjęciem jakichkolwiek decyzji inwestycyjnych. Przed każdą transakcją, upewnij się także, że rozumiesz i akceptujesz jej potencjalne konsekwencje podatkowe. </a:t>
            </a:r>
            <a:endParaRPr lang="en-US" sz="2975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4165"/>
              </a:lnSpc>
            </a:pPr>
            <a:endParaRPr lang="en-US" sz="2975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13098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53359" y="6023578"/>
            <a:ext cx="12838548" cy="1320291"/>
            <a:chOff x="0" y="0"/>
            <a:chExt cx="3381346" cy="3477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3" name="Group 13"/>
          <p:cNvGrpSpPr/>
          <p:nvPr/>
        </p:nvGrpSpPr>
        <p:grpSpPr>
          <a:xfrm>
            <a:off x="4253359" y="4436587"/>
            <a:ext cx="12838548" cy="1320291"/>
            <a:chOff x="0" y="0"/>
            <a:chExt cx="3381346" cy="3477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53359" y="2850470"/>
            <a:ext cx="12838548" cy="1320291"/>
            <a:chOff x="0" y="0"/>
            <a:chExt cx="3381346" cy="3477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53359" y="7610570"/>
            <a:ext cx="12838548" cy="1320291"/>
            <a:chOff x="0" y="0"/>
            <a:chExt cx="3381346" cy="3477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2666192"/>
            <a:ext cx="1364742" cy="1359624"/>
          </a:xfrm>
          <a:custGeom>
            <a:avLst/>
            <a:gdLst/>
            <a:ahLst/>
            <a:cxnLst/>
            <a:rect l="l" t="t" r="r" b="b"/>
            <a:pathLst>
              <a:path w="1364742" h="1359624">
                <a:moveTo>
                  <a:pt x="0" y="0"/>
                </a:moveTo>
                <a:lnTo>
                  <a:pt x="1364742" y="0"/>
                </a:lnTo>
                <a:lnTo>
                  <a:pt x="1364742" y="1359625"/>
                </a:lnTo>
                <a:lnTo>
                  <a:pt x="0" y="1359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3" name="Freeform 23"/>
          <p:cNvSpPr/>
          <p:nvPr/>
        </p:nvSpPr>
        <p:spPr>
          <a:xfrm>
            <a:off x="1028700" y="4293898"/>
            <a:ext cx="1271282" cy="1381828"/>
          </a:xfrm>
          <a:custGeom>
            <a:avLst/>
            <a:gdLst/>
            <a:ahLst/>
            <a:cxnLst/>
            <a:rect l="l" t="t" r="r" b="b"/>
            <a:pathLst>
              <a:path w="1271282" h="1381828">
                <a:moveTo>
                  <a:pt x="0" y="0"/>
                </a:moveTo>
                <a:lnTo>
                  <a:pt x="1271282" y="0"/>
                </a:lnTo>
                <a:lnTo>
                  <a:pt x="1271282" y="1381828"/>
                </a:lnTo>
                <a:lnTo>
                  <a:pt x="0" y="1381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4" name="Freeform 24"/>
          <p:cNvSpPr/>
          <p:nvPr/>
        </p:nvSpPr>
        <p:spPr>
          <a:xfrm>
            <a:off x="1213399" y="5942426"/>
            <a:ext cx="1345961" cy="1258474"/>
          </a:xfrm>
          <a:custGeom>
            <a:avLst/>
            <a:gdLst/>
            <a:ahLst/>
            <a:cxnLst/>
            <a:rect l="l" t="t" r="r" b="b"/>
            <a:pathLst>
              <a:path w="1345961" h="1258474">
                <a:moveTo>
                  <a:pt x="0" y="0"/>
                </a:moveTo>
                <a:lnTo>
                  <a:pt x="1345961" y="0"/>
                </a:lnTo>
                <a:lnTo>
                  <a:pt x="1345961" y="1258474"/>
                </a:lnTo>
                <a:lnTo>
                  <a:pt x="0" y="1258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5" name="Freeform 25"/>
          <p:cNvSpPr/>
          <p:nvPr/>
        </p:nvSpPr>
        <p:spPr>
          <a:xfrm>
            <a:off x="1028700" y="7467600"/>
            <a:ext cx="1258474" cy="1258474"/>
          </a:xfrm>
          <a:custGeom>
            <a:avLst/>
            <a:gdLst/>
            <a:ahLst/>
            <a:cxnLst/>
            <a:rect l="l" t="t" r="r" b="b"/>
            <a:pathLst>
              <a:path w="1258474" h="1258474">
                <a:moveTo>
                  <a:pt x="0" y="0"/>
                </a:moveTo>
                <a:lnTo>
                  <a:pt x="1258474" y="0"/>
                </a:lnTo>
                <a:lnTo>
                  <a:pt x="1258474" y="1258474"/>
                </a:lnTo>
                <a:lnTo>
                  <a:pt x="0" y="12584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Cele zajęć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786338" y="3215910"/>
            <a:ext cx="12122398" cy="52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definicje </a:t>
            </a:r>
            <a:r>
              <a:rPr lang="pl-PL" sz="3044" dirty="0" err="1">
                <a:solidFill>
                  <a:srgbClr val="FFFFFF"/>
                </a:solidFill>
                <a:latin typeface="Eastman Grotesque Bold"/>
              </a:rPr>
              <a:t>greenwashingu</a:t>
            </a: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 i innych nadużyć komunikacji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786338" y="4802464"/>
            <a:ext cx="12122398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Porozmawiasz o tym, jak rozpoznać przykłady </a:t>
            </a:r>
            <a:r>
              <a:rPr lang="pl-PL" sz="3044" dirty="0" err="1">
                <a:solidFill>
                  <a:srgbClr val="FFFFFF"/>
                </a:solidFill>
                <a:latin typeface="Eastman Grotesque Bold"/>
              </a:rPr>
              <a:t>greenwashingu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720615" y="6373718"/>
            <a:ext cx="12305569" cy="1073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Dowiesz się, co Unia Europejska robi, by walczyć z tym zjawiskiem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86338" y="7976010"/>
            <a:ext cx="12122398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dyrektywę Green </a:t>
            </a:r>
            <a:r>
              <a:rPr lang="pl-PL" sz="3044" dirty="0" err="1">
                <a:solidFill>
                  <a:srgbClr val="FFFFFF"/>
                </a:solidFill>
                <a:latin typeface="Eastman Grotesque Bold"/>
              </a:rPr>
              <a:t>Claims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10846" y="6072135"/>
            <a:ext cx="12852428" cy="2681975"/>
            <a:chOff x="0" y="0"/>
            <a:chExt cx="3381346" cy="595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1346" cy="595102"/>
            </a:xfrm>
            <a:custGeom>
              <a:avLst/>
              <a:gdLst/>
              <a:ahLst/>
              <a:cxnLst/>
              <a:rect l="l" t="t" r="r" b="b"/>
              <a:pathLst>
                <a:path w="3381346" h="595102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564348"/>
                  </a:lnTo>
                  <a:cubicBezTo>
                    <a:pt x="3381346" y="572504"/>
                    <a:pt x="3378106" y="580327"/>
                    <a:pt x="3372338" y="586094"/>
                  </a:cubicBezTo>
                  <a:cubicBezTo>
                    <a:pt x="3366571" y="591862"/>
                    <a:pt x="3358748" y="595102"/>
                    <a:pt x="3350592" y="595102"/>
                  </a:cubicBezTo>
                  <a:lnTo>
                    <a:pt x="30754" y="595102"/>
                  </a:lnTo>
                  <a:cubicBezTo>
                    <a:pt x="22598" y="595102"/>
                    <a:pt x="14775" y="591862"/>
                    <a:pt x="9008" y="586094"/>
                  </a:cubicBezTo>
                  <a:cubicBezTo>
                    <a:pt x="3240" y="580327"/>
                    <a:pt x="0" y="572504"/>
                    <a:pt x="0" y="564348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4726" y="3138600"/>
            <a:ext cx="12838548" cy="1647660"/>
            <a:chOff x="0" y="0"/>
            <a:chExt cx="3381346" cy="4339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433952"/>
            </a:xfrm>
            <a:custGeom>
              <a:avLst/>
              <a:gdLst/>
              <a:ahLst/>
              <a:cxnLst/>
              <a:rect l="l" t="t" r="r" b="b"/>
              <a:pathLst>
                <a:path w="3381346" h="433952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403197"/>
                  </a:lnTo>
                  <a:cubicBezTo>
                    <a:pt x="3381346" y="411354"/>
                    <a:pt x="3378106" y="419176"/>
                    <a:pt x="3372338" y="424944"/>
                  </a:cubicBezTo>
                  <a:cubicBezTo>
                    <a:pt x="3366571" y="430711"/>
                    <a:pt x="3358748" y="433952"/>
                    <a:pt x="3350592" y="433952"/>
                  </a:cubicBezTo>
                  <a:lnTo>
                    <a:pt x="30754" y="433952"/>
                  </a:lnTo>
                  <a:cubicBezTo>
                    <a:pt x="22598" y="433952"/>
                    <a:pt x="14775" y="430711"/>
                    <a:pt x="9008" y="424944"/>
                  </a:cubicBezTo>
                  <a:cubicBezTo>
                    <a:pt x="3240" y="419176"/>
                    <a:pt x="0" y="411354"/>
                    <a:pt x="0" y="40319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Box 1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0493" y="885825"/>
            <a:ext cx="15701414" cy="11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Greenwashing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05247" y="3350040"/>
            <a:ext cx="12671907" cy="11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pl-PL" sz="3232" dirty="0">
                <a:solidFill>
                  <a:srgbClr val="FFFFFF"/>
                </a:solidFill>
                <a:latin typeface="Eastman Grotesque Bold"/>
              </a:rPr>
              <a:t>Wprowadzające w błąd twierdzenia, które – wbrew prawdzie - przedstawiają produkty i usługi jako mające pozytywny wpływ</a:t>
            </a:r>
            <a:endParaRPr lang="en-US" sz="323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05247" y="6334976"/>
            <a:ext cx="12671907" cy="227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pl-PL" sz="3232" dirty="0">
                <a:solidFill>
                  <a:srgbClr val="FFFFFF"/>
                </a:solidFill>
                <a:latin typeface="Eastman Grotesque"/>
              </a:rPr>
              <a:t>Może się to zdarzyć w przypadku twierdzeń związanych ze zrównoważonym rozwojem, które są przekazywane inwestorom. Na przykład dokumentów regulacyjnych, takich jak </a:t>
            </a:r>
            <a:r>
              <a:rPr lang="pl-PL" sz="3232" dirty="0" err="1">
                <a:solidFill>
                  <a:srgbClr val="FFFFFF"/>
                </a:solidFill>
                <a:latin typeface="Eastman Grotesque"/>
              </a:rPr>
              <a:t>KIDy</a:t>
            </a:r>
            <a:r>
              <a:rPr lang="pl-PL" sz="3232" dirty="0">
                <a:solidFill>
                  <a:srgbClr val="FFFFFF"/>
                </a:solidFill>
                <a:latin typeface="Eastman Grotesque"/>
              </a:rPr>
              <a:t>, prospekty emisyjne, sprawozdania finansowe, itp.</a:t>
            </a:r>
            <a:endParaRPr lang="en-US" sz="3232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47947" y="4220316"/>
            <a:ext cx="11853933" cy="1661032"/>
            <a:chOff x="0" y="0"/>
            <a:chExt cx="3381346" cy="4738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1346" cy="473811"/>
            </a:xfrm>
            <a:custGeom>
              <a:avLst/>
              <a:gdLst/>
              <a:ahLst/>
              <a:cxnLst/>
              <a:rect l="l" t="t" r="r" b="b"/>
              <a:pathLst>
                <a:path w="3381346" h="473811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440502"/>
                  </a:lnTo>
                  <a:cubicBezTo>
                    <a:pt x="3381346" y="449336"/>
                    <a:pt x="3377837" y="457809"/>
                    <a:pt x="3371590" y="464055"/>
                  </a:cubicBezTo>
                  <a:cubicBezTo>
                    <a:pt x="3365343" y="470302"/>
                    <a:pt x="3356871" y="473811"/>
                    <a:pt x="3348038" y="473811"/>
                  </a:cubicBezTo>
                  <a:lnTo>
                    <a:pt x="33309" y="473811"/>
                  </a:lnTo>
                  <a:cubicBezTo>
                    <a:pt x="14913" y="473811"/>
                    <a:pt x="0" y="458898"/>
                    <a:pt x="0" y="440502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191537" y="5938498"/>
            <a:ext cx="11853933" cy="1365218"/>
            <a:chOff x="0" y="0"/>
            <a:chExt cx="3381346" cy="3894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81346" cy="389430"/>
            </a:xfrm>
            <a:custGeom>
              <a:avLst/>
              <a:gdLst/>
              <a:ahLst/>
              <a:cxnLst/>
              <a:rect l="l" t="t" r="r" b="b"/>
              <a:pathLst>
                <a:path w="3381346" h="389430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356121"/>
                  </a:lnTo>
                  <a:cubicBezTo>
                    <a:pt x="3381346" y="364955"/>
                    <a:pt x="3377837" y="373427"/>
                    <a:pt x="3371590" y="379674"/>
                  </a:cubicBezTo>
                  <a:cubicBezTo>
                    <a:pt x="3365343" y="385920"/>
                    <a:pt x="3356871" y="389430"/>
                    <a:pt x="3348038" y="389430"/>
                  </a:cubicBezTo>
                  <a:lnTo>
                    <a:pt x="33309" y="389430"/>
                  </a:lnTo>
                  <a:cubicBezTo>
                    <a:pt x="24475" y="389430"/>
                    <a:pt x="16002" y="385920"/>
                    <a:pt x="9756" y="379674"/>
                  </a:cubicBezTo>
                  <a:cubicBezTo>
                    <a:pt x="3509" y="373427"/>
                    <a:pt x="0" y="364955"/>
                    <a:pt x="0" y="356121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0493" y="885825"/>
            <a:ext cx="15701414" cy="11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Przykłady g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reenwashing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u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3217034" y="2767699"/>
            <a:ext cx="11853933" cy="1395467"/>
            <a:chOff x="0" y="0"/>
            <a:chExt cx="3381346" cy="3980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381346" cy="398058"/>
            </a:xfrm>
            <a:custGeom>
              <a:avLst/>
              <a:gdLst/>
              <a:ahLst/>
              <a:cxnLst/>
              <a:rect l="l" t="t" r="r" b="b"/>
              <a:pathLst>
                <a:path w="3381346" h="398058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364750"/>
                  </a:lnTo>
                  <a:cubicBezTo>
                    <a:pt x="3381346" y="373584"/>
                    <a:pt x="3377837" y="382056"/>
                    <a:pt x="3371590" y="388302"/>
                  </a:cubicBezTo>
                  <a:cubicBezTo>
                    <a:pt x="3365343" y="394549"/>
                    <a:pt x="3356871" y="398058"/>
                    <a:pt x="3348038" y="398058"/>
                  </a:cubicBezTo>
                  <a:lnTo>
                    <a:pt x="33309" y="398058"/>
                  </a:lnTo>
                  <a:cubicBezTo>
                    <a:pt x="14913" y="398058"/>
                    <a:pt x="0" y="383146"/>
                    <a:pt x="0" y="364750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60623" y="2909204"/>
            <a:ext cx="11966754" cy="105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1"/>
              </a:lnSpc>
            </a:pPr>
            <a:r>
              <a:rPr lang="pl-PL" sz="3029" dirty="0">
                <a:solidFill>
                  <a:srgbClr val="FFFFFF"/>
                </a:solidFill>
                <a:latin typeface="Eastman Grotesque Bold"/>
              </a:rPr>
              <a:t>Pominięcie informacji 
</a:t>
            </a:r>
            <a:r>
              <a:rPr lang="pl-PL" sz="2432" dirty="0">
                <a:solidFill>
                  <a:srgbClr val="FFFFFF"/>
                </a:solidFill>
                <a:latin typeface="Eastman Grotesque"/>
              </a:rPr>
              <a:t>tj. "zielone" fundusze, które inwestują również w ropę i gaz</a:t>
            </a:r>
            <a:endParaRPr lang="en-US" sz="243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217034" y="4282881"/>
            <a:ext cx="11966754" cy="158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pl-PL" sz="3032" dirty="0">
                <a:solidFill>
                  <a:srgbClr val="FFFFFF"/>
                </a:solidFill>
                <a:latin typeface="Eastman Grotesque Bold"/>
              </a:rPr>
              <a:t>Używanie wprowadzających w błąd wewnętrznych ocen ESG 
</a:t>
            </a:r>
            <a:r>
              <a:rPr lang="pl-PL" sz="2432" dirty="0">
                <a:solidFill>
                  <a:srgbClr val="FFFFFF"/>
                </a:solidFill>
                <a:latin typeface="Eastman Grotesque"/>
              </a:rPr>
              <a:t>tj. "ekologiczny" fundusz "najlepszy w swojej klasie", który nie wyjaśnia, w jaki sposób mierzy osiągnięcie celów środowiskowych</a:t>
            </a:r>
            <a:endParaRPr lang="en-US" sz="243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135126" y="6060682"/>
            <a:ext cx="11966754" cy="10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1"/>
              </a:lnSpc>
            </a:pPr>
            <a:r>
              <a:rPr lang="pl-PL" sz="3029" dirty="0">
                <a:solidFill>
                  <a:srgbClr val="FFFFFF"/>
                </a:solidFill>
                <a:latin typeface="Eastman Grotesque Bold"/>
              </a:rPr>
              <a:t>Reklama wprowadzająca w błąd
</a:t>
            </a:r>
            <a:r>
              <a:rPr lang="pl-PL" sz="2432" dirty="0">
                <a:solidFill>
                  <a:srgbClr val="FFFFFF"/>
                </a:solidFill>
                <a:latin typeface="Eastman Grotesque"/>
              </a:rPr>
              <a:t>tj. wszechobecne zdjęcia paneli słonecznych, zielona strona internetowa funduszu</a:t>
            </a:r>
            <a:endParaRPr lang="en-US" sz="2432" dirty="0">
              <a:solidFill>
                <a:srgbClr val="FFFFFF"/>
              </a:solidFill>
              <a:latin typeface="Eastman Grotesque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242531" y="7380593"/>
            <a:ext cx="11853933" cy="1877707"/>
            <a:chOff x="0" y="0"/>
            <a:chExt cx="3381346" cy="5356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81346" cy="535618"/>
            </a:xfrm>
            <a:custGeom>
              <a:avLst/>
              <a:gdLst/>
              <a:ahLst/>
              <a:cxnLst/>
              <a:rect l="l" t="t" r="r" b="b"/>
              <a:pathLst>
                <a:path w="3381346" h="535618">
                  <a:moveTo>
                    <a:pt x="33309" y="0"/>
                  </a:moveTo>
                  <a:lnTo>
                    <a:pt x="3348038" y="0"/>
                  </a:lnTo>
                  <a:cubicBezTo>
                    <a:pt x="3366433" y="0"/>
                    <a:pt x="3381346" y="14913"/>
                    <a:pt x="3381346" y="33309"/>
                  </a:cubicBezTo>
                  <a:lnTo>
                    <a:pt x="3381346" y="502309"/>
                  </a:lnTo>
                  <a:cubicBezTo>
                    <a:pt x="3381346" y="511143"/>
                    <a:pt x="3377837" y="519615"/>
                    <a:pt x="3371590" y="525862"/>
                  </a:cubicBezTo>
                  <a:cubicBezTo>
                    <a:pt x="3365343" y="532108"/>
                    <a:pt x="3356871" y="535618"/>
                    <a:pt x="3348038" y="535618"/>
                  </a:cubicBezTo>
                  <a:lnTo>
                    <a:pt x="33309" y="535618"/>
                  </a:lnTo>
                  <a:cubicBezTo>
                    <a:pt x="14913" y="535618"/>
                    <a:pt x="0" y="520705"/>
                    <a:pt x="0" y="502309"/>
                  </a:cubicBezTo>
                  <a:lnTo>
                    <a:pt x="0" y="33309"/>
                  </a:lnTo>
                  <a:cubicBezTo>
                    <a:pt x="0" y="24475"/>
                    <a:pt x="3509" y="16002"/>
                    <a:pt x="9756" y="9756"/>
                  </a:cubicBezTo>
                  <a:cubicBezTo>
                    <a:pt x="16002" y="3509"/>
                    <a:pt x="24475" y="0"/>
                    <a:pt x="33309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34801" y="7571819"/>
            <a:ext cx="11531218" cy="156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1"/>
              </a:lnSpc>
            </a:pPr>
            <a:r>
              <a:rPr lang="pl-PL" sz="3029" dirty="0">
                <a:solidFill>
                  <a:srgbClr val="FFFFFF"/>
                </a:solidFill>
                <a:latin typeface="Eastman Grotesque Bold"/>
              </a:rPr>
              <a:t>Zobowiązania „niewiążące” (ang. non-</a:t>
            </a:r>
            <a:r>
              <a:rPr lang="pl-PL" sz="3029" dirty="0" err="1">
                <a:solidFill>
                  <a:srgbClr val="FFFFFF"/>
                </a:solidFill>
                <a:latin typeface="Eastman Grotesque Bold"/>
              </a:rPr>
              <a:t>binding</a:t>
            </a:r>
            <a:r>
              <a:rPr lang="pl-PL" sz="3029" dirty="0">
                <a:solidFill>
                  <a:srgbClr val="FFFFFF"/>
                </a:solidFill>
                <a:latin typeface="Eastman Grotesque Bold"/>
              </a:rPr>
              <a:t>)
</a:t>
            </a:r>
            <a:r>
              <a:rPr lang="pl-PL" sz="2432" dirty="0">
                <a:solidFill>
                  <a:srgbClr val="FFFFFF"/>
                </a:solidFill>
                <a:latin typeface="Eastman Grotesque"/>
              </a:rPr>
              <a:t>tzn. fundusz twierdzi, że inwestor może osiągnąć pozytywny wpływ na swoje emisje CO2, który zależy od zainwestowanej kwoty</a:t>
            </a:r>
            <a:endParaRPr lang="en-US" sz="2432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Polskie przykłady?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107F98-19EF-B08C-82AC-D435A5F8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68" y="2728637"/>
            <a:ext cx="8062278" cy="66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1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3352800" y="2862047"/>
            <a:ext cx="9328890" cy="888528"/>
            <a:chOff x="0" y="0"/>
            <a:chExt cx="2456992" cy="234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3941009"/>
            <a:ext cx="9328890" cy="888528"/>
            <a:chOff x="0" y="0"/>
            <a:chExt cx="2456992" cy="2340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52800" y="5064710"/>
            <a:ext cx="9328890" cy="888528"/>
            <a:chOff x="0" y="0"/>
            <a:chExt cx="2456992" cy="2340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352800" y="6115243"/>
            <a:ext cx="9328890" cy="888528"/>
            <a:chOff x="0" y="0"/>
            <a:chExt cx="2456992" cy="2340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3997037" y="5106474"/>
            <a:ext cx="720930" cy="720930"/>
          </a:xfrm>
          <a:custGeom>
            <a:avLst/>
            <a:gdLst/>
            <a:ahLst/>
            <a:cxnLst/>
            <a:rect l="l" t="t" r="r" b="b"/>
            <a:pathLst>
              <a:path w="720930" h="720930">
                <a:moveTo>
                  <a:pt x="0" y="0"/>
                </a:moveTo>
                <a:lnTo>
                  <a:pt x="720929" y="0"/>
                </a:lnTo>
                <a:lnTo>
                  <a:pt x="720929" y="720930"/>
                </a:lnTo>
                <a:lnTo>
                  <a:pt x="0" y="7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4" name="TextBox 34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„-</a:t>
            </a: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washing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134319" y="6165351"/>
            <a:ext cx="6057682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44"/>
              </a:lnSpc>
            </a:pP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Rainbowwashing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134318" y="5086350"/>
            <a:ext cx="5962652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44"/>
              </a:lnSpc>
            </a:pP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Bluewashing</a:t>
            </a:r>
            <a:r>
              <a:rPr lang="pl-PL" sz="2889" dirty="0">
                <a:solidFill>
                  <a:srgbClr val="FFFFFF"/>
                </a:solidFill>
                <a:latin typeface="Canva Sans"/>
              </a:rPr>
              <a:t> 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134318" y="4064445"/>
            <a:ext cx="7855740" cy="4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44"/>
              </a:lnSpc>
            </a:pP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Pinkwashing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134318" y="3042429"/>
            <a:ext cx="4660544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44"/>
              </a:lnSpc>
            </a:pP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Socialwashing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2" name="Freeform 30">
            <a:extLst>
              <a:ext uri="{FF2B5EF4-FFF2-40B4-BE49-F238E27FC236}">
                <a16:creationId xmlns:a16="http://schemas.microsoft.com/office/drawing/2014/main" id="{2C8C6892-29AF-E01D-4D99-C1713115135F}"/>
              </a:ext>
            </a:extLst>
          </p:cNvPr>
          <p:cNvSpPr/>
          <p:nvPr/>
        </p:nvSpPr>
        <p:spPr>
          <a:xfrm>
            <a:off x="3995343" y="6199042"/>
            <a:ext cx="720930" cy="720930"/>
          </a:xfrm>
          <a:custGeom>
            <a:avLst/>
            <a:gdLst/>
            <a:ahLst/>
            <a:cxnLst/>
            <a:rect l="l" t="t" r="r" b="b"/>
            <a:pathLst>
              <a:path w="720930" h="720930">
                <a:moveTo>
                  <a:pt x="0" y="0"/>
                </a:moveTo>
                <a:lnTo>
                  <a:pt x="720929" y="0"/>
                </a:lnTo>
                <a:lnTo>
                  <a:pt x="720929" y="720930"/>
                </a:lnTo>
                <a:lnTo>
                  <a:pt x="0" y="7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3" name="Freeform 30">
            <a:extLst>
              <a:ext uri="{FF2B5EF4-FFF2-40B4-BE49-F238E27FC236}">
                <a16:creationId xmlns:a16="http://schemas.microsoft.com/office/drawing/2014/main" id="{9993DA22-4145-9546-3044-E09CB19F9B40}"/>
              </a:ext>
            </a:extLst>
          </p:cNvPr>
          <p:cNvSpPr/>
          <p:nvPr/>
        </p:nvSpPr>
        <p:spPr>
          <a:xfrm>
            <a:off x="3995343" y="3991043"/>
            <a:ext cx="720930" cy="720930"/>
          </a:xfrm>
          <a:custGeom>
            <a:avLst/>
            <a:gdLst/>
            <a:ahLst/>
            <a:cxnLst/>
            <a:rect l="l" t="t" r="r" b="b"/>
            <a:pathLst>
              <a:path w="720930" h="720930">
                <a:moveTo>
                  <a:pt x="0" y="0"/>
                </a:moveTo>
                <a:lnTo>
                  <a:pt x="720929" y="0"/>
                </a:lnTo>
                <a:lnTo>
                  <a:pt x="720929" y="720930"/>
                </a:lnTo>
                <a:lnTo>
                  <a:pt x="0" y="7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4" name="Freeform 30">
            <a:extLst>
              <a:ext uri="{FF2B5EF4-FFF2-40B4-BE49-F238E27FC236}">
                <a16:creationId xmlns:a16="http://schemas.microsoft.com/office/drawing/2014/main" id="{8A440B1E-7FAB-1A50-3216-C622D39A3330}"/>
              </a:ext>
            </a:extLst>
          </p:cNvPr>
          <p:cNvSpPr/>
          <p:nvPr/>
        </p:nvSpPr>
        <p:spPr>
          <a:xfrm>
            <a:off x="3995343" y="2938179"/>
            <a:ext cx="720930" cy="720930"/>
          </a:xfrm>
          <a:custGeom>
            <a:avLst/>
            <a:gdLst/>
            <a:ahLst/>
            <a:cxnLst/>
            <a:rect l="l" t="t" r="r" b="b"/>
            <a:pathLst>
              <a:path w="720930" h="720930">
                <a:moveTo>
                  <a:pt x="0" y="0"/>
                </a:moveTo>
                <a:lnTo>
                  <a:pt x="720929" y="0"/>
                </a:lnTo>
                <a:lnTo>
                  <a:pt x="720929" y="720930"/>
                </a:lnTo>
                <a:lnTo>
                  <a:pt x="0" y="72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F0E6C4D-31E1-0ABA-8EF2-F16CF1C7FA0A}"/>
              </a:ext>
            </a:extLst>
          </p:cNvPr>
          <p:cNvSpPr txBox="1"/>
          <p:nvPr/>
        </p:nvSpPr>
        <p:spPr>
          <a:xfrm>
            <a:off x="13639800" y="32385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0" dirty="0">
                <a:solidFill>
                  <a:schemeClr val="bg1"/>
                </a:solidFill>
              </a:rPr>
              <a:t>?</a:t>
            </a:r>
            <a:endParaRPr lang="en-US" sz="1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609264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0" name="TextBox 10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3293" y="109267"/>
            <a:ext cx="15701414" cy="241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Europejskie działania przeciwko </a:t>
            </a: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pseudoekologii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0601" y="2668451"/>
            <a:ext cx="16840200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pl-PL" sz="3399" dirty="0">
                <a:solidFill>
                  <a:srgbClr val="FFFFFF"/>
                </a:solidFill>
                <a:latin typeface="Canva Sans"/>
              </a:rPr>
              <a:t>UE chce przepisów, przez które oświadczenia dotyczące ekologiczności będą wiarygodne, porównywalne i weryfikowalne</a:t>
            </a: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pl-PL" sz="3399" dirty="0">
                <a:solidFill>
                  <a:srgbClr val="FFFFFF"/>
                </a:solidFill>
                <a:latin typeface="Canva Sans"/>
              </a:rPr>
              <a:t>Dyrektywa „Green </a:t>
            </a:r>
            <a:r>
              <a:rPr lang="pl-PL" sz="3399" dirty="0" err="1">
                <a:solidFill>
                  <a:srgbClr val="FFFFFF"/>
                </a:solidFill>
                <a:latin typeface="Canva Sans"/>
              </a:rPr>
              <a:t>Claims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38600" y="4574975"/>
            <a:ext cx="11201399" cy="609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FFFFFF"/>
                </a:solidFill>
                <a:latin typeface="Eastman Grotesque Bold"/>
              </a:rPr>
              <a:t>Jako</a:t>
            </a:r>
            <a:r>
              <a:rPr lang="en-US" sz="3600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Eastman Grotesque Bold"/>
              </a:rPr>
              <a:t>inwestor</a:t>
            </a:r>
            <a:r>
              <a:rPr lang="en-US" sz="3600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pl-PL" sz="3600" dirty="0">
                <a:solidFill>
                  <a:srgbClr val="FFFFFF"/>
                </a:solidFill>
                <a:latin typeface="Eastman Grotesque Bold"/>
              </a:rPr>
              <a:t>indywidualny </a:t>
            </a:r>
            <a:r>
              <a:rPr lang="en-US" sz="3600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Eastman Grotesque Bold"/>
              </a:rPr>
              <a:t>powinieneś</a:t>
            </a:r>
            <a:r>
              <a:rPr lang="en-US" sz="3600" dirty="0">
                <a:solidFill>
                  <a:srgbClr val="FFFFFF"/>
                </a:solidFill>
                <a:latin typeface="Eastman Grotesque Bold"/>
              </a:rPr>
              <a:t>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493488" y="5392537"/>
            <a:ext cx="7301025" cy="735109"/>
            <a:chOff x="0" y="0"/>
            <a:chExt cx="1922904" cy="1936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22904" cy="193609"/>
            </a:xfrm>
            <a:custGeom>
              <a:avLst/>
              <a:gdLst/>
              <a:ahLst/>
              <a:cxnLst/>
              <a:rect l="l" t="t" r="r" b="b"/>
              <a:pathLst>
                <a:path w="1922904" h="193609">
                  <a:moveTo>
                    <a:pt x="54080" y="0"/>
                  </a:moveTo>
                  <a:lnTo>
                    <a:pt x="1868824" y="0"/>
                  </a:lnTo>
                  <a:cubicBezTo>
                    <a:pt x="1898691" y="0"/>
                    <a:pt x="1922904" y="24212"/>
                    <a:pt x="1922904" y="54080"/>
                  </a:cubicBezTo>
                  <a:lnTo>
                    <a:pt x="1922904" y="139529"/>
                  </a:lnTo>
                  <a:cubicBezTo>
                    <a:pt x="1922904" y="169397"/>
                    <a:pt x="1898691" y="193609"/>
                    <a:pt x="1868824" y="193609"/>
                  </a:cubicBezTo>
                  <a:lnTo>
                    <a:pt x="54080" y="193609"/>
                  </a:lnTo>
                  <a:cubicBezTo>
                    <a:pt x="24212" y="193609"/>
                    <a:pt x="0" y="169397"/>
                    <a:pt x="0" y="139529"/>
                  </a:cubicBezTo>
                  <a:lnTo>
                    <a:pt x="0" y="54080"/>
                  </a:lnTo>
                  <a:cubicBezTo>
                    <a:pt x="0" y="24212"/>
                    <a:pt x="24212" y="0"/>
                    <a:pt x="540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93488" y="6318146"/>
            <a:ext cx="7301025" cy="735109"/>
            <a:chOff x="0" y="0"/>
            <a:chExt cx="1922904" cy="1936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22904" cy="193609"/>
            </a:xfrm>
            <a:custGeom>
              <a:avLst/>
              <a:gdLst/>
              <a:ahLst/>
              <a:cxnLst/>
              <a:rect l="l" t="t" r="r" b="b"/>
              <a:pathLst>
                <a:path w="1922904" h="193609">
                  <a:moveTo>
                    <a:pt x="54080" y="0"/>
                  </a:moveTo>
                  <a:lnTo>
                    <a:pt x="1868824" y="0"/>
                  </a:lnTo>
                  <a:cubicBezTo>
                    <a:pt x="1898691" y="0"/>
                    <a:pt x="1922904" y="24212"/>
                    <a:pt x="1922904" y="54080"/>
                  </a:cubicBezTo>
                  <a:lnTo>
                    <a:pt x="1922904" y="139529"/>
                  </a:lnTo>
                  <a:cubicBezTo>
                    <a:pt x="1922904" y="169397"/>
                    <a:pt x="1898691" y="193609"/>
                    <a:pt x="1868824" y="193609"/>
                  </a:cubicBezTo>
                  <a:lnTo>
                    <a:pt x="54080" y="193609"/>
                  </a:lnTo>
                  <a:cubicBezTo>
                    <a:pt x="24212" y="193609"/>
                    <a:pt x="0" y="169397"/>
                    <a:pt x="0" y="139529"/>
                  </a:cubicBezTo>
                  <a:lnTo>
                    <a:pt x="0" y="54080"/>
                  </a:lnTo>
                  <a:cubicBezTo>
                    <a:pt x="0" y="24212"/>
                    <a:pt x="24212" y="0"/>
                    <a:pt x="540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93488" y="7243755"/>
            <a:ext cx="7301025" cy="735109"/>
            <a:chOff x="0" y="0"/>
            <a:chExt cx="1922904" cy="1936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22904" cy="193609"/>
            </a:xfrm>
            <a:custGeom>
              <a:avLst/>
              <a:gdLst/>
              <a:ahLst/>
              <a:cxnLst/>
              <a:rect l="l" t="t" r="r" b="b"/>
              <a:pathLst>
                <a:path w="1922904" h="193609">
                  <a:moveTo>
                    <a:pt x="54080" y="0"/>
                  </a:moveTo>
                  <a:lnTo>
                    <a:pt x="1868824" y="0"/>
                  </a:lnTo>
                  <a:cubicBezTo>
                    <a:pt x="1898691" y="0"/>
                    <a:pt x="1922904" y="24212"/>
                    <a:pt x="1922904" y="54080"/>
                  </a:cubicBezTo>
                  <a:lnTo>
                    <a:pt x="1922904" y="139529"/>
                  </a:lnTo>
                  <a:cubicBezTo>
                    <a:pt x="1922904" y="169397"/>
                    <a:pt x="1898691" y="193609"/>
                    <a:pt x="1868824" y="193609"/>
                  </a:cubicBezTo>
                  <a:lnTo>
                    <a:pt x="54080" y="193609"/>
                  </a:lnTo>
                  <a:cubicBezTo>
                    <a:pt x="24212" y="193609"/>
                    <a:pt x="0" y="169397"/>
                    <a:pt x="0" y="139529"/>
                  </a:cubicBezTo>
                  <a:lnTo>
                    <a:pt x="0" y="54080"/>
                  </a:lnTo>
                  <a:cubicBezTo>
                    <a:pt x="0" y="24212"/>
                    <a:pt x="24212" y="0"/>
                    <a:pt x="540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93488" y="8169364"/>
            <a:ext cx="7301025" cy="735109"/>
            <a:chOff x="0" y="0"/>
            <a:chExt cx="1922904" cy="1936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22904" cy="193609"/>
            </a:xfrm>
            <a:custGeom>
              <a:avLst/>
              <a:gdLst/>
              <a:ahLst/>
              <a:cxnLst/>
              <a:rect l="l" t="t" r="r" b="b"/>
              <a:pathLst>
                <a:path w="1922904" h="193609">
                  <a:moveTo>
                    <a:pt x="54080" y="0"/>
                  </a:moveTo>
                  <a:lnTo>
                    <a:pt x="1868824" y="0"/>
                  </a:lnTo>
                  <a:cubicBezTo>
                    <a:pt x="1898691" y="0"/>
                    <a:pt x="1922904" y="24212"/>
                    <a:pt x="1922904" y="54080"/>
                  </a:cubicBezTo>
                  <a:lnTo>
                    <a:pt x="1922904" y="139529"/>
                  </a:lnTo>
                  <a:cubicBezTo>
                    <a:pt x="1922904" y="169397"/>
                    <a:pt x="1898691" y="193609"/>
                    <a:pt x="1868824" y="193609"/>
                  </a:cubicBezTo>
                  <a:lnTo>
                    <a:pt x="54080" y="193609"/>
                  </a:lnTo>
                  <a:cubicBezTo>
                    <a:pt x="24212" y="193609"/>
                    <a:pt x="0" y="169397"/>
                    <a:pt x="0" y="139529"/>
                  </a:cubicBezTo>
                  <a:lnTo>
                    <a:pt x="0" y="54080"/>
                  </a:lnTo>
                  <a:cubicBezTo>
                    <a:pt x="0" y="24212"/>
                    <a:pt x="24212" y="0"/>
                    <a:pt x="54080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93488" y="5552971"/>
            <a:ext cx="730102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pl-PL" sz="2499" dirty="0">
                <a:solidFill>
                  <a:srgbClr val="FFFFFF"/>
                </a:solidFill>
                <a:latin typeface="Canva Sans"/>
              </a:rPr>
              <a:t>Mieć oko na niemierzalne terminy</a:t>
            </a:r>
            <a:endParaRPr lang="en-US" sz="24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628084" y="6450751"/>
            <a:ext cx="7097316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pl-PL" sz="2499" dirty="0">
                <a:solidFill>
                  <a:srgbClr val="FFFFFF"/>
                </a:solidFill>
                <a:latin typeface="Canva Sans"/>
              </a:rPr>
              <a:t>Szukać punktów odniesienia do stron trzecich</a:t>
            </a:r>
            <a:endParaRPr lang="en-US" sz="24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082586" y="7376360"/>
            <a:ext cx="6185614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pl-PL" sz="2499" dirty="0">
                <a:solidFill>
                  <a:srgbClr val="FFFFFF"/>
                </a:solidFill>
                <a:latin typeface="Canva Sans"/>
              </a:rPr>
              <a:t>Badać przy użyciu wiarygodnych źródeł</a:t>
            </a:r>
            <a:endParaRPr lang="en-US" sz="24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82587" y="8274139"/>
            <a:ext cx="6185614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Canva Sans"/>
              </a:rPr>
              <a:t>Obserw</a:t>
            </a:r>
            <a:r>
              <a:rPr lang="pl-PL" sz="2499" dirty="0" err="1">
                <a:solidFill>
                  <a:srgbClr val="FFFFFF"/>
                </a:solidFill>
                <a:latin typeface="Canva Sans"/>
              </a:rPr>
              <a:t>ować</a:t>
            </a:r>
            <a:r>
              <a:rPr lang="en-US" sz="2499" dirty="0">
                <a:solidFill>
                  <a:srgbClr val="FFFFFF"/>
                </a:solidFill>
                <a:latin typeface="Canva Sans"/>
              </a:rPr>
              <a:t>, co </a:t>
            </a:r>
            <a:r>
              <a:rPr lang="en-US" sz="2499" dirty="0" err="1">
                <a:solidFill>
                  <a:srgbClr val="FFFFFF"/>
                </a:solidFill>
                <a:latin typeface="Canva Sans"/>
              </a:rPr>
              <a:t>robi</a:t>
            </a:r>
            <a:r>
              <a:rPr lang="pl-PL" sz="2499" dirty="0">
                <a:solidFill>
                  <a:srgbClr val="FFFFFF"/>
                </a:solidFill>
                <a:latin typeface="Canva Sans"/>
              </a:rPr>
              <a:t> (a nie mówi)</a:t>
            </a:r>
            <a:r>
              <a:rPr lang="en-US" sz="24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Canva Sans"/>
              </a:rPr>
              <a:t>firma</a:t>
            </a:r>
            <a:endParaRPr lang="en-US" sz="2499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„W domu”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E806E-0733-8D16-028D-0E5C7D8A1641}"/>
              </a:ext>
            </a:extLst>
          </p:cNvPr>
          <p:cNvSpPr txBox="1"/>
          <p:nvPr/>
        </p:nvSpPr>
        <p:spPr>
          <a:xfrm>
            <a:off x="304800" y="2967527"/>
            <a:ext cx="17145000" cy="643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PRZYDATNE LINKI: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>
              <a:lnSpc>
                <a:spcPct val="150000"/>
              </a:lnSpc>
            </a:pPr>
            <a:r>
              <a:rPr lang="hu-HU" sz="1800" dirty="0">
                <a:solidFill>
                  <a:srgbClr val="333333"/>
                </a:solidFill>
                <a:effectLst/>
                <a:latin typeface="Titillium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Better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Finance wyjaśnia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greenwashing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krótki film o tym, jak ważna jest walka z nadużyciami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Przydatne linki dla skarżących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jak zgłosić skargę na instytucje finansowe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 chronić się przed “inwestycyjnymi naciągaczami”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rady europejskiej komisji nadzoru finansowego, jak nie paść ofiarą nadużyć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Dyrektywa Green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Claims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walcząca z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greenwashingiem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Raport instytutu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WiseEuropa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„Klimatyczny efekt domina. Ryzyka transformacyjne dla polskiego sektora finansowego”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ZADANIA: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Zastanówcie się wspólnie, czy Green 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Claims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jest potrzebna i ma sens w opisanym powyżej kształcie.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W domu postaraj się sam odkryć “</a:t>
            </a:r>
            <a:r>
              <a:rPr lang="pl-PL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greenwashing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 w dwóch przykładowych funduszach ETF, których skład znajdziesz w arkuszu Excel. Twoim zadaniem </a:t>
            </a:r>
            <a:r>
              <a:rPr lang="pl-PL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będzie porównanie 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ich, przyglądając się konkretnie ich nazwie, opisowi i faktycznym największym zasobom oraz temu, czy odpowiadają one zrównoważonemu rozwojowi.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Wypełnij ankietę końcową!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A9776426D41840A8C2CCB15B3F3" ma:contentTypeVersion="18" ma:contentTypeDescription="Create a new document." ma:contentTypeScope="" ma:versionID="484d0e7fe09fe8de3466b246621db11c">
  <xsd:schema xmlns:xsd="http://www.w3.org/2001/XMLSchema" xmlns:xs="http://www.w3.org/2001/XMLSchema" xmlns:p="http://schemas.microsoft.com/office/2006/metadata/properties" xmlns:ns2="fd160c09-1844-45b0-b4f1-cf53e6c3c76a" xmlns:ns3="8e72f4a7-cae9-4e97-b541-2580a12d1989" targetNamespace="http://schemas.microsoft.com/office/2006/metadata/properties" ma:root="true" ma:fieldsID="e2ff8ef15423d4f21e0a799f7012675e" ns2:_="" ns3:_="">
    <xsd:import namespace="fd160c09-1844-45b0-b4f1-cf53e6c3c76a"/>
    <xsd:import namespace="8e72f4a7-cae9-4e97-b541-2580a12d1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0c09-1844-45b0-b4f1-cf53e6c3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fe506b-8ef3-4252-9ac8-4ea0dfba2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f4a7-cae9-4e97-b541-2580a12d1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4153eb-2901-4474-b3ae-28ce23b8bb52}" ma:internalName="TaxCatchAll" ma:showField="CatchAllData" ma:web="8e72f4a7-cae9-4e97-b541-2580a12d1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CA970-B3EB-41ED-8CE2-E7B26EB56995}"/>
</file>

<file path=customXml/itemProps2.xml><?xml version="1.0" encoding="utf-8"?>
<ds:datastoreItem xmlns:ds="http://schemas.openxmlformats.org/officeDocument/2006/customXml" ds:itemID="{B087167C-794E-492A-BC3B-3EA999606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560</Words>
  <Application>Microsoft Office PowerPoint</Application>
  <PresentationFormat>Niestandardowy</PresentationFormat>
  <Paragraphs>65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Titillium</vt:lpstr>
      <vt:lpstr>Eastman Grotesque Bold</vt:lpstr>
      <vt:lpstr>Eastman Grotesque</vt:lpstr>
      <vt:lpstr>Canva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</dc:title>
  <dc:creator>Mariyan Nikolov</dc:creator>
  <cp:lastModifiedBy>Przemek Barankiewicz</cp:lastModifiedBy>
  <cp:revision>5</cp:revision>
  <dcterms:created xsi:type="dcterms:W3CDTF">2006-08-16T00:00:00Z</dcterms:created>
  <dcterms:modified xsi:type="dcterms:W3CDTF">2023-09-11T18:28:22Z</dcterms:modified>
  <dc:identifier>DAFppS7PY0A</dc:identifier>
</cp:coreProperties>
</file>