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6" r:id="rId4"/>
    <p:sldId id="262" r:id="rId5"/>
    <p:sldId id="258" r:id="rId6"/>
    <p:sldId id="272" r:id="rId7"/>
    <p:sldId id="259" r:id="rId8"/>
    <p:sldId id="260" r:id="rId9"/>
    <p:sldId id="261" r:id="rId10"/>
    <p:sldId id="268" r:id="rId11"/>
    <p:sldId id="267" r:id="rId12"/>
  </p:sldIdLst>
  <p:sldSz cx="18288000" cy="10287000"/>
  <p:notesSz cx="6858000" cy="9144000"/>
  <p:embeddedFontLst>
    <p:embeddedFont>
      <p:font typeface="Canva Sans" panose="020B0604020202020204" charset="0"/>
      <p:regular r:id="rId13"/>
    </p:embeddedFont>
    <p:embeddedFont>
      <p:font typeface="Canva Sans Bold" panose="020B0604020202020204" charset="0"/>
      <p:regular r:id="rId14"/>
    </p:embeddedFont>
    <p:embeddedFont>
      <p:font typeface="Eastman Grotesque" panose="020B0604020202020204" charset="0"/>
      <p:regular r:id="rId15"/>
    </p:embeddedFont>
    <p:embeddedFont>
      <p:font typeface="Eastman Grotesque Bold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zemek Barankiewicz" userId="24ba5163-35fc-44aa-8446-2d836eaab741" providerId="ADAL" clId="{C868E3ED-5040-47AF-BE2B-A68D87E2B3C7}"/>
    <pc:docChg chg="modSld">
      <pc:chgData name="Przemek Barankiewicz" userId="24ba5163-35fc-44aa-8446-2d836eaab741" providerId="ADAL" clId="{C868E3ED-5040-47AF-BE2B-A68D87E2B3C7}" dt="2023-09-11T18:04:37.681" v="133" actId="20577"/>
      <pc:docMkLst>
        <pc:docMk/>
      </pc:docMkLst>
      <pc:sldChg chg="modSp mod">
        <pc:chgData name="Przemek Barankiewicz" userId="24ba5163-35fc-44aa-8446-2d836eaab741" providerId="ADAL" clId="{C868E3ED-5040-47AF-BE2B-A68D87E2B3C7}" dt="2023-09-11T18:04:37.681" v="133" actId="20577"/>
        <pc:sldMkLst>
          <pc:docMk/>
          <pc:sldMk cId="1695212655" sldId="268"/>
        </pc:sldMkLst>
        <pc:spChg chg="mod">
          <ac:chgData name="Przemek Barankiewicz" userId="24ba5163-35fc-44aa-8446-2d836eaab741" providerId="ADAL" clId="{C868E3ED-5040-47AF-BE2B-A68D87E2B3C7}" dt="2023-09-11T18:04:37.681" v="133" actId="20577"/>
          <ac:spMkLst>
            <pc:docMk/>
            <pc:sldMk cId="1695212655" sldId="268"/>
            <ac:spMk id="12" creationId="{00000000-0000-0000-0000-000000000000}"/>
          </ac:spMkLst>
        </pc:spChg>
      </pc:sldChg>
      <pc:sldChg chg="modSp mod">
        <pc:chgData name="Przemek Barankiewicz" userId="24ba5163-35fc-44aa-8446-2d836eaab741" providerId="ADAL" clId="{C868E3ED-5040-47AF-BE2B-A68D87E2B3C7}" dt="2023-09-11T18:03:52.305" v="84" actId="1076"/>
        <pc:sldMkLst>
          <pc:docMk/>
          <pc:sldMk cId="2229714340" sldId="272"/>
        </pc:sldMkLst>
        <pc:spChg chg="mod">
          <ac:chgData name="Przemek Barankiewicz" userId="24ba5163-35fc-44aa-8446-2d836eaab741" providerId="ADAL" clId="{C868E3ED-5040-47AF-BE2B-A68D87E2B3C7}" dt="2023-09-11T18:03:44.478" v="82" actId="20577"/>
          <ac:spMkLst>
            <pc:docMk/>
            <pc:sldMk cId="2229714340" sldId="272"/>
            <ac:spMk id="5" creationId="{1D31E105-D814-4C9E-6263-24DDC932E6C0}"/>
          </ac:spMkLst>
        </pc:spChg>
        <pc:spChg chg="mod">
          <ac:chgData name="Przemek Barankiewicz" userId="24ba5163-35fc-44aa-8446-2d836eaab741" providerId="ADAL" clId="{C868E3ED-5040-47AF-BE2B-A68D87E2B3C7}" dt="2023-09-11T18:03:52.305" v="84" actId="1076"/>
          <ac:spMkLst>
            <pc:docMk/>
            <pc:sldMk cId="2229714340" sldId="272"/>
            <ac:spMk id="10" creationId="{3E02E8CC-8FAE-8D6A-1989-31C0C2ED04C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1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esearch-and-innovation.ec.europa.eu/funding/funding-opportunities/funding-programmes-and-open-calls/horizon-europe_en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pl/web/klimat/polityka-energetyczna-polski" TargetMode="External"/><Relationship Id="rId13" Type="http://schemas.openxmlformats.org/officeDocument/2006/relationships/hyperlink" Target="https://oko.press/odra-raport-ue" TargetMode="External"/><Relationship Id="rId3" Type="http://schemas.openxmlformats.org/officeDocument/2006/relationships/hyperlink" Target="https://betterfinance.eu/greencorner/" TargetMode="External"/><Relationship Id="rId7" Type="http://schemas.openxmlformats.org/officeDocument/2006/relationships/hyperlink" Target="https://www.gov.pl/web/klimat/krajowy-plan-na-rzecz-energii-i-klimatu" TargetMode="External"/><Relationship Id="rId12" Type="http://schemas.openxmlformats.org/officeDocument/2006/relationships/hyperlink" Target="https://kapitalni.org/pl/artykuly/analiza-swot-co-to-jest-i-przykla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it.europa.eu/" TargetMode="External"/><Relationship Id="rId11" Type="http://schemas.openxmlformats.org/officeDocument/2006/relationships/hyperlink" Target="https://www.gpw.pl/pub/GPW/files/PDF/Raport_badanie_ESG_2022.pdf" TargetMode="External"/><Relationship Id="rId5" Type="http://schemas.openxmlformats.org/officeDocument/2006/relationships/hyperlink" Target="https://youtu.be/0XTBYMfZyrM?si=6PyaygF67aswucwn" TargetMode="External"/><Relationship Id="rId10" Type="http://schemas.openxmlformats.org/officeDocument/2006/relationships/hyperlink" Target="https://www.bureauveritas.pl/newsroom/wzrosla-liczba-spolek-swiadomych-klimatycznie-w-polsce" TargetMode="External"/><Relationship Id="rId4" Type="http://schemas.openxmlformats.org/officeDocument/2006/relationships/hyperlink" Target="https://www.fsb-tcfd.org/" TargetMode="External"/><Relationship Id="rId9" Type="http://schemas.openxmlformats.org/officeDocument/2006/relationships/hyperlink" Target="https://www.consilium.europa.eu/pl/topics/climate-neutralit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-54410"/>
            <a:ext cx="18288000" cy="10395820"/>
            <a:chOff x="0" y="0"/>
            <a:chExt cx="4816593" cy="27379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37994"/>
            </a:xfrm>
            <a:custGeom>
              <a:avLst/>
              <a:gdLst/>
              <a:ahLst/>
              <a:cxnLst/>
              <a:rect l="l" t="t" r="r" b="b"/>
              <a:pathLst>
                <a:path w="4816592" h="2737994">
                  <a:moveTo>
                    <a:pt x="0" y="0"/>
                  </a:moveTo>
                  <a:lnTo>
                    <a:pt x="4816592" y="0"/>
                  </a:lnTo>
                  <a:lnTo>
                    <a:pt x="4816592" y="2737994"/>
                  </a:lnTo>
                  <a:lnTo>
                    <a:pt x="0" y="2737994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8415906"/>
            <a:ext cx="18288000" cy="1871094"/>
            <a:chOff x="0" y="0"/>
            <a:chExt cx="4816593" cy="4927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492798"/>
            </a:xfrm>
            <a:custGeom>
              <a:avLst/>
              <a:gdLst/>
              <a:ahLst/>
              <a:cxnLst/>
              <a:rect l="l" t="t" r="r" b="b"/>
              <a:pathLst>
                <a:path w="4816592" h="492798">
                  <a:moveTo>
                    <a:pt x="0" y="0"/>
                  </a:moveTo>
                  <a:lnTo>
                    <a:pt x="4816592" y="0"/>
                  </a:lnTo>
                  <a:lnTo>
                    <a:pt x="4816592" y="492798"/>
                  </a:lnTo>
                  <a:lnTo>
                    <a:pt x="0" y="4927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11" name="TextBox 11"/>
          <p:cNvSpPr txBox="1"/>
          <p:nvPr/>
        </p:nvSpPr>
        <p:spPr>
          <a:xfrm>
            <a:off x="1293293" y="2730181"/>
            <a:ext cx="15701414" cy="2422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Część</a:t>
            </a:r>
            <a:r>
              <a:rPr lang="en-US" sz="6899" dirty="0">
                <a:solidFill>
                  <a:srgbClr val="FFFFFF"/>
                </a:solidFill>
                <a:latin typeface="Eastman Grotesque Bold"/>
              </a:rPr>
              <a:t> 4: </a:t>
            </a: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Zagrożenia i szanse klimatyczne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844224" y="5385707"/>
            <a:ext cx="12599552" cy="1250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pl-PL" sz="3600" dirty="0">
                <a:solidFill>
                  <a:srgbClr val="FFFFFF"/>
                </a:solidFill>
                <a:latin typeface="Eastman Grotesque"/>
              </a:rPr>
              <a:t>Poznaj relację między zagrożeniami/szansami klimatycznymi a ryzykiem finansowym</a:t>
            </a:r>
            <a:endParaRPr lang="en-US" sz="3600" dirty="0">
              <a:solidFill>
                <a:srgbClr val="FFFFFF"/>
              </a:solidFill>
              <a:latin typeface="Eastman Grotesqu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315200" y="8539697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 dirty="0"/>
          </a:p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 dirty="0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395820"/>
            <a:chOff x="0" y="0"/>
            <a:chExt cx="4816593" cy="27379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37994"/>
            </a:xfrm>
            <a:custGeom>
              <a:avLst/>
              <a:gdLst/>
              <a:ahLst/>
              <a:cxnLst/>
              <a:rect l="l" t="t" r="r" b="b"/>
              <a:pathLst>
                <a:path w="4816592" h="2737994">
                  <a:moveTo>
                    <a:pt x="0" y="0"/>
                  </a:moveTo>
                  <a:lnTo>
                    <a:pt x="4816592" y="0"/>
                  </a:lnTo>
                  <a:lnTo>
                    <a:pt x="4816592" y="2737994"/>
                  </a:lnTo>
                  <a:lnTo>
                    <a:pt x="0" y="2737994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10" name="AutoShape 10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11" name="TextBox 11"/>
          <p:cNvSpPr txBox="1"/>
          <p:nvPr/>
        </p:nvSpPr>
        <p:spPr>
          <a:xfrm>
            <a:off x="1390493" y="885825"/>
            <a:ext cx="15701414" cy="1191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ZASTRZEŻENIE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879715" y="2778288"/>
            <a:ext cx="14528569" cy="5969714"/>
            <a:chOff x="0" y="0"/>
            <a:chExt cx="3826454" cy="157227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26454" cy="1572270"/>
            </a:xfrm>
            <a:custGeom>
              <a:avLst/>
              <a:gdLst/>
              <a:ahLst/>
              <a:cxnLst/>
              <a:rect l="l" t="t" r="r" b="b"/>
              <a:pathLst>
                <a:path w="3826454" h="1572270">
                  <a:moveTo>
                    <a:pt x="0" y="0"/>
                  </a:moveTo>
                  <a:lnTo>
                    <a:pt x="3826454" y="0"/>
                  </a:lnTo>
                  <a:lnTo>
                    <a:pt x="3826454" y="1572270"/>
                  </a:lnTo>
                  <a:lnTo>
                    <a:pt x="0" y="1572270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665881" y="3211406"/>
            <a:ext cx="12956238" cy="58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5"/>
              </a:lnSpc>
            </a:pPr>
            <a:r>
              <a:rPr lang="pl-PL" sz="2975" dirty="0">
                <a:solidFill>
                  <a:srgbClr val="FFFFFF"/>
                </a:solidFill>
                <a:latin typeface="Eastman Grotesque"/>
              </a:rPr>
              <a:t>I</a:t>
            </a:r>
            <a:r>
              <a:rPr lang="en-US" sz="2975" dirty="0" err="1">
                <a:solidFill>
                  <a:srgbClr val="FFFFFF"/>
                </a:solidFill>
                <a:latin typeface="Eastman Grotesque"/>
              </a:rPr>
              <a:t>nvest</a:t>
            </a:r>
            <a:r>
              <a:rPr lang="en-US" sz="2975" dirty="0">
                <a:solidFill>
                  <a:srgbClr val="FFFFFF"/>
                </a:solidFill>
                <a:latin typeface="Eastman Grotesque"/>
              </a:rPr>
              <a:t> for Better Climate EU to </a:t>
            </a:r>
            <a:r>
              <a:rPr lang="en-US" sz="2975" dirty="0" err="1">
                <a:solidFill>
                  <a:srgbClr val="FFFFFF"/>
                </a:solidFill>
                <a:latin typeface="Eastman Grotesque"/>
              </a:rPr>
              <a:t>edukacyjna</a:t>
            </a:r>
            <a:r>
              <a:rPr lang="en-US" sz="2975" dirty="0">
                <a:solidFill>
                  <a:srgbClr val="FFFFFF"/>
                </a:solidFill>
                <a:latin typeface="Eastman Grotesque"/>
              </a:rPr>
              <a:t> </a:t>
            </a:r>
            <a:r>
              <a:rPr lang="en-US" sz="2975" dirty="0" err="1">
                <a:solidFill>
                  <a:srgbClr val="FFFFFF"/>
                </a:solidFill>
                <a:latin typeface="Eastman Grotesque"/>
              </a:rPr>
              <a:t>inicjatywa</a:t>
            </a:r>
            <a:r>
              <a:rPr lang="en-US" sz="2975" dirty="0">
                <a:solidFill>
                  <a:srgbClr val="FFFFFF"/>
                </a:solidFill>
                <a:latin typeface="Eastman Grotesque"/>
              </a:rPr>
              <a:t> non-profit. </a:t>
            </a:r>
            <a:r>
              <a:rPr lang="pl-PL" sz="2975" dirty="0">
                <a:solidFill>
                  <a:srgbClr val="FFFFFF"/>
                </a:solidFill>
                <a:latin typeface="Eastman Grotesque"/>
              </a:rPr>
              <a:t>Nie stanowi doradztwa inwestycyjnego. Informacje i materiały zawarte w tym kursie są oferowane wyłącznie do ogólnych celów edukacyjnych i nie są przeznaczone do świadczenia usług planowania finansowego, doradztwa prawnego, podatkowego, księgowego ani inwestycyjnego. Strategie lub opisy jakichkolwiek inwestycji nie oznaczają ich poparcia. </a:t>
            </a:r>
          </a:p>
          <a:p>
            <a:pPr algn="just">
              <a:lnSpc>
                <a:spcPts val="4165"/>
              </a:lnSpc>
            </a:pPr>
            <a:r>
              <a:rPr lang="pl-PL" sz="2975" dirty="0">
                <a:solidFill>
                  <a:srgbClr val="FFFFFF"/>
                </a:solidFill>
                <a:latin typeface="Eastman Grotesque"/>
              </a:rPr>
              <a:t>Zawsze przeprowadzaj własne badania i/lub konsultuj się z profesjonalistami przed podjęciem jakichkolwiek decyzji inwestycyjnych. Przed każdą transakcją, upewnij się także, że rozumiesz i akceptujesz jej potencjalne konsekwencje podatkowe. </a:t>
            </a:r>
            <a:endParaRPr lang="en-US" sz="2975" dirty="0">
              <a:solidFill>
                <a:srgbClr val="FFFFFF"/>
              </a:solidFill>
              <a:latin typeface="Eastman Grotesque"/>
            </a:endParaRPr>
          </a:p>
          <a:p>
            <a:pPr algn="ctr">
              <a:lnSpc>
                <a:spcPts val="4165"/>
              </a:lnSpc>
            </a:pPr>
            <a:endParaRPr lang="en-US" sz="2975" dirty="0">
              <a:solidFill>
                <a:srgbClr val="FFFFFF"/>
              </a:solidFill>
              <a:latin typeface="Eastman Grotesq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-213098"/>
            <a:ext cx="18288000" cy="10395820"/>
            <a:chOff x="0" y="0"/>
            <a:chExt cx="4816593" cy="27379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37994"/>
            </a:xfrm>
            <a:custGeom>
              <a:avLst/>
              <a:gdLst/>
              <a:ahLst/>
              <a:cxnLst/>
              <a:rect l="l" t="t" r="r" b="b"/>
              <a:pathLst>
                <a:path w="4816592" h="2737994">
                  <a:moveTo>
                    <a:pt x="0" y="0"/>
                  </a:moveTo>
                  <a:lnTo>
                    <a:pt x="4816592" y="0"/>
                  </a:lnTo>
                  <a:lnTo>
                    <a:pt x="4816592" y="2737994"/>
                  </a:lnTo>
                  <a:lnTo>
                    <a:pt x="0" y="2737994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205756" y="5975734"/>
            <a:ext cx="12838548" cy="1320291"/>
            <a:chOff x="0" y="0"/>
            <a:chExt cx="3381346" cy="34773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81346" cy="347731"/>
            </a:xfrm>
            <a:custGeom>
              <a:avLst/>
              <a:gdLst/>
              <a:ahLst/>
              <a:cxnLst/>
              <a:rect l="l" t="t" r="r" b="b"/>
              <a:pathLst>
                <a:path w="3381346" h="347731">
                  <a:moveTo>
                    <a:pt x="30754" y="0"/>
                  </a:moveTo>
                  <a:lnTo>
                    <a:pt x="3350592" y="0"/>
                  </a:lnTo>
                  <a:cubicBezTo>
                    <a:pt x="3358748" y="0"/>
                    <a:pt x="3366571" y="3240"/>
                    <a:pt x="3372338" y="9008"/>
                  </a:cubicBezTo>
                  <a:cubicBezTo>
                    <a:pt x="3378106" y="14775"/>
                    <a:pt x="3381346" y="22598"/>
                    <a:pt x="3381346" y="30754"/>
                  </a:cubicBezTo>
                  <a:lnTo>
                    <a:pt x="3381346" y="316977"/>
                  </a:lnTo>
                  <a:cubicBezTo>
                    <a:pt x="3381346" y="325133"/>
                    <a:pt x="3378106" y="332956"/>
                    <a:pt x="3372338" y="338723"/>
                  </a:cubicBezTo>
                  <a:cubicBezTo>
                    <a:pt x="3366571" y="344491"/>
                    <a:pt x="3358748" y="347731"/>
                    <a:pt x="3350592" y="347731"/>
                  </a:cubicBezTo>
                  <a:lnTo>
                    <a:pt x="30754" y="347731"/>
                  </a:lnTo>
                  <a:cubicBezTo>
                    <a:pt x="22598" y="347731"/>
                    <a:pt x="14775" y="344491"/>
                    <a:pt x="9008" y="338723"/>
                  </a:cubicBezTo>
                  <a:cubicBezTo>
                    <a:pt x="3240" y="332956"/>
                    <a:pt x="0" y="325133"/>
                    <a:pt x="0" y="316977"/>
                  </a:cubicBezTo>
                  <a:lnTo>
                    <a:pt x="0" y="30754"/>
                  </a:lnTo>
                  <a:cubicBezTo>
                    <a:pt x="0" y="22598"/>
                    <a:pt x="3240" y="14775"/>
                    <a:pt x="9008" y="9008"/>
                  </a:cubicBezTo>
                  <a:cubicBezTo>
                    <a:pt x="14775" y="3240"/>
                    <a:pt x="22598" y="0"/>
                    <a:pt x="3075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grpSp>
        <p:nvGrpSpPr>
          <p:cNvPr id="13" name="Group 13"/>
          <p:cNvGrpSpPr/>
          <p:nvPr/>
        </p:nvGrpSpPr>
        <p:grpSpPr>
          <a:xfrm>
            <a:off x="4236236" y="4174602"/>
            <a:ext cx="12838548" cy="1320291"/>
            <a:chOff x="0" y="0"/>
            <a:chExt cx="3381346" cy="3477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381346" cy="347731"/>
            </a:xfrm>
            <a:custGeom>
              <a:avLst/>
              <a:gdLst/>
              <a:ahLst/>
              <a:cxnLst/>
              <a:rect l="l" t="t" r="r" b="b"/>
              <a:pathLst>
                <a:path w="3381346" h="347731">
                  <a:moveTo>
                    <a:pt x="30754" y="0"/>
                  </a:moveTo>
                  <a:lnTo>
                    <a:pt x="3350592" y="0"/>
                  </a:lnTo>
                  <a:cubicBezTo>
                    <a:pt x="3358748" y="0"/>
                    <a:pt x="3366571" y="3240"/>
                    <a:pt x="3372338" y="9008"/>
                  </a:cubicBezTo>
                  <a:cubicBezTo>
                    <a:pt x="3378106" y="14775"/>
                    <a:pt x="3381346" y="22598"/>
                    <a:pt x="3381346" y="30754"/>
                  </a:cubicBezTo>
                  <a:lnTo>
                    <a:pt x="3381346" y="316977"/>
                  </a:lnTo>
                  <a:cubicBezTo>
                    <a:pt x="3381346" y="325133"/>
                    <a:pt x="3378106" y="332956"/>
                    <a:pt x="3372338" y="338723"/>
                  </a:cubicBezTo>
                  <a:cubicBezTo>
                    <a:pt x="3366571" y="344491"/>
                    <a:pt x="3358748" y="347731"/>
                    <a:pt x="3350592" y="347731"/>
                  </a:cubicBezTo>
                  <a:lnTo>
                    <a:pt x="30754" y="347731"/>
                  </a:lnTo>
                  <a:cubicBezTo>
                    <a:pt x="22598" y="347731"/>
                    <a:pt x="14775" y="344491"/>
                    <a:pt x="9008" y="338723"/>
                  </a:cubicBezTo>
                  <a:cubicBezTo>
                    <a:pt x="3240" y="332956"/>
                    <a:pt x="0" y="325133"/>
                    <a:pt x="0" y="316977"/>
                  </a:cubicBezTo>
                  <a:lnTo>
                    <a:pt x="0" y="30754"/>
                  </a:lnTo>
                  <a:cubicBezTo>
                    <a:pt x="0" y="22598"/>
                    <a:pt x="3240" y="14775"/>
                    <a:pt x="9008" y="9008"/>
                  </a:cubicBezTo>
                  <a:cubicBezTo>
                    <a:pt x="14775" y="3240"/>
                    <a:pt x="22598" y="0"/>
                    <a:pt x="3075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249070" y="2591293"/>
            <a:ext cx="12838548" cy="1320291"/>
            <a:chOff x="0" y="0"/>
            <a:chExt cx="3381346" cy="34773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381346" cy="347731"/>
            </a:xfrm>
            <a:custGeom>
              <a:avLst/>
              <a:gdLst/>
              <a:ahLst/>
              <a:cxnLst/>
              <a:rect l="l" t="t" r="r" b="b"/>
              <a:pathLst>
                <a:path w="3381346" h="347731">
                  <a:moveTo>
                    <a:pt x="30754" y="0"/>
                  </a:moveTo>
                  <a:lnTo>
                    <a:pt x="3350592" y="0"/>
                  </a:lnTo>
                  <a:cubicBezTo>
                    <a:pt x="3358748" y="0"/>
                    <a:pt x="3366571" y="3240"/>
                    <a:pt x="3372338" y="9008"/>
                  </a:cubicBezTo>
                  <a:cubicBezTo>
                    <a:pt x="3378106" y="14775"/>
                    <a:pt x="3381346" y="22598"/>
                    <a:pt x="3381346" y="30754"/>
                  </a:cubicBezTo>
                  <a:lnTo>
                    <a:pt x="3381346" y="316977"/>
                  </a:lnTo>
                  <a:cubicBezTo>
                    <a:pt x="3381346" y="325133"/>
                    <a:pt x="3378106" y="332956"/>
                    <a:pt x="3372338" y="338723"/>
                  </a:cubicBezTo>
                  <a:cubicBezTo>
                    <a:pt x="3366571" y="344491"/>
                    <a:pt x="3358748" y="347731"/>
                    <a:pt x="3350592" y="347731"/>
                  </a:cubicBezTo>
                  <a:lnTo>
                    <a:pt x="30754" y="347731"/>
                  </a:lnTo>
                  <a:cubicBezTo>
                    <a:pt x="22598" y="347731"/>
                    <a:pt x="14775" y="344491"/>
                    <a:pt x="9008" y="338723"/>
                  </a:cubicBezTo>
                  <a:cubicBezTo>
                    <a:pt x="3240" y="332956"/>
                    <a:pt x="0" y="325133"/>
                    <a:pt x="0" y="316977"/>
                  </a:cubicBezTo>
                  <a:lnTo>
                    <a:pt x="0" y="30754"/>
                  </a:lnTo>
                  <a:cubicBezTo>
                    <a:pt x="0" y="22598"/>
                    <a:pt x="3240" y="14775"/>
                    <a:pt x="9008" y="9008"/>
                  </a:cubicBezTo>
                  <a:cubicBezTo>
                    <a:pt x="14775" y="3240"/>
                    <a:pt x="22598" y="0"/>
                    <a:pt x="3075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685974" y="2533156"/>
            <a:ext cx="1437533" cy="1437533"/>
          </a:xfrm>
          <a:custGeom>
            <a:avLst/>
            <a:gdLst/>
            <a:ahLst/>
            <a:cxnLst/>
            <a:rect l="l" t="t" r="r" b="b"/>
            <a:pathLst>
              <a:path w="1437533" h="1437533">
                <a:moveTo>
                  <a:pt x="0" y="0"/>
                </a:moveTo>
                <a:lnTo>
                  <a:pt x="1437533" y="0"/>
                </a:lnTo>
                <a:lnTo>
                  <a:pt x="1437533" y="1437532"/>
                </a:lnTo>
                <a:lnTo>
                  <a:pt x="0" y="14375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20" name="Freeform 20"/>
          <p:cNvSpPr/>
          <p:nvPr/>
        </p:nvSpPr>
        <p:spPr>
          <a:xfrm>
            <a:off x="1649185" y="4183787"/>
            <a:ext cx="1511112" cy="1377001"/>
          </a:xfrm>
          <a:custGeom>
            <a:avLst/>
            <a:gdLst/>
            <a:ahLst/>
            <a:cxnLst/>
            <a:rect l="l" t="t" r="r" b="b"/>
            <a:pathLst>
              <a:path w="1511112" h="1377001">
                <a:moveTo>
                  <a:pt x="0" y="0"/>
                </a:moveTo>
                <a:lnTo>
                  <a:pt x="1511112" y="0"/>
                </a:lnTo>
                <a:lnTo>
                  <a:pt x="1511112" y="1377001"/>
                </a:lnTo>
                <a:lnTo>
                  <a:pt x="0" y="13770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21" name="Freeform 21"/>
          <p:cNvSpPr/>
          <p:nvPr/>
        </p:nvSpPr>
        <p:spPr>
          <a:xfrm>
            <a:off x="1649185" y="6029550"/>
            <a:ext cx="1784418" cy="1684045"/>
          </a:xfrm>
          <a:custGeom>
            <a:avLst/>
            <a:gdLst/>
            <a:ahLst/>
            <a:cxnLst/>
            <a:rect l="l" t="t" r="r" b="b"/>
            <a:pathLst>
              <a:path w="1784418" h="1684045">
                <a:moveTo>
                  <a:pt x="0" y="0"/>
                </a:moveTo>
                <a:lnTo>
                  <a:pt x="1784419" y="0"/>
                </a:lnTo>
                <a:lnTo>
                  <a:pt x="1784419" y="1684045"/>
                </a:lnTo>
                <a:lnTo>
                  <a:pt x="0" y="16840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22" name="TextBox 22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90493" y="885825"/>
            <a:ext cx="15701414" cy="1191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Cele zajęć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479628" y="2735090"/>
            <a:ext cx="12122398" cy="107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2"/>
              </a:lnSpc>
            </a:pP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Poznasz związek między ryzykiem klimatycznym, zyskami przedsiębiorstw i ryzykiem finansowym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79628" y="4328965"/>
            <a:ext cx="12122398" cy="1624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2"/>
              </a:lnSpc>
            </a:pP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Zrozumiesz, że ryzyka i walka z nimi stwarza też dla firm szansę finansową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  <a:p>
            <a:pPr algn="just">
              <a:lnSpc>
                <a:spcPts val="4262"/>
              </a:lnSpc>
            </a:pPr>
            <a:endParaRPr lang="en-US" sz="3044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563831" y="6080611"/>
            <a:ext cx="12122398" cy="107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2"/>
              </a:lnSpc>
            </a:pP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Omówisz </a:t>
            </a:r>
            <a:r>
              <a:rPr lang="hu-HU" sz="3044" dirty="0">
                <a:solidFill>
                  <a:srgbClr val="FFFFFF"/>
                </a:solidFill>
                <a:latin typeface="Eastman Grotesque Bold"/>
              </a:rPr>
              <a:t>dobre zarządzanie ryzykiem finansowym, uwzględniające zagrożenia i szanse klimatyczne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</p:txBody>
      </p:sp>
      <p:grpSp>
        <p:nvGrpSpPr>
          <p:cNvPr id="27" name="Group 9">
            <a:extLst>
              <a:ext uri="{FF2B5EF4-FFF2-40B4-BE49-F238E27FC236}">
                <a16:creationId xmlns:a16="http://schemas.microsoft.com/office/drawing/2014/main" id="{4D26CF5B-13CE-A864-4400-9BB3E98F1194}"/>
              </a:ext>
            </a:extLst>
          </p:cNvPr>
          <p:cNvGrpSpPr/>
          <p:nvPr/>
        </p:nvGrpSpPr>
        <p:grpSpPr>
          <a:xfrm>
            <a:off x="4205756" y="7932867"/>
            <a:ext cx="12838548" cy="1320291"/>
            <a:chOff x="0" y="0"/>
            <a:chExt cx="3381346" cy="347731"/>
          </a:xfrm>
        </p:grpSpPr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AB69BCB1-88D1-EDFF-A37C-2C3EE39C3710}"/>
                </a:ext>
              </a:extLst>
            </p:cNvPr>
            <p:cNvSpPr/>
            <p:nvPr/>
          </p:nvSpPr>
          <p:spPr>
            <a:xfrm>
              <a:off x="0" y="0"/>
              <a:ext cx="3381346" cy="347731"/>
            </a:xfrm>
            <a:custGeom>
              <a:avLst/>
              <a:gdLst/>
              <a:ahLst/>
              <a:cxnLst/>
              <a:rect l="l" t="t" r="r" b="b"/>
              <a:pathLst>
                <a:path w="3381346" h="347731">
                  <a:moveTo>
                    <a:pt x="30754" y="0"/>
                  </a:moveTo>
                  <a:lnTo>
                    <a:pt x="3350592" y="0"/>
                  </a:lnTo>
                  <a:cubicBezTo>
                    <a:pt x="3358748" y="0"/>
                    <a:pt x="3366571" y="3240"/>
                    <a:pt x="3372338" y="9008"/>
                  </a:cubicBezTo>
                  <a:cubicBezTo>
                    <a:pt x="3378106" y="14775"/>
                    <a:pt x="3381346" y="22598"/>
                    <a:pt x="3381346" y="30754"/>
                  </a:cubicBezTo>
                  <a:lnTo>
                    <a:pt x="3381346" y="316977"/>
                  </a:lnTo>
                  <a:cubicBezTo>
                    <a:pt x="3381346" y="325133"/>
                    <a:pt x="3378106" y="332956"/>
                    <a:pt x="3372338" y="338723"/>
                  </a:cubicBezTo>
                  <a:cubicBezTo>
                    <a:pt x="3366571" y="344491"/>
                    <a:pt x="3358748" y="347731"/>
                    <a:pt x="3350592" y="347731"/>
                  </a:cubicBezTo>
                  <a:lnTo>
                    <a:pt x="30754" y="347731"/>
                  </a:lnTo>
                  <a:cubicBezTo>
                    <a:pt x="22598" y="347731"/>
                    <a:pt x="14775" y="344491"/>
                    <a:pt x="9008" y="338723"/>
                  </a:cubicBezTo>
                  <a:cubicBezTo>
                    <a:pt x="3240" y="332956"/>
                    <a:pt x="0" y="325133"/>
                    <a:pt x="0" y="316977"/>
                  </a:cubicBezTo>
                  <a:lnTo>
                    <a:pt x="0" y="30754"/>
                  </a:lnTo>
                  <a:cubicBezTo>
                    <a:pt x="0" y="22598"/>
                    <a:pt x="3240" y="14775"/>
                    <a:pt x="9008" y="9008"/>
                  </a:cubicBezTo>
                  <a:cubicBezTo>
                    <a:pt x="14775" y="3240"/>
                    <a:pt x="22598" y="0"/>
                    <a:pt x="3075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E0B34420-8375-C3D9-4B73-040C8737FF9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Freeform 19">
            <a:extLst>
              <a:ext uri="{FF2B5EF4-FFF2-40B4-BE49-F238E27FC236}">
                <a16:creationId xmlns:a16="http://schemas.microsoft.com/office/drawing/2014/main" id="{F50F1B71-6AFB-34D1-1335-2213DC99A5B1}"/>
              </a:ext>
            </a:extLst>
          </p:cNvPr>
          <p:cNvSpPr/>
          <p:nvPr/>
        </p:nvSpPr>
        <p:spPr>
          <a:xfrm>
            <a:off x="1818464" y="7837032"/>
            <a:ext cx="1531576" cy="1495201"/>
          </a:xfrm>
          <a:custGeom>
            <a:avLst/>
            <a:gdLst/>
            <a:ahLst/>
            <a:cxnLst/>
            <a:rect l="l" t="t" r="r" b="b"/>
            <a:pathLst>
              <a:path w="1531576" h="1495201">
                <a:moveTo>
                  <a:pt x="0" y="0"/>
                </a:moveTo>
                <a:lnTo>
                  <a:pt x="1531576" y="0"/>
                </a:lnTo>
                <a:lnTo>
                  <a:pt x="1531576" y="1495201"/>
                </a:lnTo>
                <a:lnTo>
                  <a:pt x="0" y="14952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1" name="TextBox 26">
            <a:extLst>
              <a:ext uri="{FF2B5EF4-FFF2-40B4-BE49-F238E27FC236}">
                <a16:creationId xmlns:a16="http://schemas.microsoft.com/office/drawing/2014/main" id="{92D72074-1F05-E976-B4A9-DA69ED58FF36}"/>
              </a:ext>
            </a:extLst>
          </p:cNvPr>
          <p:cNvSpPr txBox="1"/>
          <p:nvPr/>
        </p:nvSpPr>
        <p:spPr>
          <a:xfrm>
            <a:off x="4607145" y="8322009"/>
            <a:ext cx="12122398" cy="522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2"/>
              </a:lnSpc>
            </a:pP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Zrozumiesz takie terminy, jak analiza SWOT i aktywa osierocone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21" name="TextBox 21"/>
          <p:cNvSpPr txBox="1"/>
          <p:nvPr/>
        </p:nvSpPr>
        <p:spPr>
          <a:xfrm>
            <a:off x="2724726" y="7319473"/>
            <a:ext cx="3086100" cy="323076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90493" y="885825"/>
            <a:ext cx="15701414" cy="1191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Analiza SWOT 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915047" y="2606922"/>
            <a:ext cx="12457906" cy="62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endParaRPr lang="en-US" sz="3600" dirty="0">
              <a:solidFill>
                <a:srgbClr val="FFFFFF"/>
              </a:solidFill>
              <a:latin typeface="Eastman Grotesque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C0E1EC6-60E9-DFF7-C602-5991456B4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2957799"/>
            <a:ext cx="6151360" cy="60619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D31E105-D814-4C9E-6263-24DDC932E6C0}"/>
              </a:ext>
            </a:extLst>
          </p:cNvPr>
          <p:cNvSpPr txBox="1"/>
          <p:nvPr/>
        </p:nvSpPr>
        <p:spPr>
          <a:xfrm>
            <a:off x="2002040" y="2967527"/>
            <a:ext cx="7219553" cy="403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solidFill>
                  <a:schemeClr val="bg1"/>
                </a:solidFill>
                <a:latin typeface="Eastman Grotesqu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</a:t>
            </a:r>
            <a:r>
              <a:rPr lang="pl-PL" sz="2400" b="1" dirty="0">
                <a:solidFill>
                  <a:schemeClr val="bg1"/>
                </a:solidFill>
                <a:effectLst/>
                <a:latin typeface="Eastman Grotesqu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miętaj: ryzyko to zagrożenie, ale i szansa. Obie te pozycje mogą zmieniać się w czasie (np. pod wpływem regulacji). Są czynnikami zewnętrznymi wpływającymi na spółkę czy branżę. W odróżnieniu od mocnych i słabych stron przedsiębiorstwa lub przemysłu (to czynniki wewnętrzne, zależne od spó</a:t>
            </a:r>
            <a:r>
              <a:rPr lang="pl-PL" sz="2400" b="1" dirty="0">
                <a:solidFill>
                  <a:schemeClr val="bg1"/>
                </a:solidFill>
                <a:latin typeface="Eastman Grotesqu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łki). </a:t>
            </a:r>
            <a:r>
              <a:rPr lang="pl-PL" sz="2400" b="1" dirty="0">
                <a:solidFill>
                  <a:schemeClr val="bg1"/>
                </a:solidFill>
                <a:effectLst/>
                <a:latin typeface="Eastman Grotesqu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Wszystkie te elementy obejmuje tzw. analiza SWOT, czyli analiza czynników, które wizualnie możemy podzielić w następujący sposób </a:t>
            </a:r>
            <a:endParaRPr lang="en-US" sz="2400" dirty="0">
              <a:solidFill>
                <a:schemeClr val="bg1"/>
              </a:solidFill>
              <a:effectLst/>
              <a:latin typeface="Eastman Grotesque Bol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3E02E8CC-8FAE-8D6A-1989-31C0C2ED04CC}"/>
              </a:ext>
            </a:extLst>
          </p:cNvPr>
          <p:cNvSpPr/>
          <p:nvPr/>
        </p:nvSpPr>
        <p:spPr>
          <a:xfrm>
            <a:off x="8183881" y="6321216"/>
            <a:ext cx="1752600" cy="95677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1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395820"/>
            <a:chOff x="0" y="0"/>
            <a:chExt cx="4816593" cy="27379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37994"/>
            </a:xfrm>
            <a:custGeom>
              <a:avLst/>
              <a:gdLst/>
              <a:ahLst/>
              <a:cxnLst/>
              <a:rect l="l" t="t" r="r" b="b"/>
              <a:pathLst>
                <a:path w="4816592" h="2737994">
                  <a:moveTo>
                    <a:pt x="0" y="0"/>
                  </a:moveTo>
                  <a:lnTo>
                    <a:pt x="4816592" y="0"/>
                  </a:lnTo>
                  <a:lnTo>
                    <a:pt x="4816592" y="2737994"/>
                  </a:lnTo>
                  <a:lnTo>
                    <a:pt x="0" y="2737994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724726" y="6072135"/>
            <a:ext cx="12838548" cy="2259527"/>
            <a:chOff x="0" y="0"/>
            <a:chExt cx="3381346" cy="5951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81346" cy="595102"/>
            </a:xfrm>
            <a:custGeom>
              <a:avLst/>
              <a:gdLst/>
              <a:ahLst/>
              <a:cxnLst/>
              <a:rect l="l" t="t" r="r" b="b"/>
              <a:pathLst>
                <a:path w="3381346" h="595102">
                  <a:moveTo>
                    <a:pt x="30754" y="0"/>
                  </a:moveTo>
                  <a:lnTo>
                    <a:pt x="3350592" y="0"/>
                  </a:lnTo>
                  <a:cubicBezTo>
                    <a:pt x="3358748" y="0"/>
                    <a:pt x="3366571" y="3240"/>
                    <a:pt x="3372338" y="9008"/>
                  </a:cubicBezTo>
                  <a:cubicBezTo>
                    <a:pt x="3378106" y="14775"/>
                    <a:pt x="3381346" y="22598"/>
                    <a:pt x="3381346" y="30754"/>
                  </a:cubicBezTo>
                  <a:lnTo>
                    <a:pt x="3381346" y="564348"/>
                  </a:lnTo>
                  <a:cubicBezTo>
                    <a:pt x="3381346" y="572504"/>
                    <a:pt x="3378106" y="580327"/>
                    <a:pt x="3372338" y="586094"/>
                  </a:cubicBezTo>
                  <a:cubicBezTo>
                    <a:pt x="3366571" y="591862"/>
                    <a:pt x="3358748" y="595102"/>
                    <a:pt x="3350592" y="595102"/>
                  </a:cubicBezTo>
                  <a:lnTo>
                    <a:pt x="30754" y="595102"/>
                  </a:lnTo>
                  <a:cubicBezTo>
                    <a:pt x="22598" y="595102"/>
                    <a:pt x="14775" y="591862"/>
                    <a:pt x="9008" y="586094"/>
                  </a:cubicBezTo>
                  <a:cubicBezTo>
                    <a:pt x="3240" y="580327"/>
                    <a:pt x="0" y="572504"/>
                    <a:pt x="0" y="564348"/>
                  </a:cubicBezTo>
                  <a:lnTo>
                    <a:pt x="0" y="30754"/>
                  </a:lnTo>
                  <a:cubicBezTo>
                    <a:pt x="0" y="22598"/>
                    <a:pt x="3240" y="14775"/>
                    <a:pt x="9008" y="9008"/>
                  </a:cubicBezTo>
                  <a:cubicBezTo>
                    <a:pt x="14775" y="3240"/>
                    <a:pt x="22598" y="0"/>
                    <a:pt x="3075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724726" y="3138600"/>
            <a:ext cx="12838548" cy="1647660"/>
            <a:chOff x="0" y="0"/>
            <a:chExt cx="3381346" cy="4339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81346" cy="433952"/>
            </a:xfrm>
            <a:custGeom>
              <a:avLst/>
              <a:gdLst/>
              <a:ahLst/>
              <a:cxnLst/>
              <a:rect l="l" t="t" r="r" b="b"/>
              <a:pathLst>
                <a:path w="3381346" h="433952">
                  <a:moveTo>
                    <a:pt x="30754" y="0"/>
                  </a:moveTo>
                  <a:lnTo>
                    <a:pt x="3350592" y="0"/>
                  </a:lnTo>
                  <a:cubicBezTo>
                    <a:pt x="3358748" y="0"/>
                    <a:pt x="3366571" y="3240"/>
                    <a:pt x="3372338" y="9008"/>
                  </a:cubicBezTo>
                  <a:cubicBezTo>
                    <a:pt x="3378106" y="14775"/>
                    <a:pt x="3381346" y="22598"/>
                    <a:pt x="3381346" y="30754"/>
                  </a:cubicBezTo>
                  <a:lnTo>
                    <a:pt x="3381346" y="403197"/>
                  </a:lnTo>
                  <a:cubicBezTo>
                    <a:pt x="3381346" y="411354"/>
                    <a:pt x="3378106" y="419176"/>
                    <a:pt x="3372338" y="424944"/>
                  </a:cubicBezTo>
                  <a:cubicBezTo>
                    <a:pt x="3366571" y="430711"/>
                    <a:pt x="3358748" y="433952"/>
                    <a:pt x="3350592" y="433952"/>
                  </a:cubicBezTo>
                  <a:lnTo>
                    <a:pt x="30754" y="433952"/>
                  </a:lnTo>
                  <a:cubicBezTo>
                    <a:pt x="22598" y="433952"/>
                    <a:pt x="14775" y="430711"/>
                    <a:pt x="9008" y="424944"/>
                  </a:cubicBezTo>
                  <a:cubicBezTo>
                    <a:pt x="3240" y="419176"/>
                    <a:pt x="0" y="411354"/>
                    <a:pt x="0" y="403197"/>
                  </a:cubicBezTo>
                  <a:lnTo>
                    <a:pt x="0" y="30754"/>
                  </a:lnTo>
                  <a:cubicBezTo>
                    <a:pt x="0" y="22598"/>
                    <a:pt x="3240" y="14775"/>
                    <a:pt x="9008" y="9008"/>
                  </a:cubicBezTo>
                  <a:cubicBezTo>
                    <a:pt x="14775" y="3240"/>
                    <a:pt x="22598" y="0"/>
                    <a:pt x="3075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16" name="TextBox 16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90493" y="885825"/>
            <a:ext cx="15701414" cy="119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en-US" sz="6899" dirty="0" err="1">
                <a:solidFill>
                  <a:srgbClr val="FFFFFF"/>
                </a:solidFill>
                <a:latin typeface="Eastman Grotesque Bold"/>
              </a:rPr>
              <a:t>Fizyczne</a:t>
            </a:r>
            <a:r>
              <a:rPr lang="en-US" sz="6899" dirty="0">
                <a:solidFill>
                  <a:srgbClr val="FFFFFF"/>
                </a:solidFill>
                <a:latin typeface="Eastman Grotesque Bold"/>
              </a:rPr>
              <a:t> </a:t>
            </a:r>
            <a:r>
              <a:rPr lang="en-US" sz="6899" dirty="0" err="1">
                <a:solidFill>
                  <a:srgbClr val="FFFFFF"/>
                </a:solidFill>
                <a:latin typeface="Eastman Grotesque Bold"/>
              </a:rPr>
              <a:t>zagrożenia</a:t>
            </a:r>
            <a:r>
              <a:rPr lang="en-US" sz="6899" dirty="0">
                <a:solidFill>
                  <a:srgbClr val="FFFFFF"/>
                </a:solidFill>
                <a:latin typeface="Eastman Grotesque Bold"/>
              </a:rPr>
              <a:t> </a:t>
            </a:r>
            <a:r>
              <a:rPr lang="en-US" sz="6899" dirty="0" err="1">
                <a:solidFill>
                  <a:srgbClr val="FFFFFF"/>
                </a:solidFill>
                <a:latin typeface="Eastman Grotesque Bold"/>
              </a:rPr>
              <a:t>klimatyczne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905247" y="3350040"/>
            <a:ext cx="12671907" cy="1124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5"/>
              </a:lnSpc>
            </a:pPr>
            <a:r>
              <a:rPr lang="pl-PL" sz="3232" dirty="0">
                <a:solidFill>
                  <a:srgbClr val="FFFFFF"/>
                </a:solidFill>
                <a:latin typeface="Eastman Grotesque Bold"/>
              </a:rPr>
              <a:t>Zmiany klimatu zwiększają częstotliwość i intensywność ekstremalnych zjawisk pogodowych.</a:t>
            </a:r>
            <a:endParaRPr lang="en-US" sz="3232" dirty="0">
              <a:solidFill>
                <a:srgbClr val="FFFFFF"/>
              </a:solidFill>
              <a:latin typeface="Eastman Grotesque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891367" y="6355176"/>
            <a:ext cx="12671907" cy="1702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5"/>
              </a:lnSpc>
            </a:pPr>
            <a:r>
              <a:rPr lang="pl-PL" sz="3232" dirty="0">
                <a:solidFill>
                  <a:srgbClr val="FFFFFF"/>
                </a:solidFill>
                <a:latin typeface="Eastman Grotesque"/>
              </a:rPr>
              <a:t>Inwestorzy powinni zwracać uwagę na fizyczne zagrożenia związane ze zmianą klimatu, ponieważ mogą one zakłócić łańcuchy dostaw przedsiębiorstw, a tym samym ich rentowność</a:t>
            </a:r>
            <a:endParaRPr lang="en-US" sz="3232" dirty="0">
              <a:solidFill>
                <a:srgbClr val="FFFFFF"/>
              </a:solidFill>
              <a:latin typeface="Eastman Grotesque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395820"/>
            <a:chOff x="0" y="0"/>
            <a:chExt cx="4816593" cy="27379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37994"/>
            </a:xfrm>
            <a:custGeom>
              <a:avLst/>
              <a:gdLst/>
              <a:ahLst/>
              <a:cxnLst/>
              <a:rect l="l" t="t" r="r" b="b"/>
              <a:pathLst>
                <a:path w="4816592" h="2737994">
                  <a:moveTo>
                    <a:pt x="0" y="0"/>
                  </a:moveTo>
                  <a:lnTo>
                    <a:pt x="4816592" y="0"/>
                  </a:lnTo>
                  <a:lnTo>
                    <a:pt x="4816592" y="2737994"/>
                  </a:lnTo>
                  <a:lnTo>
                    <a:pt x="0" y="2737994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17034" y="3505227"/>
            <a:ext cx="11853933" cy="932902"/>
            <a:chOff x="0" y="0"/>
            <a:chExt cx="3381346" cy="2661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81346" cy="266111"/>
            </a:xfrm>
            <a:custGeom>
              <a:avLst/>
              <a:gdLst/>
              <a:ahLst/>
              <a:cxnLst/>
              <a:rect l="l" t="t" r="r" b="b"/>
              <a:pathLst>
                <a:path w="3381346" h="266111">
                  <a:moveTo>
                    <a:pt x="33309" y="0"/>
                  </a:moveTo>
                  <a:lnTo>
                    <a:pt x="3348038" y="0"/>
                  </a:lnTo>
                  <a:cubicBezTo>
                    <a:pt x="3366433" y="0"/>
                    <a:pt x="3381346" y="14913"/>
                    <a:pt x="3381346" y="33309"/>
                  </a:cubicBezTo>
                  <a:lnTo>
                    <a:pt x="3381346" y="232803"/>
                  </a:lnTo>
                  <a:cubicBezTo>
                    <a:pt x="3381346" y="251199"/>
                    <a:pt x="3366433" y="266111"/>
                    <a:pt x="3348038" y="266111"/>
                  </a:cubicBezTo>
                  <a:lnTo>
                    <a:pt x="33309" y="266111"/>
                  </a:lnTo>
                  <a:cubicBezTo>
                    <a:pt x="24475" y="266111"/>
                    <a:pt x="16002" y="262602"/>
                    <a:pt x="9756" y="256355"/>
                  </a:cubicBezTo>
                  <a:cubicBezTo>
                    <a:pt x="3509" y="250109"/>
                    <a:pt x="0" y="241637"/>
                    <a:pt x="0" y="232803"/>
                  </a:cubicBezTo>
                  <a:lnTo>
                    <a:pt x="0" y="33309"/>
                  </a:lnTo>
                  <a:cubicBezTo>
                    <a:pt x="0" y="24475"/>
                    <a:pt x="3509" y="16002"/>
                    <a:pt x="9756" y="9756"/>
                  </a:cubicBezTo>
                  <a:cubicBezTo>
                    <a:pt x="16002" y="3509"/>
                    <a:pt x="24475" y="0"/>
                    <a:pt x="33309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13" name="TextBox 13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3217034" y="4708801"/>
            <a:ext cx="11853933" cy="932902"/>
            <a:chOff x="0" y="0"/>
            <a:chExt cx="3381346" cy="26611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381346" cy="266111"/>
            </a:xfrm>
            <a:custGeom>
              <a:avLst/>
              <a:gdLst/>
              <a:ahLst/>
              <a:cxnLst/>
              <a:rect l="l" t="t" r="r" b="b"/>
              <a:pathLst>
                <a:path w="3381346" h="266111">
                  <a:moveTo>
                    <a:pt x="33309" y="0"/>
                  </a:moveTo>
                  <a:lnTo>
                    <a:pt x="3348038" y="0"/>
                  </a:lnTo>
                  <a:cubicBezTo>
                    <a:pt x="3366433" y="0"/>
                    <a:pt x="3381346" y="14913"/>
                    <a:pt x="3381346" y="33309"/>
                  </a:cubicBezTo>
                  <a:lnTo>
                    <a:pt x="3381346" y="232803"/>
                  </a:lnTo>
                  <a:cubicBezTo>
                    <a:pt x="3381346" y="251199"/>
                    <a:pt x="3366433" y="266111"/>
                    <a:pt x="3348038" y="266111"/>
                  </a:cubicBezTo>
                  <a:lnTo>
                    <a:pt x="33309" y="266111"/>
                  </a:lnTo>
                  <a:cubicBezTo>
                    <a:pt x="24475" y="266111"/>
                    <a:pt x="16002" y="262602"/>
                    <a:pt x="9756" y="256355"/>
                  </a:cubicBezTo>
                  <a:cubicBezTo>
                    <a:pt x="3509" y="250109"/>
                    <a:pt x="0" y="241637"/>
                    <a:pt x="0" y="232803"/>
                  </a:cubicBezTo>
                  <a:lnTo>
                    <a:pt x="0" y="33309"/>
                  </a:lnTo>
                  <a:cubicBezTo>
                    <a:pt x="0" y="24475"/>
                    <a:pt x="3509" y="16002"/>
                    <a:pt x="9756" y="9756"/>
                  </a:cubicBezTo>
                  <a:cubicBezTo>
                    <a:pt x="16002" y="3509"/>
                    <a:pt x="24475" y="0"/>
                    <a:pt x="33309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217034" y="5914333"/>
            <a:ext cx="11853933" cy="932902"/>
            <a:chOff x="0" y="0"/>
            <a:chExt cx="3381346" cy="26611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1346" cy="266111"/>
            </a:xfrm>
            <a:custGeom>
              <a:avLst/>
              <a:gdLst/>
              <a:ahLst/>
              <a:cxnLst/>
              <a:rect l="l" t="t" r="r" b="b"/>
              <a:pathLst>
                <a:path w="3381346" h="266111">
                  <a:moveTo>
                    <a:pt x="33309" y="0"/>
                  </a:moveTo>
                  <a:lnTo>
                    <a:pt x="3348038" y="0"/>
                  </a:lnTo>
                  <a:cubicBezTo>
                    <a:pt x="3366433" y="0"/>
                    <a:pt x="3381346" y="14913"/>
                    <a:pt x="3381346" y="33309"/>
                  </a:cubicBezTo>
                  <a:lnTo>
                    <a:pt x="3381346" y="232803"/>
                  </a:lnTo>
                  <a:cubicBezTo>
                    <a:pt x="3381346" y="251199"/>
                    <a:pt x="3366433" y="266111"/>
                    <a:pt x="3348038" y="266111"/>
                  </a:cubicBezTo>
                  <a:lnTo>
                    <a:pt x="33309" y="266111"/>
                  </a:lnTo>
                  <a:cubicBezTo>
                    <a:pt x="24475" y="266111"/>
                    <a:pt x="16002" y="262602"/>
                    <a:pt x="9756" y="256355"/>
                  </a:cubicBezTo>
                  <a:cubicBezTo>
                    <a:pt x="3509" y="250109"/>
                    <a:pt x="0" y="241637"/>
                    <a:pt x="0" y="232803"/>
                  </a:cubicBezTo>
                  <a:lnTo>
                    <a:pt x="0" y="33309"/>
                  </a:lnTo>
                  <a:cubicBezTo>
                    <a:pt x="0" y="24475"/>
                    <a:pt x="3509" y="16002"/>
                    <a:pt x="9756" y="9756"/>
                  </a:cubicBezTo>
                  <a:cubicBezTo>
                    <a:pt x="16002" y="3509"/>
                    <a:pt x="24475" y="0"/>
                    <a:pt x="33309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217034" y="7119866"/>
            <a:ext cx="11853933" cy="932902"/>
            <a:chOff x="0" y="0"/>
            <a:chExt cx="3381346" cy="26611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381346" cy="266111"/>
            </a:xfrm>
            <a:custGeom>
              <a:avLst/>
              <a:gdLst/>
              <a:ahLst/>
              <a:cxnLst/>
              <a:rect l="l" t="t" r="r" b="b"/>
              <a:pathLst>
                <a:path w="3381346" h="266111">
                  <a:moveTo>
                    <a:pt x="33309" y="0"/>
                  </a:moveTo>
                  <a:lnTo>
                    <a:pt x="3348038" y="0"/>
                  </a:lnTo>
                  <a:cubicBezTo>
                    <a:pt x="3366433" y="0"/>
                    <a:pt x="3381346" y="14913"/>
                    <a:pt x="3381346" y="33309"/>
                  </a:cubicBezTo>
                  <a:lnTo>
                    <a:pt x="3381346" y="232803"/>
                  </a:lnTo>
                  <a:cubicBezTo>
                    <a:pt x="3381346" y="251199"/>
                    <a:pt x="3366433" y="266111"/>
                    <a:pt x="3348038" y="266111"/>
                  </a:cubicBezTo>
                  <a:lnTo>
                    <a:pt x="33309" y="266111"/>
                  </a:lnTo>
                  <a:cubicBezTo>
                    <a:pt x="24475" y="266111"/>
                    <a:pt x="16002" y="262602"/>
                    <a:pt x="9756" y="256355"/>
                  </a:cubicBezTo>
                  <a:cubicBezTo>
                    <a:pt x="3509" y="250109"/>
                    <a:pt x="0" y="241637"/>
                    <a:pt x="0" y="232803"/>
                  </a:cubicBezTo>
                  <a:lnTo>
                    <a:pt x="0" y="33309"/>
                  </a:lnTo>
                  <a:cubicBezTo>
                    <a:pt x="0" y="24475"/>
                    <a:pt x="3509" y="16002"/>
                    <a:pt x="9756" y="9756"/>
                  </a:cubicBezTo>
                  <a:cubicBezTo>
                    <a:pt x="16002" y="3509"/>
                    <a:pt x="24475" y="0"/>
                    <a:pt x="33309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217034" y="8325398"/>
            <a:ext cx="11853933" cy="932902"/>
            <a:chOff x="0" y="0"/>
            <a:chExt cx="3381346" cy="26611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381346" cy="266111"/>
            </a:xfrm>
            <a:custGeom>
              <a:avLst/>
              <a:gdLst/>
              <a:ahLst/>
              <a:cxnLst/>
              <a:rect l="l" t="t" r="r" b="b"/>
              <a:pathLst>
                <a:path w="3381346" h="266111">
                  <a:moveTo>
                    <a:pt x="33309" y="0"/>
                  </a:moveTo>
                  <a:lnTo>
                    <a:pt x="3348038" y="0"/>
                  </a:lnTo>
                  <a:cubicBezTo>
                    <a:pt x="3366433" y="0"/>
                    <a:pt x="3381346" y="14913"/>
                    <a:pt x="3381346" y="33309"/>
                  </a:cubicBezTo>
                  <a:lnTo>
                    <a:pt x="3381346" y="232803"/>
                  </a:lnTo>
                  <a:cubicBezTo>
                    <a:pt x="3381346" y="251199"/>
                    <a:pt x="3366433" y="266111"/>
                    <a:pt x="3348038" y="266111"/>
                  </a:cubicBezTo>
                  <a:lnTo>
                    <a:pt x="33309" y="266111"/>
                  </a:lnTo>
                  <a:cubicBezTo>
                    <a:pt x="24475" y="266111"/>
                    <a:pt x="16002" y="262602"/>
                    <a:pt x="9756" y="256355"/>
                  </a:cubicBezTo>
                  <a:cubicBezTo>
                    <a:pt x="3509" y="250109"/>
                    <a:pt x="0" y="241637"/>
                    <a:pt x="0" y="232803"/>
                  </a:cubicBezTo>
                  <a:lnTo>
                    <a:pt x="0" y="33309"/>
                  </a:lnTo>
                  <a:cubicBezTo>
                    <a:pt x="0" y="24475"/>
                    <a:pt x="3509" y="16002"/>
                    <a:pt x="9756" y="9756"/>
                  </a:cubicBezTo>
                  <a:cubicBezTo>
                    <a:pt x="16002" y="3509"/>
                    <a:pt x="24475" y="0"/>
                    <a:pt x="33309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3694630" y="3619874"/>
            <a:ext cx="703610" cy="703610"/>
          </a:xfrm>
          <a:custGeom>
            <a:avLst/>
            <a:gdLst/>
            <a:ahLst/>
            <a:cxnLst/>
            <a:rect l="l" t="t" r="r" b="b"/>
            <a:pathLst>
              <a:path w="703610" h="703610">
                <a:moveTo>
                  <a:pt x="0" y="0"/>
                </a:moveTo>
                <a:lnTo>
                  <a:pt x="703610" y="0"/>
                </a:lnTo>
                <a:lnTo>
                  <a:pt x="703610" y="703610"/>
                </a:lnTo>
                <a:lnTo>
                  <a:pt x="0" y="7036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27" name="Freeform 27"/>
          <p:cNvSpPr/>
          <p:nvPr/>
        </p:nvSpPr>
        <p:spPr>
          <a:xfrm>
            <a:off x="3694630" y="4823448"/>
            <a:ext cx="606863" cy="703610"/>
          </a:xfrm>
          <a:custGeom>
            <a:avLst/>
            <a:gdLst/>
            <a:ahLst/>
            <a:cxnLst/>
            <a:rect l="l" t="t" r="r" b="b"/>
            <a:pathLst>
              <a:path w="606863" h="703610">
                <a:moveTo>
                  <a:pt x="0" y="0"/>
                </a:moveTo>
                <a:lnTo>
                  <a:pt x="606863" y="0"/>
                </a:lnTo>
                <a:lnTo>
                  <a:pt x="606863" y="703609"/>
                </a:lnTo>
                <a:lnTo>
                  <a:pt x="0" y="7036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28" name="Freeform 28"/>
          <p:cNvSpPr/>
          <p:nvPr/>
        </p:nvSpPr>
        <p:spPr>
          <a:xfrm>
            <a:off x="3724512" y="6058862"/>
            <a:ext cx="643845" cy="643845"/>
          </a:xfrm>
          <a:custGeom>
            <a:avLst/>
            <a:gdLst/>
            <a:ahLst/>
            <a:cxnLst/>
            <a:rect l="l" t="t" r="r" b="b"/>
            <a:pathLst>
              <a:path w="643845" h="643845">
                <a:moveTo>
                  <a:pt x="0" y="0"/>
                </a:moveTo>
                <a:lnTo>
                  <a:pt x="643845" y="0"/>
                </a:lnTo>
                <a:lnTo>
                  <a:pt x="643845" y="643845"/>
                </a:lnTo>
                <a:lnTo>
                  <a:pt x="0" y="6438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29" name="Freeform 29"/>
          <p:cNvSpPr/>
          <p:nvPr/>
        </p:nvSpPr>
        <p:spPr>
          <a:xfrm>
            <a:off x="3694630" y="8424683"/>
            <a:ext cx="733060" cy="733060"/>
          </a:xfrm>
          <a:custGeom>
            <a:avLst/>
            <a:gdLst/>
            <a:ahLst/>
            <a:cxnLst/>
            <a:rect l="l" t="t" r="r" b="b"/>
            <a:pathLst>
              <a:path w="733060" h="733060">
                <a:moveTo>
                  <a:pt x="0" y="0"/>
                </a:moveTo>
                <a:lnTo>
                  <a:pt x="733060" y="0"/>
                </a:lnTo>
                <a:lnTo>
                  <a:pt x="733060" y="733061"/>
                </a:lnTo>
                <a:lnTo>
                  <a:pt x="0" y="7330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0" name="Freeform 30"/>
          <p:cNvSpPr/>
          <p:nvPr/>
        </p:nvSpPr>
        <p:spPr>
          <a:xfrm>
            <a:off x="3650549" y="7226673"/>
            <a:ext cx="821222" cy="788373"/>
          </a:xfrm>
          <a:custGeom>
            <a:avLst/>
            <a:gdLst/>
            <a:ahLst/>
            <a:cxnLst/>
            <a:rect l="l" t="t" r="r" b="b"/>
            <a:pathLst>
              <a:path w="821222" h="788373">
                <a:moveTo>
                  <a:pt x="0" y="0"/>
                </a:moveTo>
                <a:lnTo>
                  <a:pt x="821222" y="0"/>
                </a:lnTo>
                <a:lnTo>
                  <a:pt x="821222" y="788373"/>
                </a:lnTo>
                <a:lnTo>
                  <a:pt x="0" y="7883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1" name="TextBox 31"/>
          <p:cNvSpPr txBox="1"/>
          <p:nvPr/>
        </p:nvSpPr>
        <p:spPr>
          <a:xfrm>
            <a:off x="1390493" y="885825"/>
            <a:ext cx="15701414" cy="119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Ryzyko okresu transformacji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5410200" y="3677370"/>
            <a:ext cx="6324599" cy="527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94"/>
              </a:lnSpc>
            </a:pPr>
            <a:r>
              <a:rPr lang="en-US" sz="3139" dirty="0" err="1">
                <a:solidFill>
                  <a:srgbClr val="FFFFFF"/>
                </a:solidFill>
                <a:latin typeface="Canva Sans Bold"/>
              </a:rPr>
              <a:t>Ryzyko</a:t>
            </a:r>
            <a:r>
              <a:rPr lang="en-US" sz="3139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3139" dirty="0" err="1">
                <a:solidFill>
                  <a:srgbClr val="FFFFFF"/>
                </a:solidFill>
                <a:latin typeface="Canva Sans Bold"/>
              </a:rPr>
              <a:t>regulacyjne</a:t>
            </a:r>
            <a:endParaRPr lang="en-US" sz="3139" dirty="0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4779089" y="4880944"/>
            <a:ext cx="6955710" cy="527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94"/>
              </a:lnSpc>
            </a:pPr>
            <a:r>
              <a:rPr lang="en-US" sz="3139" dirty="0" err="1">
                <a:solidFill>
                  <a:srgbClr val="FFFFFF"/>
                </a:solidFill>
                <a:latin typeface="Canva Sans Bold"/>
              </a:rPr>
              <a:t>Ryzyko</a:t>
            </a:r>
            <a:r>
              <a:rPr lang="en-US" sz="3139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3139" dirty="0" err="1">
                <a:solidFill>
                  <a:srgbClr val="FFFFFF"/>
                </a:solidFill>
                <a:latin typeface="Canva Sans Bold"/>
              </a:rPr>
              <a:t>rynkowe</a:t>
            </a:r>
            <a:endParaRPr lang="en-US" sz="3139" dirty="0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6573932" y="6085841"/>
            <a:ext cx="5313267" cy="531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94"/>
              </a:lnSpc>
            </a:pPr>
            <a:r>
              <a:rPr lang="en-US" sz="3139" dirty="0" err="1">
                <a:solidFill>
                  <a:srgbClr val="FFFFFF"/>
                </a:solidFill>
                <a:latin typeface="Canva Sans Bold"/>
              </a:rPr>
              <a:t>Reputacja</a:t>
            </a:r>
            <a:r>
              <a:rPr lang="en-US" sz="3139" dirty="0">
                <a:solidFill>
                  <a:srgbClr val="FFFFFF"/>
                </a:solidFill>
                <a:latin typeface="Canva Sans Bold"/>
              </a:rPr>
              <a:t> i </a:t>
            </a:r>
            <a:r>
              <a:rPr lang="en-US" sz="3139" dirty="0" err="1">
                <a:solidFill>
                  <a:srgbClr val="FFFFFF"/>
                </a:solidFill>
                <a:latin typeface="Canva Sans Bold"/>
              </a:rPr>
              <a:t>ryzyko</a:t>
            </a:r>
            <a:r>
              <a:rPr lang="en-US" sz="3139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3139" dirty="0" err="1">
                <a:solidFill>
                  <a:srgbClr val="FFFFFF"/>
                </a:solidFill>
                <a:latin typeface="Canva Sans Bold"/>
              </a:rPr>
              <a:t>prawne</a:t>
            </a:r>
            <a:endParaRPr lang="en-US" sz="3139" dirty="0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5410200" y="7326551"/>
            <a:ext cx="7696200" cy="527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94"/>
              </a:lnSpc>
            </a:pPr>
            <a:r>
              <a:rPr lang="en-US" sz="3139" dirty="0" err="1">
                <a:solidFill>
                  <a:srgbClr val="FFFFFF"/>
                </a:solidFill>
                <a:latin typeface="Canva Sans Bold"/>
              </a:rPr>
              <a:t>Zagrożenia</a:t>
            </a:r>
            <a:r>
              <a:rPr lang="en-US" sz="3139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3139" dirty="0" err="1">
                <a:solidFill>
                  <a:srgbClr val="FFFFFF"/>
                </a:solidFill>
                <a:latin typeface="Canva Sans Bold"/>
              </a:rPr>
              <a:t>technologiczne</a:t>
            </a:r>
            <a:endParaRPr lang="en-US" sz="3139" dirty="0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6197389" y="8496905"/>
            <a:ext cx="8039650" cy="527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94"/>
              </a:lnSpc>
            </a:pPr>
            <a:r>
              <a:rPr lang="en-US" sz="3139" dirty="0" err="1">
                <a:solidFill>
                  <a:srgbClr val="FFFFFF"/>
                </a:solidFill>
                <a:latin typeface="Canva Sans Bold"/>
              </a:rPr>
              <a:t>Aktywa</a:t>
            </a:r>
            <a:r>
              <a:rPr lang="en-US" sz="3139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3139" dirty="0" err="1">
                <a:solidFill>
                  <a:srgbClr val="FFFFFF"/>
                </a:solidFill>
                <a:latin typeface="Canva Sans Bold"/>
              </a:rPr>
              <a:t>osierocone</a:t>
            </a:r>
            <a:r>
              <a:rPr lang="pl-PL" sz="3139" dirty="0">
                <a:solidFill>
                  <a:srgbClr val="FFFFFF"/>
                </a:solidFill>
                <a:latin typeface="Canva Sans Bold"/>
              </a:rPr>
              <a:t> (</a:t>
            </a:r>
            <a:r>
              <a:rPr lang="pl-PL" sz="3139" dirty="0" err="1">
                <a:solidFill>
                  <a:srgbClr val="FFFFFF"/>
                </a:solidFill>
                <a:latin typeface="Canva Sans Bold"/>
              </a:rPr>
              <a:t>stranded</a:t>
            </a:r>
            <a:r>
              <a:rPr lang="pl-PL" sz="3139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pl-PL" sz="3139" dirty="0" err="1">
                <a:solidFill>
                  <a:srgbClr val="FFFFFF"/>
                </a:solidFill>
                <a:latin typeface="Canva Sans Bold"/>
              </a:rPr>
              <a:t>assets</a:t>
            </a:r>
            <a:r>
              <a:rPr lang="pl-PL" sz="3139" dirty="0">
                <a:solidFill>
                  <a:srgbClr val="FFFFFF"/>
                </a:solidFill>
                <a:latin typeface="Canva Sans Bold"/>
              </a:rPr>
              <a:t>)</a:t>
            </a:r>
            <a:endParaRPr lang="en-US" sz="3139" dirty="0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2275840" y="2553362"/>
            <a:ext cx="13878560" cy="574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pl-PL" sz="3399" dirty="0">
                <a:solidFill>
                  <a:srgbClr val="FFFFFF"/>
                </a:solidFill>
                <a:latin typeface="Canva Sans"/>
              </a:rPr>
              <a:t>„</a:t>
            </a:r>
            <a:r>
              <a:rPr lang="en-US" sz="3399" dirty="0">
                <a:solidFill>
                  <a:srgbClr val="FFFFFF"/>
                </a:solidFill>
                <a:latin typeface="Canva Sans"/>
              </a:rPr>
              <a:t>Transition risk</a:t>
            </a:r>
            <a:r>
              <a:rPr lang="pl-PL" sz="3399" dirty="0">
                <a:solidFill>
                  <a:srgbClr val="FFFFFF"/>
                </a:solidFill>
                <a:latin typeface="Canva Sans"/>
              </a:rPr>
              <a:t>”</a:t>
            </a:r>
            <a:r>
              <a:rPr lang="en-US" sz="3399" dirty="0">
                <a:solidFill>
                  <a:srgbClr val="FFFFFF"/>
                </a:solidFill>
                <a:latin typeface="Canva Sans"/>
              </a:rPr>
              <a:t> </a:t>
            </a:r>
            <a:r>
              <a:rPr lang="pl-PL" sz="3399" dirty="0">
                <a:solidFill>
                  <a:srgbClr val="FFFFFF"/>
                </a:solidFill>
                <a:latin typeface="Canva Sans"/>
              </a:rPr>
              <a:t>wynikają z przejścia na gospodarkę niskoemisyjną</a:t>
            </a:r>
            <a:endParaRPr lang="en-US" sz="3399" dirty="0">
              <a:solidFill>
                <a:srgbClr val="FFFFFF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395820"/>
            <a:chOff x="0" y="0"/>
            <a:chExt cx="4816593" cy="27379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37994"/>
            </a:xfrm>
            <a:custGeom>
              <a:avLst/>
              <a:gdLst/>
              <a:ahLst/>
              <a:cxnLst/>
              <a:rect l="l" t="t" r="r" b="b"/>
              <a:pathLst>
                <a:path w="4816592" h="2737994">
                  <a:moveTo>
                    <a:pt x="0" y="0"/>
                  </a:moveTo>
                  <a:lnTo>
                    <a:pt x="4816592" y="0"/>
                  </a:lnTo>
                  <a:lnTo>
                    <a:pt x="4816592" y="2737994"/>
                  </a:lnTo>
                  <a:lnTo>
                    <a:pt x="0" y="2737994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193645" y="3448077"/>
            <a:ext cx="9900710" cy="779184"/>
            <a:chOff x="0" y="0"/>
            <a:chExt cx="3381346" cy="2661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81346" cy="266111"/>
            </a:xfrm>
            <a:custGeom>
              <a:avLst/>
              <a:gdLst/>
              <a:ahLst/>
              <a:cxnLst/>
              <a:rect l="l" t="t" r="r" b="b"/>
              <a:pathLst>
                <a:path w="3381346" h="266111">
                  <a:moveTo>
                    <a:pt x="39880" y="0"/>
                  </a:moveTo>
                  <a:lnTo>
                    <a:pt x="3341466" y="0"/>
                  </a:lnTo>
                  <a:cubicBezTo>
                    <a:pt x="3363491" y="0"/>
                    <a:pt x="3381346" y="17855"/>
                    <a:pt x="3381346" y="39880"/>
                  </a:cubicBezTo>
                  <a:lnTo>
                    <a:pt x="3381346" y="226232"/>
                  </a:lnTo>
                  <a:cubicBezTo>
                    <a:pt x="3381346" y="248257"/>
                    <a:pt x="3363491" y="266111"/>
                    <a:pt x="3341466" y="266111"/>
                  </a:cubicBezTo>
                  <a:lnTo>
                    <a:pt x="39880" y="266111"/>
                  </a:lnTo>
                  <a:cubicBezTo>
                    <a:pt x="17855" y="266111"/>
                    <a:pt x="0" y="248257"/>
                    <a:pt x="0" y="226232"/>
                  </a:cubicBezTo>
                  <a:lnTo>
                    <a:pt x="0" y="39880"/>
                  </a:lnTo>
                  <a:cubicBezTo>
                    <a:pt x="0" y="17855"/>
                    <a:pt x="17855" y="0"/>
                    <a:pt x="39880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grpSp>
        <p:nvGrpSpPr>
          <p:cNvPr id="13" name="Group 13"/>
          <p:cNvGrpSpPr/>
          <p:nvPr/>
        </p:nvGrpSpPr>
        <p:grpSpPr>
          <a:xfrm>
            <a:off x="4193645" y="4453333"/>
            <a:ext cx="9900710" cy="779184"/>
            <a:chOff x="0" y="0"/>
            <a:chExt cx="3381346" cy="26611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381346" cy="266111"/>
            </a:xfrm>
            <a:custGeom>
              <a:avLst/>
              <a:gdLst/>
              <a:ahLst/>
              <a:cxnLst/>
              <a:rect l="l" t="t" r="r" b="b"/>
              <a:pathLst>
                <a:path w="3381346" h="266111">
                  <a:moveTo>
                    <a:pt x="39880" y="0"/>
                  </a:moveTo>
                  <a:lnTo>
                    <a:pt x="3341466" y="0"/>
                  </a:lnTo>
                  <a:cubicBezTo>
                    <a:pt x="3363491" y="0"/>
                    <a:pt x="3381346" y="17855"/>
                    <a:pt x="3381346" y="39880"/>
                  </a:cubicBezTo>
                  <a:lnTo>
                    <a:pt x="3381346" y="226232"/>
                  </a:lnTo>
                  <a:cubicBezTo>
                    <a:pt x="3381346" y="248257"/>
                    <a:pt x="3363491" y="266111"/>
                    <a:pt x="3341466" y="266111"/>
                  </a:cubicBezTo>
                  <a:lnTo>
                    <a:pt x="39880" y="266111"/>
                  </a:lnTo>
                  <a:cubicBezTo>
                    <a:pt x="17855" y="266111"/>
                    <a:pt x="0" y="248257"/>
                    <a:pt x="0" y="226232"/>
                  </a:cubicBezTo>
                  <a:lnTo>
                    <a:pt x="0" y="39880"/>
                  </a:lnTo>
                  <a:cubicBezTo>
                    <a:pt x="0" y="17855"/>
                    <a:pt x="17855" y="0"/>
                    <a:pt x="39880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193645" y="5460225"/>
            <a:ext cx="9900710" cy="779184"/>
            <a:chOff x="0" y="0"/>
            <a:chExt cx="3381346" cy="26611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381346" cy="266111"/>
            </a:xfrm>
            <a:custGeom>
              <a:avLst/>
              <a:gdLst/>
              <a:ahLst/>
              <a:cxnLst/>
              <a:rect l="l" t="t" r="r" b="b"/>
              <a:pathLst>
                <a:path w="3381346" h="266111">
                  <a:moveTo>
                    <a:pt x="39880" y="0"/>
                  </a:moveTo>
                  <a:lnTo>
                    <a:pt x="3341466" y="0"/>
                  </a:lnTo>
                  <a:cubicBezTo>
                    <a:pt x="3363491" y="0"/>
                    <a:pt x="3381346" y="17855"/>
                    <a:pt x="3381346" y="39880"/>
                  </a:cubicBezTo>
                  <a:lnTo>
                    <a:pt x="3381346" y="226232"/>
                  </a:lnTo>
                  <a:cubicBezTo>
                    <a:pt x="3381346" y="248257"/>
                    <a:pt x="3363491" y="266111"/>
                    <a:pt x="3341466" y="266111"/>
                  </a:cubicBezTo>
                  <a:lnTo>
                    <a:pt x="39880" y="266111"/>
                  </a:lnTo>
                  <a:cubicBezTo>
                    <a:pt x="17855" y="266111"/>
                    <a:pt x="0" y="248257"/>
                    <a:pt x="0" y="226232"/>
                  </a:cubicBezTo>
                  <a:lnTo>
                    <a:pt x="0" y="39880"/>
                  </a:lnTo>
                  <a:cubicBezTo>
                    <a:pt x="0" y="17855"/>
                    <a:pt x="17855" y="0"/>
                    <a:pt x="39880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193645" y="6467116"/>
            <a:ext cx="9900710" cy="779184"/>
            <a:chOff x="0" y="0"/>
            <a:chExt cx="3381346" cy="26611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381346" cy="266111"/>
            </a:xfrm>
            <a:custGeom>
              <a:avLst/>
              <a:gdLst/>
              <a:ahLst/>
              <a:cxnLst/>
              <a:rect l="l" t="t" r="r" b="b"/>
              <a:pathLst>
                <a:path w="3381346" h="266111">
                  <a:moveTo>
                    <a:pt x="39880" y="0"/>
                  </a:moveTo>
                  <a:lnTo>
                    <a:pt x="3341466" y="0"/>
                  </a:lnTo>
                  <a:cubicBezTo>
                    <a:pt x="3363491" y="0"/>
                    <a:pt x="3381346" y="17855"/>
                    <a:pt x="3381346" y="39880"/>
                  </a:cubicBezTo>
                  <a:lnTo>
                    <a:pt x="3381346" y="226232"/>
                  </a:lnTo>
                  <a:cubicBezTo>
                    <a:pt x="3381346" y="248257"/>
                    <a:pt x="3363491" y="266111"/>
                    <a:pt x="3341466" y="266111"/>
                  </a:cubicBezTo>
                  <a:lnTo>
                    <a:pt x="39880" y="266111"/>
                  </a:lnTo>
                  <a:cubicBezTo>
                    <a:pt x="17855" y="266111"/>
                    <a:pt x="0" y="248257"/>
                    <a:pt x="0" y="226232"/>
                  </a:cubicBezTo>
                  <a:lnTo>
                    <a:pt x="0" y="39880"/>
                  </a:lnTo>
                  <a:cubicBezTo>
                    <a:pt x="0" y="17855"/>
                    <a:pt x="17855" y="0"/>
                    <a:pt x="39880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193645" y="7474008"/>
            <a:ext cx="9900710" cy="779184"/>
            <a:chOff x="0" y="0"/>
            <a:chExt cx="3381346" cy="26611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381346" cy="266111"/>
            </a:xfrm>
            <a:custGeom>
              <a:avLst/>
              <a:gdLst/>
              <a:ahLst/>
              <a:cxnLst/>
              <a:rect l="l" t="t" r="r" b="b"/>
              <a:pathLst>
                <a:path w="3381346" h="266111">
                  <a:moveTo>
                    <a:pt x="39880" y="0"/>
                  </a:moveTo>
                  <a:lnTo>
                    <a:pt x="3341466" y="0"/>
                  </a:lnTo>
                  <a:cubicBezTo>
                    <a:pt x="3363491" y="0"/>
                    <a:pt x="3381346" y="17855"/>
                    <a:pt x="3381346" y="39880"/>
                  </a:cubicBezTo>
                  <a:lnTo>
                    <a:pt x="3381346" y="226232"/>
                  </a:lnTo>
                  <a:cubicBezTo>
                    <a:pt x="3381346" y="248257"/>
                    <a:pt x="3363491" y="266111"/>
                    <a:pt x="3341466" y="266111"/>
                  </a:cubicBezTo>
                  <a:lnTo>
                    <a:pt x="39880" y="266111"/>
                  </a:lnTo>
                  <a:cubicBezTo>
                    <a:pt x="17855" y="266111"/>
                    <a:pt x="0" y="248257"/>
                    <a:pt x="0" y="226232"/>
                  </a:cubicBezTo>
                  <a:lnTo>
                    <a:pt x="0" y="39880"/>
                  </a:lnTo>
                  <a:cubicBezTo>
                    <a:pt x="0" y="17855"/>
                    <a:pt x="17855" y="0"/>
                    <a:pt x="39880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193645" y="8481792"/>
            <a:ext cx="9900710" cy="779184"/>
            <a:chOff x="0" y="0"/>
            <a:chExt cx="3381346" cy="26611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381346" cy="266111"/>
            </a:xfrm>
            <a:custGeom>
              <a:avLst/>
              <a:gdLst/>
              <a:ahLst/>
              <a:cxnLst/>
              <a:rect l="l" t="t" r="r" b="b"/>
              <a:pathLst>
                <a:path w="3381346" h="266111">
                  <a:moveTo>
                    <a:pt x="39880" y="0"/>
                  </a:moveTo>
                  <a:lnTo>
                    <a:pt x="3341466" y="0"/>
                  </a:lnTo>
                  <a:cubicBezTo>
                    <a:pt x="3363491" y="0"/>
                    <a:pt x="3381346" y="17855"/>
                    <a:pt x="3381346" y="39880"/>
                  </a:cubicBezTo>
                  <a:lnTo>
                    <a:pt x="3381346" y="226232"/>
                  </a:lnTo>
                  <a:cubicBezTo>
                    <a:pt x="3381346" y="248257"/>
                    <a:pt x="3363491" y="266111"/>
                    <a:pt x="3341466" y="266111"/>
                  </a:cubicBezTo>
                  <a:lnTo>
                    <a:pt x="39880" y="266111"/>
                  </a:lnTo>
                  <a:cubicBezTo>
                    <a:pt x="17855" y="266111"/>
                    <a:pt x="0" y="248257"/>
                    <a:pt x="0" y="226232"/>
                  </a:cubicBezTo>
                  <a:lnTo>
                    <a:pt x="0" y="39880"/>
                  </a:lnTo>
                  <a:cubicBezTo>
                    <a:pt x="0" y="17855"/>
                    <a:pt x="17855" y="0"/>
                    <a:pt x="39880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4680835" y="3448077"/>
            <a:ext cx="955987" cy="770764"/>
          </a:xfrm>
          <a:custGeom>
            <a:avLst/>
            <a:gdLst/>
            <a:ahLst/>
            <a:cxnLst/>
            <a:rect l="l" t="t" r="r" b="b"/>
            <a:pathLst>
              <a:path w="955987" h="770764">
                <a:moveTo>
                  <a:pt x="0" y="0"/>
                </a:moveTo>
                <a:lnTo>
                  <a:pt x="955987" y="0"/>
                </a:lnTo>
                <a:lnTo>
                  <a:pt x="955987" y="770765"/>
                </a:lnTo>
                <a:lnTo>
                  <a:pt x="0" y="7707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29" name="Freeform 29"/>
          <p:cNvSpPr/>
          <p:nvPr/>
        </p:nvSpPr>
        <p:spPr>
          <a:xfrm>
            <a:off x="4787605" y="4452667"/>
            <a:ext cx="742448" cy="745243"/>
          </a:xfrm>
          <a:custGeom>
            <a:avLst/>
            <a:gdLst/>
            <a:ahLst/>
            <a:cxnLst/>
            <a:rect l="l" t="t" r="r" b="b"/>
            <a:pathLst>
              <a:path w="742448" h="745243">
                <a:moveTo>
                  <a:pt x="0" y="0"/>
                </a:moveTo>
                <a:lnTo>
                  <a:pt x="742448" y="0"/>
                </a:lnTo>
                <a:lnTo>
                  <a:pt x="742448" y="745243"/>
                </a:lnTo>
                <a:lnTo>
                  <a:pt x="0" y="7452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0" name="Freeform 30"/>
          <p:cNvSpPr/>
          <p:nvPr/>
        </p:nvSpPr>
        <p:spPr>
          <a:xfrm>
            <a:off x="4845556" y="5528392"/>
            <a:ext cx="626545" cy="641788"/>
          </a:xfrm>
          <a:custGeom>
            <a:avLst/>
            <a:gdLst/>
            <a:ahLst/>
            <a:cxnLst/>
            <a:rect l="l" t="t" r="r" b="b"/>
            <a:pathLst>
              <a:path w="626545" h="641788">
                <a:moveTo>
                  <a:pt x="0" y="0"/>
                </a:moveTo>
                <a:lnTo>
                  <a:pt x="626546" y="0"/>
                </a:lnTo>
                <a:lnTo>
                  <a:pt x="626546" y="641788"/>
                </a:lnTo>
                <a:lnTo>
                  <a:pt x="0" y="6417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1" name="Freeform 31"/>
          <p:cNvSpPr/>
          <p:nvPr/>
        </p:nvSpPr>
        <p:spPr>
          <a:xfrm>
            <a:off x="4824344" y="6560538"/>
            <a:ext cx="595440" cy="595440"/>
          </a:xfrm>
          <a:custGeom>
            <a:avLst/>
            <a:gdLst/>
            <a:ahLst/>
            <a:cxnLst/>
            <a:rect l="l" t="t" r="r" b="b"/>
            <a:pathLst>
              <a:path w="595440" h="595440">
                <a:moveTo>
                  <a:pt x="0" y="0"/>
                </a:moveTo>
                <a:lnTo>
                  <a:pt x="595440" y="0"/>
                </a:lnTo>
                <a:lnTo>
                  <a:pt x="595440" y="595439"/>
                </a:lnTo>
                <a:lnTo>
                  <a:pt x="0" y="5954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2" name="Freeform 32"/>
          <p:cNvSpPr/>
          <p:nvPr/>
        </p:nvSpPr>
        <p:spPr>
          <a:xfrm>
            <a:off x="4780772" y="7595712"/>
            <a:ext cx="612712" cy="588204"/>
          </a:xfrm>
          <a:custGeom>
            <a:avLst/>
            <a:gdLst/>
            <a:ahLst/>
            <a:cxnLst/>
            <a:rect l="l" t="t" r="r" b="b"/>
            <a:pathLst>
              <a:path w="612712" h="588204">
                <a:moveTo>
                  <a:pt x="0" y="0"/>
                </a:moveTo>
                <a:lnTo>
                  <a:pt x="612712" y="0"/>
                </a:lnTo>
                <a:lnTo>
                  <a:pt x="612712" y="588204"/>
                </a:lnTo>
                <a:lnTo>
                  <a:pt x="0" y="5882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3" name="Freeform 33"/>
          <p:cNvSpPr/>
          <p:nvPr/>
        </p:nvSpPr>
        <p:spPr>
          <a:xfrm>
            <a:off x="4781689" y="8524203"/>
            <a:ext cx="548404" cy="636753"/>
          </a:xfrm>
          <a:custGeom>
            <a:avLst/>
            <a:gdLst/>
            <a:ahLst/>
            <a:cxnLst/>
            <a:rect l="l" t="t" r="r" b="b"/>
            <a:pathLst>
              <a:path w="548404" h="636753">
                <a:moveTo>
                  <a:pt x="0" y="0"/>
                </a:moveTo>
                <a:lnTo>
                  <a:pt x="548404" y="0"/>
                </a:lnTo>
                <a:lnTo>
                  <a:pt x="548404" y="636753"/>
                </a:lnTo>
                <a:lnTo>
                  <a:pt x="0" y="63675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4" name="TextBox 34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390493" y="885825"/>
            <a:ext cx="15701414" cy="119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Szanse klimatyczne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7647191" y="3591964"/>
            <a:ext cx="3401809" cy="442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70"/>
              </a:lnSpc>
            </a:pPr>
            <a:r>
              <a:rPr lang="en-US" sz="2621" dirty="0" err="1">
                <a:solidFill>
                  <a:srgbClr val="FFFFFF"/>
                </a:solidFill>
                <a:latin typeface="Canva Sans Bold"/>
              </a:rPr>
              <a:t>Energia</a:t>
            </a:r>
            <a:r>
              <a:rPr lang="en-US" sz="2621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2621" dirty="0" err="1">
                <a:solidFill>
                  <a:srgbClr val="FFFFFF"/>
                </a:solidFill>
                <a:latin typeface="Canva Sans Bold"/>
              </a:rPr>
              <a:t>odnawialna</a:t>
            </a:r>
            <a:endParaRPr lang="en-US" sz="2621" dirty="0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7728602" y="4597219"/>
            <a:ext cx="4463397" cy="442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70"/>
              </a:lnSpc>
            </a:pPr>
            <a:r>
              <a:rPr lang="en-US" sz="2621" dirty="0" err="1">
                <a:solidFill>
                  <a:srgbClr val="FFFFFF"/>
                </a:solidFill>
                <a:latin typeface="Canva Sans Bold"/>
              </a:rPr>
              <a:t>Efektywność</a:t>
            </a:r>
            <a:r>
              <a:rPr lang="en-US" sz="2621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2621" dirty="0" err="1">
                <a:solidFill>
                  <a:srgbClr val="FFFFFF"/>
                </a:solidFill>
                <a:latin typeface="Canva Sans Bold"/>
              </a:rPr>
              <a:t>energetyczna</a:t>
            </a:r>
            <a:endParaRPr lang="en-US" sz="2621" dirty="0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7836764" y="5603580"/>
            <a:ext cx="2755036" cy="442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70"/>
              </a:lnSpc>
            </a:pPr>
            <a:r>
              <a:rPr lang="en-US" sz="2621" dirty="0" err="1">
                <a:solidFill>
                  <a:srgbClr val="FFFFFF"/>
                </a:solidFill>
                <a:latin typeface="Canva Sans Bold"/>
              </a:rPr>
              <a:t>Czysty</a:t>
            </a:r>
            <a:r>
              <a:rPr lang="en-US" sz="2621" dirty="0">
                <a:solidFill>
                  <a:srgbClr val="FFFFFF"/>
                </a:solidFill>
                <a:latin typeface="Canva Sans Bold"/>
              </a:rPr>
              <a:t> transport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998530" y="6639853"/>
            <a:ext cx="6488870" cy="442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70"/>
              </a:lnSpc>
            </a:pPr>
            <a:r>
              <a:rPr lang="en-US" sz="2621" dirty="0" err="1">
                <a:solidFill>
                  <a:srgbClr val="FFFFFF"/>
                </a:solidFill>
                <a:latin typeface="Canva Sans Bold"/>
              </a:rPr>
              <a:t>Zrównoważona</a:t>
            </a:r>
            <a:r>
              <a:rPr lang="en-US" sz="2621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2621" dirty="0" err="1">
                <a:solidFill>
                  <a:srgbClr val="FFFFFF"/>
                </a:solidFill>
                <a:latin typeface="Canva Sans Bold"/>
              </a:rPr>
              <a:t>infrastruktura</a:t>
            </a:r>
            <a:endParaRPr lang="en-US" sz="2621" dirty="0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7508399" y="7671958"/>
            <a:ext cx="2494278" cy="442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70"/>
              </a:lnSpc>
            </a:pPr>
            <a:r>
              <a:rPr lang="en-US" sz="2621" dirty="0" err="1">
                <a:solidFill>
                  <a:srgbClr val="FFFFFF"/>
                </a:solidFill>
                <a:latin typeface="Canva Sans Bold"/>
              </a:rPr>
              <a:t>CleanTech</a:t>
            </a:r>
            <a:endParaRPr lang="en-US" sz="2621" dirty="0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371283" y="2553362"/>
            <a:ext cx="15545435" cy="574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pl-PL" sz="3399" dirty="0">
                <a:solidFill>
                  <a:srgbClr val="FFFFFF"/>
                </a:solidFill>
                <a:latin typeface="Canva Sans"/>
              </a:rPr>
              <a:t>Powstają możliwości związane ze zmianą wymagań konsumentów</a:t>
            </a:r>
            <a:endParaRPr lang="en-US" sz="3399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7508399" y="8625147"/>
            <a:ext cx="5521801" cy="442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70"/>
              </a:lnSpc>
            </a:pPr>
            <a:r>
              <a:rPr lang="en-US" sz="2621" dirty="0" err="1">
                <a:solidFill>
                  <a:srgbClr val="FFFFFF"/>
                </a:solidFill>
                <a:latin typeface="Canva Sans Bold"/>
              </a:rPr>
              <a:t>Zrównoważone</a:t>
            </a:r>
            <a:r>
              <a:rPr lang="en-US" sz="2621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2621" dirty="0" err="1">
                <a:solidFill>
                  <a:srgbClr val="FFFFFF"/>
                </a:solidFill>
                <a:latin typeface="Canva Sans Bold"/>
              </a:rPr>
              <a:t>finansowanie</a:t>
            </a:r>
            <a:endParaRPr lang="en-US" sz="2621" dirty="0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45" name="TextBox 5">
            <a:extLst>
              <a:ext uri="{FF2B5EF4-FFF2-40B4-BE49-F238E27FC236}">
                <a16:creationId xmlns:a16="http://schemas.microsoft.com/office/drawing/2014/main" id="{3DD26253-72E2-D346-F487-5B1FF77CF5DF}"/>
              </a:ext>
            </a:extLst>
          </p:cNvPr>
          <p:cNvSpPr txBox="1"/>
          <p:nvPr/>
        </p:nvSpPr>
        <p:spPr>
          <a:xfrm>
            <a:off x="0" y="-199071"/>
            <a:ext cx="3086100" cy="323076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" y="0"/>
            <a:ext cx="18288000" cy="10395820"/>
            <a:chOff x="0" y="0"/>
            <a:chExt cx="4816593" cy="27379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37994"/>
            </a:xfrm>
            <a:custGeom>
              <a:avLst/>
              <a:gdLst/>
              <a:ahLst/>
              <a:cxnLst/>
              <a:rect l="l" t="t" r="r" b="b"/>
              <a:pathLst>
                <a:path w="4816592" h="2737994">
                  <a:moveTo>
                    <a:pt x="0" y="0"/>
                  </a:moveTo>
                  <a:lnTo>
                    <a:pt x="4816592" y="0"/>
                  </a:lnTo>
                  <a:lnTo>
                    <a:pt x="4816592" y="2737994"/>
                  </a:lnTo>
                  <a:lnTo>
                    <a:pt x="0" y="2737994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8415906"/>
            <a:ext cx="18288000" cy="1871094"/>
            <a:chOff x="0" y="0"/>
            <a:chExt cx="4816593" cy="4927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492798"/>
            </a:xfrm>
            <a:custGeom>
              <a:avLst/>
              <a:gdLst/>
              <a:ahLst/>
              <a:cxnLst/>
              <a:rect l="l" t="t" r="r" b="b"/>
              <a:pathLst>
                <a:path w="4816592" h="492798">
                  <a:moveTo>
                    <a:pt x="0" y="0"/>
                  </a:moveTo>
                  <a:lnTo>
                    <a:pt x="4816592" y="0"/>
                  </a:lnTo>
                  <a:lnTo>
                    <a:pt x="4816592" y="492798"/>
                  </a:lnTo>
                  <a:lnTo>
                    <a:pt x="0" y="4927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10" name="Freeform 10"/>
          <p:cNvSpPr/>
          <p:nvPr/>
        </p:nvSpPr>
        <p:spPr>
          <a:xfrm>
            <a:off x="0" y="8415906"/>
            <a:ext cx="13323480" cy="1871094"/>
          </a:xfrm>
          <a:custGeom>
            <a:avLst/>
            <a:gdLst/>
            <a:ahLst/>
            <a:cxnLst/>
            <a:rect l="l" t="t" r="r" b="b"/>
            <a:pathLst>
              <a:path w="13323480" h="1871094">
                <a:moveTo>
                  <a:pt x="0" y="0"/>
                </a:moveTo>
                <a:lnTo>
                  <a:pt x="13323480" y="0"/>
                </a:lnTo>
                <a:lnTo>
                  <a:pt x="13323480" y="1871094"/>
                </a:lnTo>
                <a:lnTo>
                  <a:pt x="0" y="1871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11" name="TextBox 11"/>
          <p:cNvSpPr txBox="1"/>
          <p:nvPr/>
        </p:nvSpPr>
        <p:spPr>
          <a:xfrm>
            <a:off x="1524000" y="723900"/>
            <a:ext cx="15320414" cy="1178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 err="1">
                <a:solidFill>
                  <a:srgbClr val="FFFFFF"/>
                </a:solidFill>
                <a:latin typeface="Eastman Grotesque Bold"/>
              </a:rPr>
              <a:t>Climate</a:t>
            </a: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-KIC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819400" y="3086101"/>
            <a:ext cx="12624376" cy="5281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Climate KIC  - wspólnota wiedzy i innowacji, działającą na rzecz przyspieszenia przejścia do społeczeństwa o zerowej emisji dwutlenku węgla i odpornego na zmianę klimatu; społeczność jest wspierana przez EIT 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u-HU" sz="2200" b="1" u="sng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EIT</a:t>
            </a:r>
            <a:r>
              <a:rPr lang="hu-HU" sz="2200" b="1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- Europejski Instytut Innowacji i Techologii - największa w Europie sieć innowacji wzmacniająca innowacyjność od 2008 r., której misją jest tworzenie miejsc pracy i zapewnianie zrównoważonego i inteligentnego wzrostu; jest integralna częścią Horizon Europe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pl-PL" sz="2200" b="1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Horizon Europe – unijny program finansowania badań i innowacji do 2027 r. Na stronie </a:t>
            </a:r>
            <a:r>
              <a:rPr lang="hu-HU" sz="2200" b="1" u="sng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https://research-and-innovation.ec.europa.eu/funding/funding-opportunities/funding-programmes-and-open-calls/horizon-europe_en</a:t>
            </a:r>
            <a:r>
              <a:rPr lang="hu-HU" sz="2200" b="1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- dowiesz się, jak uzyskać finansowanie, poznaszę programu, konkretne misje i partnerstwa europejskie</a:t>
            </a:r>
            <a:endParaRPr lang="en-US" sz="2200" b="1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ctr">
              <a:lnSpc>
                <a:spcPts val="504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Eastman Grotesqu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000000"/>
              </a:solidFill>
              <a:latin typeface="Canva Sans"/>
            </a:endParaRPr>
          </a:p>
        </p:txBody>
      </p:sp>
    </p:spTree>
    <p:extLst>
      <p:ext uri="{BB962C8B-B14F-4D97-AF65-F5344CB8AC3E}">
        <p14:creationId xmlns:p14="http://schemas.microsoft.com/office/powerpoint/2010/main" val="1695212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21" name="TextBox 21"/>
          <p:cNvSpPr txBox="1"/>
          <p:nvPr/>
        </p:nvSpPr>
        <p:spPr>
          <a:xfrm>
            <a:off x="2724726" y="7319473"/>
            <a:ext cx="3086100" cy="323076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90493" y="885825"/>
            <a:ext cx="15701414" cy="1191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„W domu”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915047" y="2606922"/>
            <a:ext cx="12457906" cy="62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endParaRPr lang="en-US" sz="3600" dirty="0">
              <a:solidFill>
                <a:srgbClr val="FFFFFF"/>
              </a:solidFill>
              <a:latin typeface="Eastman Grotesque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32E806E-0733-8D16-028D-0E5C7D8A1641}"/>
              </a:ext>
            </a:extLst>
          </p:cNvPr>
          <p:cNvSpPr txBox="1"/>
          <p:nvPr/>
        </p:nvSpPr>
        <p:spPr>
          <a:xfrm>
            <a:off x="304800" y="2967527"/>
            <a:ext cx="17145000" cy="6626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PRZYDATNE LINKI: </a:t>
            </a:r>
            <a:endParaRPr lang="hu-HU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Task Force on Climate-related Financial Disclosures – </a:t>
            </a:r>
            <a:r>
              <a:rPr lang="en-GB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stworzony</a:t>
            </a:r>
            <a:r>
              <a:rPr lang="en-GB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przez</a:t>
            </a:r>
            <a:r>
              <a:rPr lang="en-GB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Radę</a:t>
            </a:r>
            <a:r>
              <a:rPr lang="en-GB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Stabilności</a:t>
            </a:r>
            <a:r>
              <a:rPr lang="en-GB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Finansowej</a:t>
            </a:r>
            <a:r>
              <a:rPr lang="en-GB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Banku</a:t>
            </a:r>
            <a:r>
              <a:rPr lang="en-GB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Rozrachunków</a:t>
            </a:r>
            <a:r>
              <a:rPr lang="en-GB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Miedzynarodowych</a:t>
            </a:r>
            <a:r>
              <a:rPr lang="en-GB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(BIS) </a:t>
            </a:r>
            <a:r>
              <a:rPr lang="en-GB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zespół</a:t>
            </a:r>
            <a:r>
              <a:rPr lang="en-GB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kierowany</a:t>
            </a:r>
            <a:r>
              <a:rPr lang="en-GB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obecnie</a:t>
            </a:r>
            <a:r>
              <a:rPr lang="en-GB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przez</a:t>
            </a:r>
            <a:r>
              <a:rPr lang="en-GB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Michaela </a:t>
            </a:r>
            <a:r>
              <a:rPr lang="en-GB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R.Bloomberga</a:t>
            </a:r>
            <a:r>
              <a:rPr lang="en-GB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B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https://www.fsb-tcfd.org/</a:t>
            </a:r>
            <a:r>
              <a:rPr lang="en-GB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17 celów zrównoważonego rozwoju ONZ, w tym te klimatyczne na krótkim filmiku </a:t>
            </a: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https://youtu.be/0XTBYMfZyrM?si=6PyaygF67aswucwn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Climate KIC - https://poland.climate-kic.org/ - wspólnota wiedzy i innowacji, działającą na rzecz przyspieszenia przejścia do społeczeństwa o zerowej emisji dwutlenku węgla i odpornego na zmianę klimatu; społeczność jest wspierana przez EIT 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https://eit.europa.eu/</a:t>
            </a: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- Europejski Instytut Innowacji i Techologii - największa w Europie sieć innowacji wzmacniająca innowacyjność od 2008 r., częśc Horizon Europ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Krajowy plan na rzecz energii i klimatu na lata 2021-2030 - </a:t>
            </a: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https://www.gov.pl/web/klimat/krajowy-plan-na-rzecz-energii-i-klimatu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Polityka energetyczna Polski do 2040 r. - </a:t>
            </a: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https://www.gov.pl/web/klimat/polityka-energetyczna-polski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Państwa UE chcą do 2050 r. osiągnąć neutralność klimatyczną - </a:t>
            </a: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https://www.consilium.europa.eu/pl/topics/climate-neutrality/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Świadomość klimatyczna polskich spółek – raport </a:t>
            </a: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https://www.bureauveritas.pl/newsroom/wzrosla-liczba-spolek-swiadomych-klimatycznie-w-polsce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Wpływ czynników ESG na decyzje inwestycyjne – raport GPW </a:t>
            </a: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https://www.gpw.pl/pub/GPW/files/PDF/Raport_badanie_ESG_2022.pdf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Analiza SWOT dla początkujących </a:t>
            </a: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https://kapitalni.org/pl/artykuly/analiza-swot-co-to-jest-i-przyklad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Raport ze stanu rzeki Odra w 2022 roku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hu-HU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ZADANIA: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pl-PL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Wybierz aktywa inwestycyjne, dla których chcesz przeanalizować ryzyko i możliwości klimatyczne. Może to być jedna z Twoich bieżących inwestycji lub taka, o której zakupie myślisz.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pl-PL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Przeprowadź analizę SWOT wybranej spółki lub branży pod kątem </a:t>
            </a:r>
            <a:r>
              <a:rPr lang="pl-PL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ryzyk</a:t>
            </a:r>
            <a:r>
              <a:rPr lang="pl-PL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 szans związanych z klimatem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68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08A9776426D41840A8C2CCB15B3F3" ma:contentTypeVersion="18" ma:contentTypeDescription="Create a new document." ma:contentTypeScope="" ma:versionID="484d0e7fe09fe8de3466b246621db11c">
  <xsd:schema xmlns:xsd="http://www.w3.org/2001/XMLSchema" xmlns:xs="http://www.w3.org/2001/XMLSchema" xmlns:p="http://schemas.microsoft.com/office/2006/metadata/properties" xmlns:ns2="fd160c09-1844-45b0-b4f1-cf53e6c3c76a" xmlns:ns3="8e72f4a7-cae9-4e97-b541-2580a12d1989" targetNamespace="http://schemas.microsoft.com/office/2006/metadata/properties" ma:root="true" ma:fieldsID="e2ff8ef15423d4f21e0a799f7012675e" ns2:_="" ns3:_="">
    <xsd:import namespace="fd160c09-1844-45b0-b4f1-cf53e6c3c76a"/>
    <xsd:import namespace="8e72f4a7-cae9-4e97-b541-2580a12d19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160c09-1844-45b0-b4f1-cf53e6c3c7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1fe506b-8ef3-4252-9ac8-4ea0dfba28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2f4a7-cae9-4e97-b541-2580a12d198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34153eb-2901-4474-b3ae-28ce23b8bb52}" ma:internalName="TaxCatchAll" ma:showField="CatchAllData" ma:web="8e72f4a7-cae9-4e97-b541-2580a12d19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F12E16-CB0B-4C9C-B8EA-F17CC3D468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BC8B6D-7612-4CA8-884B-7522169C8C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160c09-1844-45b0-b4f1-cf53e6c3c76a"/>
    <ds:schemaRef ds:uri="8e72f4a7-cae9-4e97-b541-2580a12d19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4171</TotalTime>
  <Words>803</Words>
  <Application>Microsoft Office PowerPoint</Application>
  <PresentationFormat>Custom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Eastman Grotesque</vt:lpstr>
      <vt:lpstr>Calibri</vt:lpstr>
      <vt:lpstr>Arial</vt:lpstr>
      <vt:lpstr>Canva Sans Bold</vt:lpstr>
      <vt:lpstr>Canva Sans</vt:lpstr>
      <vt:lpstr>Eastman Grotesque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</dc:title>
  <dc:creator>Przemek Barankiewicz</dc:creator>
  <cp:lastModifiedBy>Mariyan Nikolov</cp:lastModifiedBy>
  <cp:revision>5</cp:revision>
  <dcterms:created xsi:type="dcterms:W3CDTF">2006-08-16T00:00:00Z</dcterms:created>
  <dcterms:modified xsi:type="dcterms:W3CDTF">2024-06-11T11:17:16Z</dcterms:modified>
  <dc:identifier>DAFppS7PY0A</dc:identifier>
</cp:coreProperties>
</file>