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62" r:id="rId5"/>
    <p:sldId id="258" r:id="rId6"/>
    <p:sldId id="259" r:id="rId7"/>
    <p:sldId id="260" r:id="rId8"/>
    <p:sldId id="261" r:id="rId9"/>
    <p:sldId id="272" r:id="rId10"/>
    <p:sldId id="267" r:id="rId11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Eastman Grotesque" panose="020B0604020202020204" charset="0"/>
      <p:regular r:id="rId13"/>
    </p:embeddedFont>
    <p:embeddedFont>
      <p:font typeface="Eastman Grotesque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514C62-2A45-46DA-97D8-C6C464B48C52}" v="7" dt="2023-09-09T13:42:03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zemek Barankiewicz" userId="24ba5163-35fc-44aa-8446-2d836eaab741" providerId="ADAL" clId="{F0514C62-2A45-46DA-97D8-C6C464B48C52}"/>
    <pc:docChg chg="custSel addSld delSld modSld">
      <pc:chgData name="Przemek Barankiewicz" userId="24ba5163-35fc-44aa-8446-2d836eaab741" providerId="ADAL" clId="{F0514C62-2A45-46DA-97D8-C6C464B48C52}" dt="2023-09-11T12:43:19.619" v="187" actId="20577"/>
      <pc:docMkLst>
        <pc:docMk/>
      </pc:docMkLst>
      <pc:sldChg chg="modSp mod">
        <pc:chgData name="Przemek Barankiewicz" userId="24ba5163-35fc-44aa-8446-2d836eaab741" providerId="ADAL" clId="{F0514C62-2A45-46DA-97D8-C6C464B48C52}" dt="2023-09-09T13:30:00.943" v="144" actId="20577"/>
        <pc:sldMkLst>
          <pc:docMk/>
          <pc:sldMk cId="0" sldId="256"/>
        </pc:sldMkLst>
        <pc:spChg chg="mod">
          <ac:chgData name="Przemek Barankiewicz" userId="24ba5163-35fc-44aa-8446-2d836eaab741" providerId="ADAL" clId="{F0514C62-2A45-46DA-97D8-C6C464B48C52}" dt="2023-09-09T13:30:00.943" v="144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Przemek Barankiewicz" userId="24ba5163-35fc-44aa-8446-2d836eaab741" providerId="ADAL" clId="{F0514C62-2A45-46DA-97D8-C6C464B48C52}" dt="2023-09-09T13:29:39.522" v="97" actId="20577"/>
          <ac:spMkLst>
            <pc:docMk/>
            <pc:sldMk cId="0" sldId="256"/>
            <ac:spMk id="12" creationId="{00000000-0000-0000-0000-000000000000}"/>
          </ac:spMkLst>
        </pc:spChg>
      </pc:sldChg>
      <pc:sldChg chg="addSp delSp modSp mod">
        <pc:chgData name="Przemek Barankiewicz" userId="24ba5163-35fc-44aa-8446-2d836eaab741" providerId="ADAL" clId="{F0514C62-2A45-46DA-97D8-C6C464B48C52}" dt="2023-09-11T12:43:04.056" v="186" actId="20577"/>
        <pc:sldMkLst>
          <pc:docMk/>
          <pc:sldMk cId="0" sldId="261"/>
        </pc:sldMkLst>
        <pc:spChg chg="mod">
          <ac:chgData name="Przemek Barankiewicz" userId="24ba5163-35fc-44aa-8446-2d836eaab741" providerId="ADAL" clId="{F0514C62-2A45-46DA-97D8-C6C464B48C52}" dt="2023-09-11T12:43:04.056" v="186" actId="20577"/>
          <ac:spMkLst>
            <pc:docMk/>
            <pc:sldMk cId="0" sldId="261"/>
            <ac:spMk id="32" creationId="{00000000-0000-0000-0000-000000000000}"/>
          </ac:spMkLst>
        </pc:spChg>
        <pc:spChg chg="mod">
          <ac:chgData name="Przemek Barankiewicz" userId="24ba5163-35fc-44aa-8446-2d836eaab741" providerId="ADAL" clId="{F0514C62-2A45-46DA-97D8-C6C464B48C52}" dt="2023-09-08T21:27:55.575" v="1"/>
          <ac:spMkLst>
            <pc:docMk/>
            <pc:sldMk cId="0" sldId="261"/>
            <ac:spMk id="34" creationId="{EA759E2D-5BA4-A0D8-33FE-867785839DFF}"/>
          </ac:spMkLst>
        </pc:spChg>
        <pc:spChg chg="mod">
          <ac:chgData name="Przemek Barankiewicz" userId="24ba5163-35fc-44aa-8446-2d836eaab741" providerId="ADAL" clId="{F0514C62-2A45-46DA-97D8-C6C464B48C52}" dt="2023-09-08T21:27:55.575" v="1"/>
          <ac:spMkLst>
            <pc:docMk/>
            <pc:sldMk cId="0" sldId="261"/>
            <ac:spMk id="35" creationId="{6BF1698D-B1A3-AE02-99DB-C900534B1FA4}"/>
          </ac:spMkLst>
        </pc:spChg>
        <pc:spChg chg="mod">
          <ac:chgData name="Przemek Barankiewicz" userId="24ba5163-35fc-44aa-8446-2d836eaab741" providerId="ADAL" clId="{F0514C62-2A45-46DA-97D8-C6C464B48C52}" dt="2023-09-08T21:27:59.870" v="3"/>
          <ac:spMkLst>
            <pc:docMk/>
            <pc:sldMk cId="0" sldId="261"/>
            <ac:spMk id="37" creationId="{E8B13D9E-0D9D-27A6-430B-8164441B881E}"/>
          </ac:spMkLst>
        </pc:spChg>
        <pc:spChg chg="mod">
          <ac:chgData name="Przemek Barankiewicz" userId="24ba5163-35fc-44aa-8446-2d836eaab741" providerId="ADAL" clId="{F0514C62-2A45-46DA-97D8-C6C464B48C52}" dt="2023-09-08T21:27:59.870" v="3"/>
          <ac:spMkLst>
            <pc:docMk/>
            <pc:sldMk cId="0" sldId="261"/>
            <ac:spMk id="38" creationId="{6C1BF588-2542-3B34-31EA-033AFC06396E}"/>
          </ac:spMkLst>
        </pc:spChg>
        <pc:grpChg chg="add del mod">
          <ac:chgData name="Przemek Barankiewicz" userId="24ba5163-35fc-44aa-8446-2d836eaab741" providerId="ADAL" clId="{F0514C62-2A45-46DA-97D8-C6C464B48C52}" dt="2023-09-08T21:27:57.205" v="2"/>
          <ac:grpSpMkLst>
            <pc:docMk/>
            <pc:sldMk cId="0" sldId="261"/>
            <ac:grpSpMk id="33" creationId="{4C214823-B30E-0E55-603D-78321E7A5444}"/>
          </ac:grpSpMkLst>
        </pc:grpChg>
        <pc:grpChg chg="add del mod">
          <ac:chgData name="Przemek Barankiewicz" userId="24ba5163-35fc-44aa-8446-2d836eaab741" providerId="ADAL" clId="{F0514C62-2A45-46DA-97D8-C6C464B48C52}" dt="2023-09-08T21:28:02.226" v="4"/>
          <ac:grpSpMkLst>
            <pc:docMk/>
            <pc:sldMk cId="0" sldId="261"/>
            <ac:grpSpMk id="36" creationId="{27C5022A-BA25-D1C7-D56A-76B6D1166B48}"/>
          </ac:grpSpMkLst>
        </pc:grpChg>
      </pc:sldChg>
      <pc:sldChg chg="new del">
        <pc:chgData name="Przemek Barankiewicz" userId="24ba5163-35fc-44aa-8446-2d836eaab741" providerId="ADAL" clId="{F0514C62-2A45-46DA-97D8-C6C464B48C52}" dt="2023-09-08T21:28:28.078" v="6" actId="47"/>
        <pc:sldMkLst>
          <pc:docMk/>
          <pc:sldMk cId="1268646886" sldId="263"/>
        </pc:sldMkLst>
      </pc:sldChg>
      <pc:sldChg chg="modSp add mod">
        <pc:chgData name="Przemek Barankiewicz" userId="24ba5163-35fc-44aa-8446-2d836eaab741" providerId="ADAL" clId="{F0514C62-2A45-46DA-97D8-C6C464B48C52}" dt="2023-09-09T13:45:08.767" v="167" actId="6549"/>
        <pc:sldMkLst>
          <pc:docMk/>
          <pc:sldMk cId="675768825" sldId="267"/>
        </pc:sldMkLst>
        <pc:spChg chg="mod">
          <ac:chgData name="Przemek Barankiewicz" userId="24ba5163-35fc-44aa-8446-2d836eaab741" providerId="ADAL" clId="{F0514C62-2A45-46DA-97D8-C6C464B48C52}" dt="2023-09-09T13:45:08.767" v="167" actId="6549"/>
          <ac:spMkLst>
            <pc:docMk/>
            <pc:sldMk cId="675768825" sldId="267"/>
            <ac:spMk id="3" creationId="{F32E806E-0733-8D16-028D-0E5C7D8A1641}"/>
          </ac:spMkLst>
        </pc:spChg>
      </pc:sldChg>
      <pc:sldChg chg="addSp delSp modSp add mod">
        <pc:chgData name="Przemek Barankiewicz" userId="24ba5163-35fc-44aa-8446-2d836eaab741" providerId="ADAL" clId="{F0514C62-2A45-46DA-97D8-C6C464B48C52}" dt="2023-09-11T12:43:19.619" v="187" actId="20577"/>
        <pc:sldMkLst>
          <pc:docMk/>
          <pc:sldMk cId="2229714340" sldId="272"/>
        </pc:sldMkLst>
        <pc:spChg chg="add mod">
          <ac:chgData name="Przemek Barankiewicz" userId="24ba5163-35fc-44aa-8446-2d836eaab741" providerId="ADAL" clId="{F0514C62-2A45-46DA-97D8-C6C464B48C52}" dt="2023-09-08T21:31:22.544" v="59" actId="6549"/>
          <ac:spMkLst>
            <pc:docMk/>
            <pc:sldMk cId="2229714340" sldId="272"/>
            <ac:spMk id="3" creationId="{AE7235A5-E885-AB82-90B6-54AF308A32CA}"/>
          </ac:spMkLst>
        </pc:spChg>
        <pc:spChg chg="mod">
          <ac:chgData name="Przemek Barankiewicz" userId="24ba5163-35fc-44aa-8446-2d836eaab741" providerId="ADAL" clId="{F0514C62-2A45-46DA-97D8-C6C464B48C52}" dt="2023-09-11T12:43:19.619" v="187" actId="20577"/>
          <ac:spMkLst>
            <pc:docMk/>
            <pc:sldMk cId="2229714340" sldId="272"/>
            <ac:spMk id="5" creationId="{1D31E105-D814-4C9E-6263-24DDC932E6C0}"/>
          </ac:spMkLst>
        </pc:spChg>
        <pc:spChg chg="del">
          <ac:chgData name="Przemek Barankiewicz" userId="24ba5163-35fc-44aa-8446-2d836eaab741" providerId="ADAL" clId="{F0514C62-2A45-46DA-97D8-C6C464B48C52}" dt="2023-09-08T21:28:41.373" v="33" actId="478"/>
          <ac:spMkLst>
            <pc:docMk/>
            <pc:sldMk cId="2229714340" sldId="272"/>
            <ac:spMk id="10" creationId="{3E02E8CC-8FAE-8D6A-1989-31C0C2ED04CC}"/>
          </ac:spMkLst>
        </pc:spChg>
        <pc:spChg chg="mod">
          <ac:chgData name="Przemek Barankiewicz" userId="24ba5163-35fc-44aa-8446-2d836eaab741" providerId="ADAL" clId="{F0514C62-2A45-46DA-97D8-C6C464B48C52}" dt="2023-09-08T21:28:37.926" v="31" actId="6549"/>
          <ac:spMkLst>
            <pc:docMk/>
            <pc:sldMk cId="2229714340" sldId="272"/>
            <ac:spMk id="27" creationId="{00000000-0000-0000-0000-000000000000}"/>
          </ac:spMkLst>
        </pc:spChg>
        <pc:picChg chg="del">
          <ac:chgData name="Przemek Barankiewicz" userId="24ba5163-35fc-44aa-8446-2d836eaab741" providerId="ADAL" clId="{F0514C62-2A45-46DA-97D8-C6C464B48C52}" dt="2023-09-08T21:28:39.960" v="32" actId="478"/>
          <ac:picMkLst>
            <pc:docMk/>
            <pc:sldMk cId="2229714340" sldId="272"/>
            <ac:picMk id="4" creationId="{9C0E1EC6-60E9-DFF7-C602-5991456B42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alizy.pl/optymalizacja-portfela-inwestycyjnego/33001/fundusze-esg" TargetMode="External"/><Relationship Id="rId13" Type="http://schemas.openxmlformats.org/officeDocument/2006/relationships/hyperlink" Target="https://www.pkobp.pl/klient-indywidualny/oszczedzanie-inwestycje/inwestomat" TargetMode="External"/><Relationship Id="rId3" Type="http://schemas.openxmlformats.org/officeDocument/2006/relationships/hyperlink" Target="https://betterfinance.eu/greencorner/" TargetMode="External"/><Relationship Id="rId7" Type="http://schemas.openxmlformats.org/officeDocument/2006/relationships/hyperlink" Target="https://www.myfairmoney.eu/resources" TargetMode="External"/><Relationship Id="rId12" Type="http://schemas.openxmlformats.org/officeDocument/2006/relationships/hyperlink" Target="https://www.ing.pl/indywidualni/inwestycje-i-oszczednosci/robot-inwestycyjn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luencemap.org/" TargetMode="External"/><Relationship Id="rId11" Type="http://schemas.openxmlformats.org/officeDocument/2006/relationships/hyperlink" Target="https://portu.pl/" TargetMode="External"/><Relationship Id="rId5" Type="http://schemas.openxmlformats.org/officeDocument/2006/relationships/hyperlink" Target="https://www.cdp.net/en/investor/climetrics" TargetMode="External"/><Relationship Id="rId10" Type="http://schemas.openxmlformats.org/officeDocument/2006/relationships/hyperlink" Target="https://finax.pl/" TargetMode="External"/><Relationship Id="rId4" Type="http://schemas.openxmlformats.org/officeDocument/2006/relationships/hyperlink" Target="https://finance.ec.europa.eu/sustainable-finance_en" TargetMode="External"/><Relationship Id="rId9" Type="http://schemas.openxmlformats.org/officeDocument/2006/relationships/hyperlink" Target="https://www.carboncollective.co/sustainable-investing/esg-robo-advis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5441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415906"/>
            <a:ext cx="18288000" cy="1871094"/>
            <a:chOff x="0" y="0"/>
            <a:chExt cx="4816593" cy="4927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492798"/>
            </a:xfrm>
            <a:custGeom>
              <a:avLst/>
              <a:gdLst/>
              <a:ahLst/>
              <a:cxnLst/>
              <a:rect l="l" t="t" r="r" b="b"/>
              <a:pathLst>
                <a:path w="4816592" h="492798">
                  <a:moveTo>
                    <a:pt x="0" y="0"/>
                  </a:moveTo>
                  <a:lnTo>
                    <a:pt x="4816592" y="0"/>
                  </a:lnTo>
                  <a:lnTo>
                    <a:pt x="4816592" y="492798"/>
                  </a:lnTo>
                  <a:lnTo>
                    <a:pt x="0" y="492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93293" y="313658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Część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3: </a:t>
            </a: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Praktyka </a:t>
            </a:r>
            <a:r>
              <a:rPr lang="pl-PL" sz="6899" dirty="0" err="1">
                <a:solidFill>
                  <a:srgbClr val="FFFFFF"/>
                </a:solidFill>
                <a:latin typeface="Eastman Grotesque Bold"/>
              </a:rPr>
              <a:t>praktyka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844224" y="5067300"/>
            <a:ext cx="12599552" cy="189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l-PL" sz="3600" dirty="0">
                <a:solidFill>
                  <a:srgbClr val="FFFFFF"/>
                </a:solidFill>
                <a:latin typeface="Eastman Grotesque"/>
              </a:rPr>
              <a:t>O co pytać w praktyce - prezentacja przez przedstawiciela branży dostępnych w Polsce narzędzi zrównoważonego finansowania</a:t>
            </a: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18519" y="8567965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 dirty="0"/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 dirty="0">
              <a:solidFill>
                <a:srgbClr val="000000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0" name="AutoShape 10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11" name="TextBox 11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ZASTRZEŻENIE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879715" y="2778288"/>
            <a:ext cx="14528569" cy="5969714"/>
            <a:chOff x="0" y="0"/>
            <a:chExt cx="3826454" cy="15722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826454" cy="1572270"/>
            </a:xfrm>
            <a:custGeom>
              <a:avLst/>
              <a:gdLst/>
              <a:ahLst/>
              <a:cxnLst/>
              <a:rect l="l" t="t" r="r" b="b"/>
              <a:pathLst>
                <a:path w="3826454" h="1572270">
                  <a:moveTo>
                    <a:pt x="0" y="0"/>
                  </a:moveTo>
                  <a:lnTo>
                    <a:pt x="3826454" y="0"/>
                  </a:lnTo>
                  <a:lnTo>
                    <a:pt x="3826454" y="1572270"/>
                  </a:lnTo>
                  <a:lnTo>
                    <a:pt x="0" y="1572270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665881" y="3211406"/>
            <a:ext cx="12956238" cy="58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I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nvest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for Better Climate EU to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edukacyjna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</a:t>
            </a:r>
            <a:r>
              <a:rPr lang="en-US" sz="2975" dirty="0" err="1">
                <a:solidFill>
                  <a:srgbClr val="FFFFFF"/>
                </a:solidFill>
                <a:latin typeface="Eastman Grotesque"/>
              </a:rPr>
              <a:t>inicjatywa</a:t>
            </a:r>
            <a:r>
              <a:rPr lang="en-US" sz="2975" dirty="0">
                <a:solidFill>
                  <a:srgbClr val="FFFFFF"/>
                </a:solidFill>
                <a:latin typeface="Eastman Grotesque"/>
              </a:rPr>
              <a:t> non-profit. </a:t>
            </a:r>
            <a:r>
              <a:rPr lang="pl-PL" sz="2975" dirty="0">
                <a:solidFill>
                  <a:srgbClr val="FFFFFF"/>
                </a:solidFill>
                <a:latin typeface="Eastman Grotesque"/>
              </a:rPr>
              <a:t>Nie stanowi doradztwa inwestycyjnego. Informacje i materiały zawarte w tym kursie są oferowane wyłącznie do ogólnych celów edukacyjnych i nie są przeznaczone do świadczenia usług planowania finansowego, doradztwa prawnego, podatkowego, księgowego ani inwestycyjnego. Strategie lub opisy jakichkolwiek inwestycji nie oznaczają ich poparcia. </a:t>
            </a:r>
          </a:p>
          <a:p>
            <a:pPr algn="just">
              <a:lnSpc>
                <a:spcPts val="4165"/>
              </a:lnSpc>
            </a:pPr>
            <a:r>
              <a:rPr lang="pl-PL" sz="2975" dirty="0">
                <a:solidFill>
                  <a:srgbClr val="FFFFFF"/>
                </a:solidFill>
                <a:latin typeface="Eastman Grotesque"/>
              </a:rPr>
              <a:t>Zawsze przeprowadzaj własne badania i/lub konsultuj się z profesjonalistami przed podjęciem jakichkolwiek decyzji inwestycyjnych. Przed każdą transakcją, upewnij się także, że rozumiesz i akceptujesz jej potencjalne konsekwencje podatkowe. </a:t>
            </a:r>
            <a:endParaRPr lang="en-US" sz="2975" dirty="0">
              <a:solidFill>
                <a:srgbClr val="FFFFFF"/>
              </a:solidFill>
              <a:latin typeface="Eastman Grotesque"/>
            </a:endParaRPr>
          </a:p>
          <a:p>
            <a:pPr algn="ctr">
              <a:lnSpc>
                <a:spcPts val="4165"/>
              </a:lnSpc>
            </a:pPr>
            <a:endParaRPr lang="en-US" sz="2975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-213098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253359" y="6150098"/>
            <a:ext cx="12838548" cy="1320291"/>
            <a:chOff x="0" y="0"/>
            <a:chExt cx="3381346" cy="3477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4166533" y="4537764"/>
            <a:ext cx="12838548" cy="1320291"/>
            <a:chOff x="0" y="0"/>
            <a:chExt cx="3381346" cy="3477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166533" y="2985640"/>
            <a:ext cx="12838548" cy="1320291"/>
            <a:chOff x="0" y="0"/>
            <a:chExt cx="3381346" cy="3477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76796" y="2971578"/>
            <a:ext cx="1268530" cy="1470760"/>
          </a:xfrm>
          <a:custGeom>
            <a:avLst/>
            <a:gdLst/>
            <a:ahLst/>
            <a:cxnLst/>
            <a:rect l="l" t="t" r="r" b="b"/>
            <a:pathLst>
              <a:path w="1268530" h="1470760">
                <a:moveTo>
                  <a:pt x="0" y="0"/>
                </a:moveTo>
                <a:lnTo>
                  <a:pt x="1268530" y="0"/>
                </a:lnTo>
                <a:lnTo>
                  <a:pt x="1268530" y="1470760"/>
                </a:lnTo>
                <a:lnTo>
                  <a:pt x="0" y="14707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522878" y="6280745"/>
            <a:ext cx="12220369" cy="107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Podziel się swoimi osobistymi preferencjami na piśmie, by pomóc w uruchomieniu działania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4166533" y="7698989"/>
            <a:ext cx="12838548" cy="1320291"/>
            <a:chOff x="0" y="0"/>
            <a:chExt cx="3381346" cy="3477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381346" cy="347731"/>
            </a:xfrm>
            <a:custGeom>
              <a:avLst/>
              <a:gdLst/>
              <a:ahLst/>
              <a:cxnLst/>
              <a:rect l="l" t="t" r="r" b="b"/>
              <a:pathLst>
                <a:path w="3381346" h="347731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316977"/>
                  </a:lnTo>
                  <a:cubicBezTo>
                    <a:pt x="3381346" y="325133"/>
                    <a:pt x="3378106" y="332956"/>
                    <a:pt x="3372338" y="338723"/>
                  </a:cubicBezTo>
                  <a:cubicBezTo>
                    <a:pt x="3366571" y="344491"/>
                    <a:pt x="3358748" y="347731"/>
                    <a:pt x="3350592" y="347731"/>
                  </a:cubicBezTo>
                  <a:lnTo>
                    <a:pt x="30754" y="347731"/>
                  </a:lnTo>
                  <a:cubicBezTo>
                    <a:pt x="22598" y="347731"/>
                    <a:pt x="14775" y="344491"/>
                    <a:pt x="9008" y="338723"/>
                  </a:cubicBezTo>
                  <a:cubicBezTo>
                    <a:pt x="3240" y="332956"/>
                    <a:pt x="0" y="325133"/>
                    <a:pt x="0" y="316977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525035" y="4537764"/>
            <a:ext cx="1320291" cy="1320291"/>
          </a:xfrm>
          <a:custGeom>
            <a:avLst/>
            <a:gdLst/>
            <a:ahLst/>
            <a:cxnLst/>
            <a:rect l="l" t="t" r="r" b="b"/>
            <a:pathLst>
              <a:path w="1320291" h="1320291">
                <a:moveTo>
                  <a:pt x="0" y="0"/>
                </a:moveTo>
                <a:lnTo>
                  <a:pt x="1320291" y="0"/>
                </a:lnTo>
                <a:lnTo>
                  <a:pt x="1320291" y="1320291"/>
                </a:lnTo>
                <a:lnTo>
                  <a:pt x="0" y="13202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749188" y="6150098"/>
            <a:ext cx="1096138" cy="1114245"/>
          </a:xfrm>
          <a:custGeom>
            <a:avLst/>
            <a:gdLst/>
            <a:ahLst/>
            <a:cxnLst/>
            <a:rect l="l" t="t" r="r" b="b"/>
            <a:pathLst>
              <a:path w="1096138" h="1114245">
                <a:moveTo>
                  <a:pt x="0" y="0"/>
                </a:moveTo>
                <a:lnTo>
                  <a:pt x="1096138" y="0"/>
                </a:lnTo>
                <a:lnTo>
                  <a:pt x="1096138" y="1114244"/>
                </a:lnTo>
                <a:lnTo>
                  <a:pt x="0" y="11142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749188" y="7698989"/>
            <a:ext cx="1198943" cy="1121012"/>
          </a:xfrm>
          <a:custGeom>
            <a:avLst/>
            <a:gdLst/>
            <a:ahLst/>
            <a:cxnLst/>
            <a:rect l="l" t="t" r="r" b="b"/>
            <a:pathLst>
              <a:path w="1198943" h="1121012">
                <a:moveTo>
                  <a:pt x="0" y="0"/>
                </a:moveTo>
                <a:lnTo>
                  <a:pt x="1198943" y="0"/>
                </a:lnTo>
                <a:lnTo>
                  <a:pt x="1198943" y="1121012"/>
                </a:lnTo>
                <a:lnTo>
                  <a:pt x="0" y="11210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Cele zajęć 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522878" y="3123900"/>
            <a:ext cx="12122398" cy="107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Zrozum, że branża finansowa musi (ze względu na przepisy UE) brać pod uwagę Twoje preferencje dot. zrównoważonego rozwoju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522878" y="4680031"/>
            <a:ext cx="12282288" cy="107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Preferencje dotyczące zrównoważonego rozwoju są subiektywne, więc przemyśl je z wyprzedzeniem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522878" y="7836556"/>
            <a:ext cx="12220369" cy="107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62"/>
              </a:lnSpc>
            </a:pPr>
            <a:r>
              <a:rPr lang="pl-PL" sz="3044" dirty="0">
                <a:solidFill>
                  <a:srgbClr val="FFFFFF"/>
                </a:solidFill>
                <a:latin typeface="Eastman Grotesque Bold"/>
              </a:rPr>
              <a:t>Zapamiętaj, że złe lub nieprawidłowe porady należy zgłaszać organowi nadzoru finansowego</a:t>
            </a:r>
            <a:endParaRPr lang="en-US" sz="3044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724726" y="6072135"/>
            <a:ext cx="12838548" cy="1990106"/>
            <a:chOff x="0" y="0"/>
            <a:chExt cx="3381346" cy="5241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81346" cy="524143"/>
            </a:xfrm>
            <a:custGeom>
              <a:avLst/>
              <a:gdLst/>
              <a:ahLst/>
              <a:cxnLst/>
              <a:rect l="l" t="t" r="r" b="b"/>
              <a:pathLst>
                <a:path w="3381346" h="524143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493389"/>
                  </a:lnTo>
                  <a:cubicBezTo>
                    <a:pt x="3381346" y="510374"/>
                    <a:pt x="3367577" y="524143"/>
                    <a:pt x="3350592" y="524143"/>
                  </a:cubicBezTo>
                  <a:lnTo>
                    <a:pt x="30754" y="524143"/>
                  </a:lnTo>
                  <a:cubicBezTo>
                    <a:pt x="22598" y="524143"/>
                    <a:pt x="14775" y="520903"/>
                    <a:pt x="9008" y="515135"/>
                  </a:cubicBezTo>
                  <a:cubicBezTo>
                    <a:pt x="3240" y="509368"/>
                    <a:pt x="0" y="501546"/>
                    <a:pt x="0" y="493389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24726" y="3138600"/>
            <a:ext cx="12838548" cy="1671699"/>
            <a:chOff x="0" y="0"/>
            <a:chExt cx="3381346" cy="44028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81346" cy="440283"/>
            </a:xfrm>
            <a:custGeom>
              <a:avLst/>
              <a:gdLst/>
              <a:ahLst/>
              <a:cxnLst/>
              <a:rect l="l" t="t" r="r" b="b"/>
              <a:pathLst>
                <a:path w="3381346" h="440283">
                  <a:moveTo>
                    <a:pt x="30754" y="0"/>
                  </a:moveTo>
                  <a:lnTo>
                    <a:pt x="3350592" y="0"/>
                  </a:lnTo>
                  <a:cubicBezTo>
                    <a:pt x="3358748" y="0"/>
                    <a:pt x="3366571" y="3240"/>
                    <a:pt x="3372338" y="9008"/>
                  </a:cubicBezTo>
                  <a:cubicBezTo>
                    <a:pt x="3378106" y="14775"/>
                    <a:pt x="3381346" y="22598"/>
                    <a:pt x="3381346" y="30754"/>
                  </a:cubicBezTo>
                  <a:lnTo>
                    <a:pt x="3381346" y="409529"/>
                  </a:lnTo>
                  <a:cubicBezTo>
                    <a:pt x="3381346" y="417685"/>
                    <a:pt x="3378106" y="425508"/>
                    <a:pt x="3372338" y="431275"/>
                  </a:cubicBezTo>
                  <a:cubicBezTo>
                    <a:pt x="3366571" y="437043"/>
                    <a:pt x="3358748" y="440283"/>
                    <a:pt x="3350592" y="440283"/>
                  </a:cubicBezTo>
                  <a:lnTo>
                    <a:pt x="30754" y="440283"/>
                  </a:lnTo>
                  <a:cubicBezTo>
                    <a:pt x="13769" y="440283"/>
                    <a:pt x="0" y="426514"/>
                    <a:pt x="0" y="409529"/>
                  </a:cubicBezTo>
                  <a:lnTo>
                    <a:pt x="0" y="30754"/>
                  </a:lnTo>
                  <a:cubicBezTo>
                    <a:pt x="0" y="22598"/>
                    <a:pt x="3240" y="14775"/>
                    <a:pt x="9008" y="9008"/>
                  </a:cubicBezTo>
                  <a:cubicBezTo>
                    <a:pt x="14775" y="3240"/>
                    <a:pt x="22598" y="0"/>
                    <a:pt x="30754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90493" y="885825"/>
            <a:ext cx="15701414" cy="119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>
                <a:solidFill>
                  <a:srgbClr val="FFFFFF"/>
                </a:solidFill>
                <a:latin typeface="Eastman Grotesque Bold"/>
              </a:rPr>
              <a:t>European Green Deal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05247" y="3350040"/>
            <a:ext cx="12671907" cy="112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5"/>
              </a:lnSpc>
            </a:pPr>
            <a:r>
              <a:rPr lang="pl-PL" sz="3232" dirty="0">
                <a:solidFill>
                  <a:srgbClr val="FFFFFF"/>
                </a:solidFill>
                <a:latin typeface="Eastman Grotesque"/>
              </a:rPr>
              <a:t>Europejski Zielony Ład to plan modernizacji gospodarki i uczynienia Europy pierwszym kontynentem neutralnym dla klimatu do 2050 r.</a:t>
            </a:r>
            <a:endParaRPr lang="en-US" sz="323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096811" y="6141097"/>
            <a:ext cx="12143363" cy="17020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</a:pPr>
            <a:r>
              <a:rPr lang="pl-PL" sz="3229" dirty="0">
                <a:solidFill>
                  <a:srgbClr val="FFFFFF"/>
                </a:solidFill>
                <a:latin typeface="Eastman Grotesque"/>
              </a:rPr>
              <a:t>W ramach Europejskiego Zielonego Ładu, UE aktualizuje przepisy ustawowe i wykonawcze mające zastosowanie do banków, ubezpieczycieli i firm inwestycyjnych</a:t>
            </a:r>
            <a:endParaRPr lang="en-US" sz="3229" dirty="0">
              <a:solidFill>
                <a:srgbClr val="FFFFFF"/>
              </a:solidFill>
              <a:latin typeface="Eastman Grotesqu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71749"/>
            <a:ext cx="18288000" cy="815251"/>
            <a:chOff x="0" y="0"/>
            <a:chExt cx="4816593" cy="2147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14716"/>
            </a:xfrm>
            <a:custGeom>
              <a:avLst/>
              <a:gdLst/>
              <a:ahLst/>
              <a:cxnLst/>
              <a:rect l="l" t="t" r="r" b="b"/>
              <a:pathLst>
                <a:path w="4816592" h="214716">
                  <a:moveTo>
                    <a:pt x="0" y="0"/>
                  </a:moveTo>
                  <a:lnTo>
                    <a:pt x="4816592" y="0"/>
                  </a:lnTo>
                  <a:lnTo>
                    <a:pt x="4816592" y="214716"/>
                  </a:lnTo>
                  <a:lnTo>
                    <a:pt x="0" y="214716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6843626" y="1793645"/>
            <a:ext cx="4600748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45080" y="923925"/>
            <a:ext cx="10597839" cy="80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0"/>
              </a:lnSpc>
            </a:pPr>
            <a:r>
              <a:rPr lang="en-US" sz="4657" dirty="0">
                <a:solidFill>
                  <a:srgbClr val="FFFFFF"/>
                </a:solidFill>
                <a:latin typeface="Eastman Grotesque Bold"/>
              </a:rPr>
              <a:t>E</a:t>
            </a:r>
            <a:r>
              <a:rPr lang="en-US" sz="4657" dirty="0">
                <a:solidFill>
                  <a:srgbClr val="FFFFFF"/>
                </a:solidFill>
                <a:latin typeface="Eastman Grotesque"/>
              </a:rPr>
              <a:t>nvironmental</a:t>
            </a:r>
            <a:r>
              <a:rPr lang="pl-PL" sz="4657" dirty="0">
                <a:solidFill>
                  <a:srgbClr val="FFFFFF"/>
                </a:solidFill>
                <a:latin typeface="Eastman Grotesque"/>
              </a:rPr>
              <a:t> (środowisko)</a:t>
            </a:r>
            <a:endParaRPr lang="en-US" sz="4657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45080" y="3544664"/>
            <a:ext cx="10597839" cy="80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0"/>
              </a:lnSpc>
            </a:pPr>
            <a:r>
              <a:rPr lang="en-US" sz="4657" dirty="0">
                <a:solidFill>
                  <a:srgbClr val="FFFFFF"/>
                </a:solidFill>
                <a:latin typeface="Eastman Grotesque Bold"/>
              </a:rPr>
              <a:t>S</a:t>
            </a:r>
            <a:r>
              <a:rPr lang="en-US" sz="4657" dirty="0">
                <a:solidFill>
                  <a:srgbClr val="FFFFFF"/>
                </a:solidFill>
                <a:latin typeface="Eastman Grotesque"/>
              </a:rPr>
              <a:t>ocial</a:t>
            </a:r>
            <a:r>
              <a:rPr lang="pl-PL" sz="4657" dirty="0">
                <a:solidFill>
                  <a:srgbClr val="FFFFFF"/>
                </a:solidFill>
                <a:latin typeface="Eastman Grotesque"/>
              </a:rPr>
              <a:t> (społeczeństwo)</a:t>
            </a:r>
            <a:endParaRPr lang="en-US" sz="4657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45080" y="6277929"/>
            <a:ext cx="10597839" cy="805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20"/>
              </a:lnSpc>
            </a:pPr>
            <a:r>
              <a:rPr lang="en-US" sz="4657" dirty="0">
                <a:solidFill>
                  <a:srgbClr val="FFFFFF"/>
                </a:solidFill>
                <a:latin typeface="Eastman Grotesque Bold"/>
              </a:rPr>
              <a:t>G</a:t>
            </a:r>
            <a:r>
              <a:rPr lang="en-US" sz="4657" dirty="0">
                <a:solidFill>
                  <a:srgbClr val="FFFFFF"/>
                </a:solidFill>
                <a:latin typeface="Eastman Grotesque"/>
              </a:rPr>
              <a:t>overnance</a:t>
            </a:r>
            <a:r>
              <a:rPr lang="pl-PL" sz="4657" dirty="0">
                <a:solidFill>
                  <a:srgbClr val="FFFFFF"/>
                </a:solidFill>
                <a:latin typeface="Eastman Grotesque"/>
              </a:rPr>
              <a:t> (ład korporacyjny)</a:t>
            </a:r>
            <a:endParaRPr lang="en-US" sz="4657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4" name="AutoShape 14"/>
          <p:cNvSpPr/>
          <p:nvPr/>
        </p:nvSpPr>
        <p:spPr>
          <a:xfrm flipV="1">
            <a:off x="6843626" y="4414384"/>
            <a:ext cx="4600748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6843626" y="7147649"/>
            <a:ext cx="4600748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313548" y="2455402"/>
            <a:ext cx="15945752" cy="53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pl-PL" sz="3122" dirty="0">
                <a:solidFill>
                  <a:srgbClr val="FFFFFF"/>
                </a:solidFill>
                <a:latin typeface="Eastman Grotesque"/>
              </a:rPr>
              <a:t>Przygląda się wpływowi firmy na środowisko, tj. emisji gazów cieplarnianych</a:t>
            </a:r>
            <a:endParaRPr lang="en-US" sz="312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313548" y="5195434"/>
            <a:ext cx="15945752" cy="53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pl-PL" sz="3122" dirty="0">
                <a:solidFill>
                  <a:srgbClr val="FFFFFF"/>
                </a:solidFill>
                <a:latin typeface="Eastman Grotesque"/>
              </a:rPr>
              <a:t>Przygląda się relacjom firmy z wewnętrznymi i zewnętrznymi interesariuszami</a:t>
            </a:r>
            <a:endParaRPr lang="en-US" sz="3122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13548" y="7804874"/>
            <a:ext cx="15945752" cy="532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215577" y="7835214"/>
            <a:ext cx="16141695" cy="1098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0"/>
              </a:lnSpc>
            </a:pPr>
            <a:r>
              <a:rPr lang="pl-PL" sz="3122" dirty="0">
                <a:solidFill>
                  <a:srgbClr val="FFFFFF"/>
                </a:solidFill>
                <a:latin typeface="Eastman Grotesque"/>
              </a:rPr>
              <a:t>Przygląda się przejrzystości i uczciwości firmy oraz jej odpowiedzialności wobec akcjonariuszy</a:t>
            </a:r>
            <a:endParaRPr lang="en-US" sz="3122" dirty="0">
              <a:solidFill>
                <a:srgbClr val="FFFFFF"/>
              </a:solidFill>
              <a:latin typeface="Eastman Grotesq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8288000" cy="10395820"/>
            <a:chOff x="0" y="0"/>
            <a:chExt cx="4816593" cy="27379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37994"/>
            </a:xfrm>
            <a:custGeom>
              <a:avLst/>
              <a:gdLst/>
              <a:ahLst/>
              <a:cxnLst/>
              <a:rect l="l" t="t" r="r" b="b"/>
              <a:pathLst>
                <a:path w="4816592" h="2737994">
                  <a:moveTo>
                    <a:pt x="0" y="0"/>
                  </a:moveTo>
                  <a:lnTo>
                    <a:pt x="4816592" y="0"/>
                  </a:lnTo>
                  <a:lnTo>
                    <a:pt x="4816592" y="2737994"/>
                  </a:lnTo>
                  <a:lnTo>
                    <a:pt x="0" y="2737994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38" y="72390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772816" y="3699040"/>
            <a:ext cx="4486484" cy="5356018"/>
            <a:chOff x="0" y="0"/>
            <a:chExt cx="1181625" cy="14106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1625" cy="1410639"/>
            </a:xfrm>
            <a:custGeom>
              <a:avLst/>
              <a:gdLst/>
              <a:ahLst/>
              <a:cxnLst/>
              <a:rect l="l" t="t" r="r" b="b"/>
              <a:pathLst>
                <a:path w="1181625" h="1410639">
                  <a:moveTo>
                    <a:pt x="88006" y="0"/>
                  </a:moveTo>
                  <a:lnTo>
                    <a:pt x="1093619" y="0"/>
                  </a:lnTo>
                  <a:cubicBezTo>
                    <a:pt x="1116960" y="0"/>
                    <a:pt x="1139345" y="9272"/>
                    <a:pt x="1155849" y="25776"/>
                  </a:cubicBezTo>
                  <a:cubicBezTo>
                    <a:pt x="1172353" y="42281"/>
                    <a:pt x="1181625" y="64665"/>
                    <a:pt x="1181625" y="88006"/>
                  </a:cubicBezTo>
                  <a:lnTo>
                    <a:pt x="1181625" y="1322633"/>
                  </a:lnTo>
                  <a:cubicBezTo>
                    <a:pt x="1181625" y="1371237"/>
                    <a:pt x="1142224" y="1410639"/>
                    <a:pt x="1093619" y="1410639"/>
                  </a:cubicBezTo>
                  <a:lnTo>
                    <a:pt x="88006" y="1410639"/>
                  </a:lnTo>
                  <a:cubicBezTo>
                    <a:pt x="39402" y="1410639"/>
                    <a:pt x="0" y="1371237"/>
                    <a:pt x="0" y="1322633"/>
                  </a:cubicBezTo>
                  <a:lnTo>
                    <a:pt x="0" y="88006"/>
                  </a:lnTo>
                  <a:cubicBezTo>
                    <a:pt x="0" y="39402"/>
                    <a:pt x="39402" y="0"/>
                    <a:pt x="88006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00758" y="3699040"/>
            <a:ext cx="4486484" cy="5356018"/>
            <a:chOff x="0" y="0"/>
            <a:chExt cx="1181625" cy="14106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81625" cy="1410639"/>
            </a:xfrm>
            <a:custGeom>
              <a:avLst/>
              <a:gdLst/>
              <a:ahLst/>
              <a:cxnLst/>
              <a:rect l="l" t="t" r="r" b="b"/>
              <a:pathLst>
                <a:path w="1181625" h="1410639">
                  <a:moveTo>
                    <a:pt x="88006" y="0"/>
                  </a:moveTo>
                  <a:lnTo>
                    <a:pt x="1093619" y="0"/>
                  </a:lnTo>
                  <a:cubicBezTo>
                    <a:pt x="1116960" y="0"/>
                    <a:pt x="1139345" y="9272"/>
                    <a:pt x="1155849" y="25776"/>
                  </a:cubicBezTo>
                  <a:cubicBezTo>
                    <a:pt x="1172353" y="42281"/>
                    <a:pt x="1181625" y="64665"/>
                    <a:pt x="1181625" y="88006"/>
                  </a:cubicBezTo>
                  <a:lnTo>
                    <a:pt x="1181625" y="1322633"/>
                  </a:lnTo>
                  <a:cubicBezTo>
                    <a:pt x="1181625" y="1371237"/>
                    <a:pt x="1142224" y="1410639"/>
                    <a:pt x="1093619" y="1410639"/>
                  </a:cubicBezTo>
                  <a:lnTo>
                    <a:pt x="88006" y="1410639"/>
                  </a:lnTo>
                  <a:cubicBezTo>
                    <a:pt x="39402" y="1410639"/>
                    <a:pt x="0" y="1371237"/>
                    <a:pt x="0" y="1322633"/>
                  </a:cubicBezTo>
                  <a:lnTo>
                    <a:pt x="0" y="88006"/>
                  </a:lnTo>
                  <a:cubicBezTo>
                    <a:pt x="0" y="39402"/>
                    <a:pt x="39402" y="0"/>
                    <a:pt x="88006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699040"/>
            <a:ext cx="4486484" cy="5356018"/>
            <a:chOff x="0" y="0"/>
            <a:chExt cx="1181625" cy="141063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81625" cy="1410639"/>
            </a:xfrm>
            <a:custGeom>
              <a:avLst/>
              <a:gdLst/>
              <a:ahLst/>
              <a:cxnLst/>
              <a:rect l="l" t="t" r="r" b="b"/>
              <a:pathLst>
                <a:path w="1181625" h="1410639">
                  <a:moveTo>
                    <a:pt x="88006" y="0"/>
                  </a:moveTo>
                  <a:lnTo>
                    <a:pt x="1093619" y="0"/>
                  </a:lnTo>
                  <a:cubicBezTo>
                    <a:pt x="1116960" y="0"/>
                    <a:pt x="1139345" y="9272"/>
                    <a:pt x="1155849" y="25776"/>
                  </a:cubicBezTo>
                  <a:cubicBezTo>
                    <a:pt x="1172353" y="42281"/>
                    <a:pt x="1181625" y="64665"/>
                    <a:pt x="1181625" y="88006"/>
                  </a:cubicBezTo>
                  <a:lnTo>
                    <a:pt x="1181625" y="1322633"/>
                  </a:lnTo>
                  <a:cubicBezTo>
                    <a:pt x="1181625" y="1371237"/>
                    <a:pt x="1142224" y="1410639"/>
                    <a:pt x="1093619" y="1410639"/>
                  </a:cubicBezTo>
                  <a:lnTo>
                    <a:pt x="88006" y="1410639"/>
                  </a:lnTo>
                  <a:cubicBezTo>
                    <a:pt x="39402" y="1410639"/>
                    <a:pt x="0" y="1371237"/>
                    <a:pt x="0" y="1322633"/>
                  </a:cubicBezTo>
                  <a:lnTo>
                    <a:pt x="0" y="88006"/>
                  </a:lnTo>
                  <a:cubicBezTo>
                    <a:pt x="0" y="39402"/>
                    <a:pt x="39402" y="0"/>
                    <a:pt x="88006" y="0"/>
                  </a:cubicBezTo>
                  <a:close/>
                </a:path>
              </a:pathLst>
            </a:custGeom>
            <a:solidFill>
              <a:srgbClr val="000000">
                <a:alpha val="3568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90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5587836" y="5998868"/>
            <a:ext cx="1247608" cy="756362"/>
          </a:xfrm>
          <a:custGeom>
            <a:avLst/>
            <a:gdLst/>
            <a:ahLst/>
            <a:cxnLst/>
            <a:rect l="l" t="t" r="r" b="b"/>
            <a:pathLst>
              <a:path w="1247608" h="756362">
                <a:moveTo>
                  <a:pt x="0" y="0"/>
                </a:moveTo>
                <a:lnTo>
                  <a:pt x="1247608" y="0"/>
                </a:lnTo>
                <a:lnTo>
                  <a:pt x="1247608" y="756363"/>
                </a:lnTo>
                <a:lnTo>
                  <a:pt x="0" y="75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1431347" y="5974375"/>
            <a:ext cx="1247608" cy="756362"/>
          </a:xfrm>
          <a:custGeom>
            <a:avLst/>
            <a:gdLst/>
            <a:ahLst/>
            <a:cxnLst/>
            <a:rect l="l" t="t" r="r" b="b"/>
            <a:pathLst>
              <a:path w="1247608" h="756362">
                <a:moveTo>
                  <a:pt x="0" y="0"/>
                </a:moveTo>
                <a:lnTo>
                  <a:pt x="1247608" y="0"/>
                </a:lnTo>
                <a:lnTo>
                  <a:pt x="1247608" y="756363"/>
                </a:lnTo>
                <a:lnTo>
                  <a:pt x="0" y="756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7098676" y="3786305"/>
            <a:ext cx="4090647" cy="72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 err="1">
                <a:solidFill>
                  <a:srgbClr val="FFFFFF"/>
                </a:solidFill>
                <a:latin typeface="Eastman Grotesque Bold"/>
              </a:rPr>
              <a:t>Dopasowani</a:t>
            </a:r>
            <a:r>
              <a:rPr lang="pl-PL" sz="4200" dirty="0">
                <a:solidFill>
                  <a:srgbClr val="FFFFFF"/>
                </a:solidFill>
                <a:latin typeface="Eastman Grotesque Bold"/>
              </a:rPr>
              <a:t>e</a:t>
            </a:r>
            <a:endParaRPr lang="en-US" sz="4200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2217648" y="4603550"/>
            <a:ext cx="210858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8089706" y="4527350"/>
            <a:ext cx="210858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13961765" y="4565450"/>
            <a:ext cx="210858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482731" y="1085728"/>
            <a:ext cx="15701414" cy="242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Preferencje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dotyczące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zrównoważonego</a:t>
            </a:r>
            <a:r>
              <a:rPr lang="en-US" sz="6899" dirty="0">
                <a:solidFill>
                  <a:srgbClr val="FFFFFF"/>
                </a:solidFill>
                <a:latin typeface="Eastman Grotesque Bold"/>
              </a:rPr>
              <a:t> </a:t>
            </a:r>
            <a:r>
              <a:rPr lang="en-US" sz="6899" dirty="0" err="1">
                <a:solidFill>
                  <a:srgbClr val="FFFFFF"/>
                </a:solidFill>
                <a:latin typeface="Eastman Grotesque Bold"/>
              </a:rPr>
              <a:t>rozwoju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26618" y="3858854"/>
            <a:ext cx="4090647" cy="72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pl-PL" sz="4200" dirty="0">
                <a:solidFill>
                  <a:srgbClr val="FFFFFF"/>
                </a:solidFill>
                <a:latin typeface="Eastman Grotesque Bold"/>
              </a:rPr>
              <a:t>Komunikacja</a:t>
            </a:r>
            <a:endParaRPr lang="en-US" sz="4200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970735" y="3801704"/>
            <a:ext cx="4090647" cy="725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Eastman Grotesque Bold"/>
              </a:rPr>
              <a:t>Compliance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3714" y="4806138"/>
            <a:ext cx="4275522" cy="13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2" lvl="1">
              <a:lnSpc>
                <a:spcPts val="3640"/>
              </a:lnSpc>
            </a:pPr>
            <a:r>
              <a:rPr lang="pl-PL" sz="2600" dirty="0">
                <a:solidFill>
                  <a:srgbClr val="FFFFFF"/>
                </a:solidFill>
                <a:latin typeface="Canva Sans"/>
              </a:rPr>
              <a:t>Przekaż swoje preferencje ESG na piśmie</a:t>
            </a:r>
            <a:endParaRPr lang="en-US" sz="2600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8700" y="6603823"/>
            <a:ext cx="4275522" cy="2278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2" lvl="1">
              <a:lnSpc>
                <a:spcPts val="3640"/>
              </a:lnSpc>
            </a:pPr>
            <a:r>
              <a:rPr lang="pl-PL" sz="2600" dirty="0">
                <a:solidFill>
                  <a:srgbClr val="FFFFFF"/>
                </a:solidFill>
                <a:latin typeface="Canva Sans"/>
              </a:rPr>
              <a:t>Kiedy otrzymasz formalną poradę finansową, Twój doradca musi poprosić o Twoje preferencje</a:t>
            </a:r>
            <a:endParaRPr lang="en-US" sz="2600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995634" y="4806138"/>
            <a:ext cx="4275522" cy="4125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2" lvl="1">
              <a:lnSpc>
                <a:spcPts val="3640"/>
              </a:lnSpc>
            </a:pPr>
            <a:r>
              <a:rPr lang="pl-PL" sz="2600" dirty="0">
                <a:solidFill>
                  <a:srgbClr val="FFFFFF"/>
                </a:solidFill>
                <a:latin typeface="Canva Sans"/>
              </a:rPr>
              <a:t>Firmy świadczące usługi finansowe są zobowiązane do uwzględnienia Twoich preferencji w zakresie zrównoważonego rozwoju i wskazania produktów, które pasują do priorytetów ESG</a:t>
            </a:r>
            <a:endParaRPr lang="en-US" sz="2600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908823" y="4806138"/>
            <a:ext cx="4275522" cy="3663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2" lvl="1">
              <a:lnSpc>
                <a:spcPts val="3640"/>
              </a:lnSpc>
            </a:pPr>
            <a:r>
              <a:rPr lang="pl-PL" sz="2600" dirty="0">
                <a:solidFill>
                  <a:srgbClr val="FFFFFF"/>
                </a:solidFill>
                <a:latin typeface="Canva Sans"/>
              </a:rPr>
              <a:t>Jeśli napotkasz problem, powinieneś złożyć formalną skargę do firmy, a jeśli nie jesteś zadowolony z ich odpowiedzi, zgłoś problem do organu nadzoru finansowego</a:t>
            </a:r>
            <a:endParaRPr lang="en-US" sz="2600" dirty="0">
              <a:solidFill>
                <a:srgbClr val="FFFFFF"/>
              </a:solidFill>
              <a:latin typeface="Canv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Zapytaj 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D31E105-D814-4C9E-6263-24DDC932E6C0}"/>
              </a:ext>
            </a:extLst>
          </p:cNvPr>
          <p:cNvSpPr txBox="1"/>
          <p:nvPr/>
        </p:nvSpPr>
        <p:spPr>
          <a:xfrm>
            <a:off x="457200" y="2606922"/>
            <a:ext cx="8764393" cy="713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Styl zarządzania i strategia inwestycyjna?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Jakich narzędzi używają do oceny zainteresowania inwestowaniem w spółkę lub fundusz?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 jaki sposób promują zrównoważony rozwój w swoich działaniach marketingowych?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Jakich kryteriów (narzędzi pomiaru) używają przy wyborze akcji, w które inwestują?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Czy inwestują w istniejące fundusze, czy w konkretne akcje?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Czy inwestowanie w zielone fundusze kosztuje więcej niż inwestowanie w tradycyjne fundusze? Jakie opłaty ponoszą zielone fundusze oprócz tradycyjnych funduszy? Po co 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Mówimy głównie o E w ESG, czy znasz jakieś fundusze, które faworyzują jedną literę bardziej niż drugą?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Jakie tematy cieszą się największą popularnością wśród inwestorów? Włączenie społeczne? Środowisko ? Zarządzanie i równowaga sił?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Jakiej rady udzieliłbyś inwestorom indywidualnym, którzy chcieliby poznać skład funduszu?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 jaki sposób informujecie inwestorów o podejściu ESG i wpływie różnych akcji, w które inwestujecie?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 często </a:t>
            </a:r>
            <a:r>
              <a:rPr lang="pl-PL" sz="180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radzi inwestorom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aby zapoznawali się ze składem swoich aktywów?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E7235A5-E885-AB82-90B6-54AF308A32CA}"/>
              </a:ext>
            </a:extLst>
          </p:cNvPr>
          <p:cNvSpPr txBox="1"/>
          <p:nvPr/>
        </p:nvSpPr>
        <p:spPr>
          <a:xfrm>
            <a:off x="9448800" y="2606922"/>
            <a:ext cx="8229600" cy="683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 radzą sobie zielone fundusze? Czy jest ważniejszy, czy mniej ważny od tradycyjnych funduszy?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Spośród wszystkich narzędzi dostępnych dla inwestorów do pomiaru wyników pozafinansowych, które z nich poleciłbyś?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Istnieje duży apetyt na inwestycje odpowiedzialne społecznie. Czy ta presja pochodzi bardziej od społeczeństwa, czy od inwestorów instytucjonalnych?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Mam portfel akcji bez określonej tematyki, chcę go skierować w stronę zielonej inwestycji, jakie podejście zastosować?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 sądzisz o strategii systematycznego wykluczania? Czy nie lepiej inwestować w branże, które obecnie powodują zanieczyszczenie, aby dać im środki na transformację?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Jeśli wahasz się między dwiema akcjami lub dwoma funduszami, w które chcesz zainwestować, co powinieneś zrobić? Czy istnieje metoda porównania dwóch aktywów?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Jak możemy mieć pewność, że wartości, w które inwestujemy, ewoluują z biegiem czasu we właściwym kierunku?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Jeśli chcesz otrzymać indywidualne wsparcie od menadżera, jaką minimalną kwotę musisz zainwestować?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Czy wywierasz presję na akcje lub fundusze, aby przyjęły bardziej cnotliwe praktyki?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1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9436511"/>
            <a:ext cx="18288000" cy="850489"/>
            <a:chOff x="0" y="0"/>
            <a:chExt cx="4816593" cy="2239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23997"/>
            </a:xfrm>
            <a:custGeom>
              <a:avLst/>
              <a:gdLst/>
              <a:ahLst/>
              <a:cxnLst/>
              <a:rect l="l" t="t" r="r" b="b"/>
              <a:pathLst>
                <a:path w="4816592" h="223997">
                  <a:moveTo>
                    <a:pt x="0" y="0"/>
                  </a:moveTo>
                  <a:lnTo>
                    <a:pt x="4816592" y="0"/>
                  </a:lnTo>
                  <a:lnTo>
                    <a:pt x="4816592" y="223997"/>
                  </a:lnTo>
                  <a:lnTo>
                    <a:pt x="0" y="223997"/>
                  </a:lnTo>
                  <a:close/>
                </a:path>
              </a:pathLst>
            </a:custGeom>
            <a:solidFill>
              <a:srgbClr val="000000">
                <a:alpha val="22745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5735841" y="2221820"/>
            <a:ext cx="6816319" cy="0"/>
          </a:xfrm>
          <a:prstGeom prst="line">
            <a:avLst/>
          </a:prstGeom>
          <a:ln w="1714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sp>
        <p:nvSpPr>
          <p:cNvPr id="21" name="TextBox 21"/>
          <p:cNvSpPr txBox="1"/>
          <p:nvPr/>
        </p:nvSpPr>
        <p:spPr>
          <a:xfrm>
            <a:off x="2724726" y="7319473"/>
            <a:ext cx="3086100" cy="323076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14675859" y="8988384"/>
            <a:ext cx="4050957" cy="153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"/>
              </a:rPr>
              <a:t>©BETTER FINANCE 2023</a:t>
            </a:r>
          </a:p>
          <a:p>
            <a:pPr algn="ctr">
              <a:lnSpc>
                <a:spcPts val="4759"/>
              </a:lnSpc>
            </a:pPr>
            <a:endParaRPr lang="en-US" sz="200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390493" y="885825"/>
            <a:ext cx="15701414" cy="1191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pl-PL" sz="6899" dirty="0">
                <a:solidFill>
                  <a:srgbClr val="FFFFFF"/>
                </a:solidFill>
                <a:latin typeface="Eastman Grotesque Bold"/>
              </a:rPr>
              <a:t>„W domu”</a:t>
            </a:r>
            <a:endParaRPr lang="en-US" sz="6899" dirty="0">
              <a:solidFill>
                <a:srgbClr val="FFFFFF"/>
              </a:solidFill>
              <a:latin typeface="Eastman Grotesque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915047" y="2606922"/>
            <a:ext cx="12457906" cy="62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endParaRPr lang="en-US" sz="3600" dirty="0">
              <a:solidFill>
                <a:srgbClr val="FFFFFF"/>
              </a:solidFill>
              <a:latin typeface="Eastman Grotesqu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32E806E-0733-8D16-028D-0E5C7D8A1641}"/>
              </a:ext>
            </a:extLst>
          </p:cNvPr>
          <p:cNvSpPr txBox="1"/>
          <p:nvPr/>
        </p:nvSpPr>
        <p:spPr>
          <a:xfrm>
            <a:off x="304800" y="2967527"/>
            <a:ext cx="17145000" cy="6194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PRZYDATNE LINKI: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>
              <a:lnSpc>
                <a:spcPct val="115000"/>
              </a:lnSpc>
            </a:pPr>
            <a:r>
              <a:rPr lang="hu-HU" sz="1800" dirty="0">
                <a:solidFill>
                  <a:srgbClr val="333333"/>
                </a:solidFill>
                <a:effectLst/>
                <a:latin typeface="Titillium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Sustainble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</a:t>
            </a:r>
            <a:r>
              <a:rPr lang="pl-PL" sz="1800" u="sng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1800" u="sng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explained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- przegląd terminu i unijne standardy dotyczące „zrównoważonych </a:t>
            </a:r>
            <a:r>
              <a:rPr lang="pl-PL" sz="1800" dirty="0" err="1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finanów</a:t>
            </a:r>
            <a:r>
              <a:rPr lang="pl-PL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1800" dirty="0">
              <a:solidFill>
                <a:schemeClr val="bg1"/>
              </a:solidFill>
              <a:effectLst/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Climetrics to usługa oceny zrównoważonego rozwoju, która ocenia fundusze inwestycyjne od 1 do 5 w skali zielonych liści. Możesz wyszukiwać ratingi różnych funduszy inwestycyjnych na ich stronie internetowej: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https://www.cdp.net/en/investor/climetrics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Influence Map śledzi działalność lobbingową przemysłu paliw kopalnych i rejestry głosowania kluczowych firm świadczących usługi finansowe. Publikują raporty i wystawiają oceny w stylu karty raportu na swojej stronie internetowej: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https://influencemap.org/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My Fair Money to quiz zrównoważonego rozwoju, który pomaga zrozumieć i przekazać Twoje osobiste preferencje dotyczące zrównoważonego rozwoju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https://www.myfairmoney.eu/resources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Aktualna oferta funduszy ESG w Polsce – dane Analizy.pl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https://www.analizy.pl/optymalizacja-portfela-inwestycyjnego/33001/fundusze-esg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Robodoradcy a inwestowanie ESG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https://www.carboncollective.co/sustainable-investing/esg-robo-advisor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Oferta robodoradców w Polsce (oczywiście, nie miejsce na liście nie oznacza polecenia)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	Finax –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https://finax.pl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	Portu –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https://portu.pl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	Investo -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https://www.ing.pl/indywidualni/inwestycje-i-oszczednosci/robot-inwestycyjny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	Inwestomat - </a:t>
            </a:r>
            <a:r>
              <a:rPr lang="hu-HU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https://www.pkobp.pl/klient-indywidualny/oszczedzanie-inwestycje/inwestomat</a:t>
            </a:r>
            <a:endParaRPr lang="en-US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hu-HU" sz="1800" dirty="0">
                <a:solidFill>
                  <a:schemeClr val="bg1"/>
                </a:solidFill>
                <a:effectLst/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ZADANIE: </a:t>
            </a:r>
            <a:endParaRPr lang="hu-HU" dirty="0">
              <a:solidFill>
                <a:schemeClr val="bg1"/>
              </a:solidFill>
              <a:latin typeface="Eastman Grotesque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pl-PL" dirty="0">
                <a:solidFill>
                  <a:schemeClr val="bg1"/>
                </a:solidFill>
                <a:latin typeface="Eastman Grotesq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Napisz list do doradcy związany ze społecznie odpowiedzialnym inwestowaniem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6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08A9776426D41840A8C2CCB15B3F3" ma:contentTypeVersion="18" ma:contentTypeDescription="Create a new document." ma:contentTypeScope="" ma:versionID="484d0e7fe09fe8de3466b246621db11c">
  <xsd:schema xmlns:xsd="http://www.w3.org/2001/XMLSchema" xmlns:xs="http://www.w3.org/2001/XMLSchema" xmlns:p="http://schemas.microsoft.com/office/2006/metadata/properties" xmlns:ns2="fd160c09-1844-45b0-b4f1-cf53e6c3c76a" xmlns:ns3="8e72f4a7-cae9-4e97-b541-2580a12d1989" targetNamespace="http://schemas.microsoft.com/office/2006/metadata/properties" ma:root="true" ma:fieldsID="e2ff8ef15423d4f21e0a799f7012675e" ns2:_="" ns3:_="">
    <xsd:import namespace="fd160c09-1844-45b0-b4f1-cf53e6c3c76a"/>
    <xsd:import namespace="8e72f4a7-cae9-4e97-b541-2580a12d19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60c09-1844-45b0-b4f1-cf53e6c3c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1fe506b-8ef3-4252-9ac8-4ea0dfba28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2f4a7-cae9-4e97-b541-2580a12d1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4153eb-2901-4474-b3ae-28ce23b8bb52}" ma:internalName="TaxCatchAll" ma:showField="CatchAllData" ma:web="8e72f4a7-cae9-4e97-b541-2580a12d1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316DD8-A654-4F48-96C9-0EA8BDB4EC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6C9524-599B-4E38-949D-058DAFAE97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60c09-1844-45b0-b4f1-cf53e6c3c76a"/>
    <ds:schemaRef ds:uri="8e72f4a7-cae9-4e97-b541-2580a12d19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952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Eastman Grotesque</vt:lpstr>
      <vt:lpstr>Calibri</vt:lpstr>
      <vt:lpstr>Arial</vt:lpstr>
      <vt:lpstr>Canva Sans</vt:lpstr>
      <vt:lpstr>Titillium</vt:lpstr>
      <vt:lpstr>Eastman Grotesque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Przemek Barankiewicz</dc:creator>
  <cp:lastModifiedBy>Mariyan Nikolov</cp:lastModifiedBy>
  <cp:revision>3</cp:revision>
  <dcterms:created xsi:type="dcterms:W3CDTF">2006-08-16T00:00:00Z</dcterms:created>
  <dcterms:modified xsi:type="dcterms:W3CDTF">2024-06-11T11:16:48Z</dcterms:modified>
  <dc:identifier>DAFpjRzsu30</dc:identifier>
</cp:coreProperties>
</file>