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68" r:id="rId7"/>
    <p:sldId id="270" r:id="rId8"/>
    <p:sldId id="271" r:id="rId9"/>
    <p:sldId id="272" r:id="rId10"/>
    <p:sldId id="267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  <p:embeddedFont>
      <p:font typeface="Eastman Grotesque" panose="020B0604020202020204" charset="0"/>
      <p:regular r:id="rId17"/>
    </p:embeddedFont>
    <p:embeddedFont>
      <p:font typeface="Eastman Grotesque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zemek Barankiewicz" userId="24ba5163-35fc-44aa-8446-2d836eaab741" providerId="ADAL" clId="{5270FCFA-B6C6-4CE4-8138-BE4DE2DCEE83}"/>
    <pc:docChg chg="undo custSel modSld">
      <pc:chgData name="Przemek Barankiewicz" userId="24ba5163-35fc-44aa-8446-2d836eaab741" providerId="ADAL" clId="{5270FCFA-B6C6-4CE4-8138-BE4DE2DCEE83}" dt="2023-09-11T12:17:55.044" v="70" actId="6549"/>
      <pc:docMkLst>
        <pc:docMk/>
      </pc:docMkLst>
      <pc:sldChg chg="modSp mod">
        <pc:chgData name="Przemek Barankiewicz" userId="24ba5163-35fc-44aa-8446-2d836eaab741" providerId="ADAL" clId="{5270FCFA-B6C6-4CE4-8138-BE4DE2DCEE83}" dt="2023-09-11T12:15:54.988" v="8" actId="20577"/>
        <pc:sldMkLst>
          <pc:docMk/>
          <pc:sldMk cId="0" sldId="256"/>
        </pc:sldMkLst>
        <pc:spChg chg="mod">
          <ac:chgData name="Przemek Barankiewicz" userId="24ba5163-35fc-44aa-8446-2d836eaab741" providerId="ADAL" clId="{5270FCFA-B6C6-4CE4-8138-BE4DE2DCEE83}" dt="2023-09-11T12:15:54.988" v="8" actId="20577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Przemek Barankiewicz" userId="24ba5163-35fc-44aa-8446-2d836eaab741" providerId="ADAL" clId="{5270FCFA-B6C6-4CE4-8138-BE4DE2DCEE83}" dt="2023-09-11T12:17:55.044" v="70" actId="6549"/>
        <pc:sldMkLst>
          <pc:docMk/>
          <pc:sldMk cId="675768825" sldId="267"/>
        </pc:sldMkLst>
        <pc:spChg chg="mod">
          <ac:chgData name="Przemek Barankiewicz" userId="24ba5163-35fc-44aa-8446-2d836eaab741" providerId="ADAL" clId="{5270FCFA-B6C6-4CE4-8138-BE4DE2DCEE83}" dt="2023-09-11T12:17:55.044" v="70" actId="6549"/>
          <ac:spMkLst>
            <pc:docMk/>
            <pc:sldMk cId="675768825" sldId="267"/>
            <ac:spMk id="3" creationId="{F32E806E-0733-8D16-028D-0E5C7D8A1641}"/>
          </ac:spMkLst>
        </pc:spChg>
      </pc:sldChg>
      <pc:sldChg chg="addSp delSp modSp mod">
        <pc:chgData name="Przemek Barankiewicz" userId="24ba5163-35fc-44aa-8446-2d836eaab741" providerId="ADAL" clId="{5270FCFA-B6C6-4CE4-8138-BE4DE2DCEE83}" dt="2023-09-11T12:16:51.792" v="13" actId="1076"/>
        <pc:sldMkLst>
          <pc:docMk/>
          <pc:sldMk cId="0" sldId="270"/>
        </pc:sldMkLst>
        <pc:grpChg chg="mod">
          <ac:chgData name="Przemek Barankiewicz" userId="24ba5163-35fc-44aa-8446-2d836eaab741" providerId="ADAL" clId="{5270FCFA-B6C6-4CE4-8138-BE4DE2DCEE83}" dt="2023-09-11T12:16:51.792" v="13" actId="1076"/>
          <ac:grpSpMkLst>
            <pc:docMk/>
            <pc:sldMk cId="0" sldId="270"/>
            <ac:grpSpMk id="10" creationId="{00000000-0000-0000-0000-000000000000}"/>
          </ac:grpSpMkLst>
        </pc:grpChg>
        <pc:grpChg chg="add del mod">
          <ac:chgData name="Przemek Barankiewicz" userId="24ba5163-35fc-44aa-8446-2d836eaab741" providerId="ADAL" clId="{5270FCFA-B6C6-4CE4-8138-BE4DE2DCEE83}" dt="2023-09-11T12:16:34.974" v="12" actId="1076"/>
          <ac:grpSpMkLst>
            <pc:docMk/>
            <pc:sldMk cId="0" sldId="270"/>
            <ac:grpSpMk id="15" creationId="{AEBA5B75-AC6A-9CCB-38B0-17D7E77A97A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setf.pl/etf-search" TargetMode="External"/><Relationship Id="rId3" Type="http://schemas.openxmlformats.org/officeDocument/2006/relationships/hyperlink" Target="https://betterfinance.eu/greencorner/" TargetMode="External"/><Relationship Id="rId7" Type="http://schemas.openxmlformats.org/officeDocument/2006/relationships/hyperlink" Target="https://hrad001-my.sharepoint.com/personal/barankiewicz_finax_eu/Documents/Desktop/Better%20Finance%20Projekt/Modu&#322;%202/Orygina&#322;/1.%09https:/www.justetf.com/en/find-etf.html?assetClass=class-equity&amp;groupField=index&amp;theme=Climate_Chan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nkeronwheels.com/the-definitive-guide-to-sustainable-investing/" TargetMode="External"/><Relationship Id="rId11" Type="http://schemas.openxmlformats.org/officeDocument/2006/relationships/hyperlink" Target="https://www.analizy.pl/optymalizacja-portfela-inwestycyjnego/33001/fundusze-esg" TargetMode="External"/><Relationship Id="rId5" Type="http://schemas.openxmlformats.org/officeDocument/2006/relationships/hyperlink" Target="https://www.cfainstitute.org/-/media/documents/article/industry-research/climate-change-analyis.pdf" TargetMode="External"/><Relationship Id="rId10" Type="http://schemas.openxmlformats.org/officeDocument/2006/relationships/hyperlink" Target="https://esg.pl/kategoria/encyklopedia-esg/" TargetMode="External"/><Relationship Id="rId4" Type="http://schemas.openxmlformats.org/officeDocument/2006/relationships/hyperlink" Target="https://finance.ec.europa.eu/sustainable-finance_en" TargetMode="External"/><Relationship Id="rId9" Type="http://schemas.openxmlformats.org/officeDocument/2006/relationships/hyperlink" Target="https://gpwbenchmark.pl/karta-indeksu?isin=PL99999989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8415906"/>
            <a:ext cx="18288000" cy="1871094"/>
            <a:chOff x="0" y="0"/>
            <a:chExt cx="4816593" cy="4927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92798"/>
            </a:xfrm>
            <a:custGeom>
              <a:avLst/>
              <a:gdLst/>
              <a:ahLst/>
              <a:cxnLst/>
              <a:rect l="l" t="t" r="r" b="b"/>
              <a:pathLst>
                <a:path w="4816592" h="492798">
                  <a:moveTo>
                    <a:pt x="0" y="0"/>
                  </a:moveTo>
                  <a:lnTo>
                    <a:pt x="4816592" y="0"/>
                  </a:lnTo>
                  <a:lnTo>
                    <a:pt x="4816592" y="492798"/>
                  </a:lnTo>
                  <a:lnTo>
                    <a:pt x="0" y="492798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-5441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40319" y="9055059"/>
            <a:ext cx="5844285" cy="662352"/>
          </a:xfrm>
          <a:custGeom>
            <a:avLst/>
            <a:gdLst/>
            <a:ahLst/>
            <a:cxnLst/>
            <a:rect l="l" t="t" r="r" b="b"/>
            <a:pathLst>
              <a:path w="5844285" h="662352">
                <a:moveTo>
                  <a:pt x="0" y="0"/>
                </a:moveTo>
                <a:lnTo>
                  <a:pt x="5844285" y="0"/>
                </a:lnTo>
                <a:lnTo>
                  <a:pt x="5844285" y="662352"/>
                </a:lnTo>
                <a:lnTo>
                  <a:pt x="0" y="6623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533400" y="3136585"/>
            <a:ext cx="17754599" cy="2422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Cześć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2 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: 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Inwestowanie uwzględniające kwestie klimatyczne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276600" y="5973928"/>
            <a:ext cx="12548176" cy="3173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"/>
              </a:rPr>
              <a:t>Inicjatywy i standardy, uwzględniające wpływ na klimat, których inwestorzy powinni przestrzegać przy podejmowaniu decyzji inwestycyjnych</a:t>
            </a:r>
            <a:endParaRPr lang="en-US" sz="3600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ZASTRZEŻENIE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79715" y="2778288"/>
            <a:ext cx="14528569" cy="5969714"/>
            <a:chOff x="0" y="0"/>
            <a:chExt cx="3826454" cy="15722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26454" cy="1572270"/>
            </a:xfrm>
            <a:custGeom>
              <a:avLst/>
              <a:gdLst/>
              <a:ahLst/>
              <a:cxnLst/>
              <a:rect l="l" t="t" r="r" b="b"/>
              <a:pathLst>
                <a:path w="3826454" h="1572270">
                  <a:moveTo>
                    <a:pt x="0" y="0"/>
                  </a:moveTo>
                  <a:lnTo>
                    <a:pt x="3826454" y="0"/>
                  </a:lnTo>
                  <a:lnTo>
                    <a:pt x="3826454" y="1572270"/>
                  </a:lnTo>
                  <a:lnTo>
                    <a:pt x="0" y="1572270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65881" y="3211406"/>
            <a:ext cx="12956238" cy="5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I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nvest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for Better Climate EU to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edukacyjna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inicjatywa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non-profit. </a:t>
            </a:r>
            <a:r>
              <a:rPr lang="pl-PL" sz="2975" dirty="0">
                <a:solidFill>
                  <a:srgbClr val="FFFFFF"/>
                </a:solidFill>
                <a:latin typeface="Eastman Grotesque"/>
              </a:rPr>
              <a:t>Nie stanowi doradztwa inwestycyjnego. Informacje i materiały zawarte w tym kursie są oferowane wyłącznie do ogólnych celów edukacyjnych i nie są przeznaczone do świadczenia usług planowania finansowego, doradztwa prawnego, podatkowego, księgowego ani inwestycyjnego. Strategie lub opisy jakichkolwiek inwestycji nie oznaczają ich poparcia. </a:t>
            </a:r>
          </a:p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Zawsze przeprowadzaj własne badania i/lub konsultuj się z profesjonalistami przed podjęciem jakichkolwiek decyzji inwestycyjnych. Przed każdą transakcją, upewnij się także, że rozumiesz i akceptujesz jej potencjalne konsekwencje podatkowe. </a:t>
            </a:r>
            <a:endParaRPr lang="en-US" sz="2975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4165"/>
              </a:lnSpc>
            </a:pPr>
            <a:endParaRPr lang="en-US" sz="2975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9" name="Freeform 19"/>
          <p:cNvSpPr/>
          <p:nvPr/>
        </p:nvSpPr>
        <p:spPr>
          <a:xfrm>
            <a:off x="2533562" y="3604382"/>
            <a:ext cx="1531576" cy="1495201"/>
          </a:xfrm>
          <a:custGeom>
            <a:avLst/>
            <a:gdLst/>
            <a:ahLst/>
            <a:cxnLst/>
            <a:rect l="l" t="t" r="r" b="b"/>
            <a:pathLst>
              <a:path w="1531576" h="1495201">
                <a:moveTo>
                  <a:pt x="0" y="0"/>
                </a:moveTo>
                <a:lnTo>
                  <a:pt x="1531576" y="0"/>
                </a:lnTo>
                <a:lnTo>
                  <a:pt x="1531576" y="1495201"/>
                </a:lnTo>
                <a:lnTo>
                  <a:pt x="0" y="14952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0" name="Freeform 20"/>
          <p:cNvSpPr/>
          <p:nvPr/>
        </p:nvSpPr>
        <p:spPr>
          <a:xfrm>
            <a:off x="585815" y="3370680"/>
            <a:ext cx="1609355" cy="1865919"/>
          </a:xfrm>
          <a:custGeom>
            <a:avLst/>
            <a:gdLst/>
            <a:ahLst/>
            <a:cxnLst/>
            <a:rect l="l" t="t" r="r" b="b"/>
            <a:pathLst>
              <a:path w="1609355" h="1865919">
                <a:moveTo>
                  <a:pt x="0" y="0"/>
                </a:moveTo>
                <a:lnTo>
                  <a:pt x="1609356" y="0"/>
                </a:lnTo>
                <a:lnTo>
                  <a:pt x="1609356" y="1865920"/>
                </a:lnTo>
                <a:lnTo>
                  <a:pt x="0" y="1865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1" name="Freeform 21"/>
          <p:cNvSpPr/>
          <p:nvPr/>
        </p:nvSpPr>
        <p:spPr>
          <a:xfrm>
            <a:off x="2122391" y="6675585"/>
            <a:ext cx="1492410" cy="1492410"/>
          </a:xfrm>
          <a:custGeom>
            <a:avLst/>
            <a:gdLst/>
            <a:ahLst/>
            <a:cxnLst/>
            <a:rect l="l" t="t" r="r" b="b"/>
            <a:pathLst>
              <a:path w="1492410" h="1492410">
                <a:moveTo>
                  <a:pt x="0" y="0"/>
                </a:moveTo>
                <a:lnTo>
                  <a:pt x="1492410" y="0"/>
                </a:lnTo>
                <a:lnTo>
                  <a:pt x="1492410" y="1492409"/>
                </a:lnTo>
                <a:lnTo>
                  <a:pt x="0" y="1492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2" name="TextBox 22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Cele zajęć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267200" y="2669948"/>
            <a:ext cx="13368397" cy="7079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produkty oparte na zrównoważonym, ekologicznym i klimatycznym finansowaniu 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Omówisz standardy, przydatne narzędzia i strategie inwestycyjne ESG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Porozmawiasz o wątpliwościach rynku związanych z inwestowaniem nieuwzględniającym jedynie zysku i ryzyka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Zastanowisz się, jakie kwestie są dla Ciebie ważne w inwestowaniu? 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>
              <a:lnSpc>
                <a:spcPct val="115000"/>
              </a:lnSpc>
            </a:pPr>
            <a:endParaRPr lang="pl-PL" sz="3044" dirty="0">
              <a:solidFill>
                <a:srgbClr val="FFFFFF"/>
              </a:solidFill>
              <a:latin typeface="Eastman Grotesque Bold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pl-PL" sz="3044" dirty="0">
              <a:solidFill>
                <a:srgbClr val="FFFFFF"/>
              </a:solidFill>
              <a:latin typeface="Eastman Grotesque Bold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Poznasz pierwszy polski indeks ESG 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Porozmawiasz o specyfice Polski w obszarze zrównoważonego finansowania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4262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  <a:p>
            <a:pPr algn="just">
              <a:lnSpc>
                <a:spcPts val="3780"/>
              </a:lnSpc>
            </a:pP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>
            <a:off x="2724726" y="4735192"/>
            <a:ext cx="12838548" cy="996290"/>
            <a:chOff x="0" y="0"/>
            <a:chExt cx="3381346" cy="2623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24726" y="5895444"/>
            <a:ext cx="12838548" cy="996290"/>
            <a:chOff x="0" y="0"/>
            <a:chExt cx="3381346" cy="2623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724726" y="7053658"/>
            <a:ext cx="12838548" cy="996290"/>
            <a:chOff x="0" y="0"/>
            <a:chExt cx="3381346" cy="26239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1346" cy="262397"/>
            </a:xfrm>
            <a:custGeom>
              <a:avLst/>
              <a:gdLst/>
              <a:ahLst/>
              <a:cxnLst/>
              <a:rect l="l" t="t" r="r" b="b"/>
              <a:pathLst>
                <a:path w="3381346" h="262397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231643"/>
                  </a:lnTo>
                  <a:cubicBezTo>
                    <a:pt x="3381346" y="248628"/>
                    <a:pt x="3367577" y="262397"/>
                    <a:pt x="3350592" y="262397"/>
                  </a:cubicBezTo>
                  <a:lnTo>
                    <a:pt x="30754" y="262397"/>
                  </a:lnTo>
                  <a:cubicBezTo>
                    <a:pt x="22598" y="262397"/>
                    <a:pt x="14775" y="259157"/>
                    <a:pt x="9008" y="253390"/>
                  </a:cubicBezTo>
                  <a:cubicBezTo>
                    <a:pt x="3240" y="247622"/>
                    <a:pt x="0" y="239800"/>
                    <a:pt x="0" y="231643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Unijna terminologia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446730" y="2667814"/>
            <a:ext cx="15588941" cy="2127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8"/>
              </a:lnSpc>
            </a:pPr>
            <a:r>
              <a:rPr lang="pl-PL" sz="3027" dirty="0">
                <a:solidFill>
                  <a:srgbClr val="FFFFFF"/>
                </a:solidFill>
                <a:latin typeface="Eastman Grotesque"/>
              </a:rPr>
              <a:t>W UE obowiązują różne bieżące i nowe przepisy w dziedzinie zrównoważonego finansowania, które wymagają od przedsiębiorstw przejrzystości w zakresie poziomu zrównoważonych inwestycji 
</a:t>
            </a:r>
            <a:endParaRPr lang="en-US" sz="3027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527560" y="4892083"/>
            <a:ext cx="11427280" cy="52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Zrównoważone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finansowanie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430360" y="6050298"/>
            <a:ext cx="11427280" cy="52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Zielone</a:t>
            </a:r>
            <a:r>
              <a:rPr lang="en-US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3044" dirty="0" err="1">
                <a:solidFill>
                  <a:srgbClr val="FFFFFF"/>
                </a:solidFill>
                <a:latin typeface="Eastman Grotesque Bold"/>
              </a:rPr>
              <a:t>finanse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430360" y="7367983"/>
            <a:ext cx="11427280" cy="522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Finansowanie związane ze zmianą klimatu (</a:t>
            </a:r>
            <a:r>
              <a:rPr lang="pl-PL" sz="3044" dirty="0" err="1">
                <a:solidFill>
                  <a:srgbClr val="FFFFFF"/>
                </a:solidFill>
                <a:latin typeface="Eastman Grotesque Bold"/>
              </a:rPr>
              <a:t>climate</a:t>
            </a: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pl-PL" sz="3044" dirty="0" err="1">
                <a:solidFill>
                  <a:srgbClr val="FFFFFF"/>
                </a:solidFill>
                <a:latin typeface="Eastman Grotesque Bold"/>
              </a:rPr>
              <a:t>finance</a:t>
            </a: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)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60791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>
            <a:off x="6781574" y="3482962"/>
            <a:ext cx="4683919" cy="5904824"/>
            <a:chOff x="-216924" y="-172654"/>
            <a:chExt cx="1775098" cy="1410639"/>
          </a:xfrm>
        </p:grpSpPr>
        <p:sp>
          <p:nvSpPr>
            <p:cNvPr id="11" name="Freeform 11"/>
            <p:cNvSpPr/>
            <p:nvPr/>
          </p:nvSpPr>
          <p:spPr>
            <a:xfrm>
              <a:off x="-216924" y="-172654"/>
              <a:ext cx="1775098" cy="1410639"/>
            </a:xfrm>
            <a:custGeom>
              <a:avLst/>
              <a:gdLst/>
              <a:ahLst/>
              <a:cxnLst/>
              <a:rect l="l" t="t" r="r" b="b"/>
              <a:pathLst>
                <a:path w="1775098" h="1410639">
                  <a:moveTo>
                    <a:pt x="58583" y="0"/>
                  </a:moveTo>
                  <a:lnTo>
                    <a:pt x="1716516" y="0"/>
                  </a:lnTo>
                  <a:cubicBezTo>
                    <a:pt x="1748870" y="0"/>
                    <a:pt x="1775098" y="26228"/>
                    <a:pt x="1775098" y="58583"/>
                  </a:cubicBezTo>
                  <a:lnTo>
                    <a:pt x="1775098" y="1352056"/>
                  </a:lnTo>
                  <a:cubicBezTo>
                    <a:pt x="1775098" y="1384410"/>
                    <a:pt x="1748870" y="1410639"/>
                    <a:pt x="1716516" y="1410639"/>
                  </a:cubicBezTo>
                  <a:lnTo>
                    <a:pt x="58583" y="1410639"/>
                  </a:lnTo>
                  <a:cubicBezTo>
                    <a:pt x="26228" y="1410639"/>
                    <a:pt x="0" y="1384410"/>
                    <a:pt x="0" y="1352056"/>
                  </a:cubicBezTo>
                  <a:lnTo>
                    <a:pt x="0" y="58583"/>
                  </a:lnTo>
                  <a:cubicBezTo>
                    <a:pt x="0" y="26228"/>
                    <a:pt x="26228" y="0"/>
                    <a:pt x="58583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90493" y="885825"/>
            <a:ext cx="15701414" cy="117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50" dirty="0">
                <a:solidFill>
                  <a:srgbClr val="FFFFFF"/>
                </a:solidFill>
                <a:latin typeface="Eastman Grotesque Bold"/>
              </a:rPr>
              <a:t>Narzędzia i standardy</a:t>
            </a:r>
            <a:endParaRPr lang="en-US" sz="6850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10658" y="2502202"/>
            <a:ext cx="4872546" cy="614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pl-PL" sz="2800" b="1" dirty="0">
                <a:solidFill>
                  <a:srgbClr val="FFFFFF"/>
                </a:solidFill>
                <a:latin typeface="Eastman Grotesque Bold"/>
              </a:rPr>
              <a:t>Unijna taksonomia</a:t>
            </a:r>
            <a:endParaRPr lang="en-US" sz="2800" b="1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7105" y="2515331"/>
            <a:ext cx="6315333" cy="1266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2800" dirty="0">
                <a:solidFill>
                  <a:srgbClr val="FFFFFF"/>
                </a:solidFill>
                <a:latin typeface="Eastman Grotesque Bold"/>
              </a:rPr>
              <a:t>European Sustainability Reporting Standards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9413" y="4234605"/>
            <a:ext cx="5856374" cy="2099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255" lvl="1" indent="-321310">
              <a:lnSpc>
                <a:spcPts val="4172"/>
              </a:lnSpc>
              <a:buFont typeface="Arial"/>
              <a:buChar char="•"/>
            </a:pPr>
            <a:r>
              <a:rPr lang="pl-PL" sz="2400" dirty="0">
                <a:solidFill>
                  <a:srgbClr val="FFFFFF"/>
                </a:solidFill>
                <a:latin typeface="Canva Sans"/>
              </a:rPr>
              <a:t>Porównywalne standardy "zrównoważonego rozwoju" we wszystkich instrumentach finansowych</a:t>
            </a:r>
            <a:endParaRPr lang="en-US" sz="2400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9413" y="6537885"/>
            <a:ext cx="4941974" cy="215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255" lvl="1" indent="-321310">
              <a:lnSpc>
                <a:spcPts val="4172"/>
              </a:lnSpc>
              <a:buFont typeface="Arial"/>
              <a:buChar char="•"/>
            </a:pPr>
            <a:r>
              <a:rPr lang="pl-PL" sz="2400" dirty="0">
                <a:solidFill>
                  <a:srgbClr val="FFFFFF"/>
                </a:solidFill>
                <a:latin typeface="Canva Sans"/>
              </a:rPr>
              <a:t>Zharmonizowane standardy dla inwestorów detalicznych to możliwość podejmowania bardziej świadomych decyzji</a:t>
            </a:r>
            <a:endParaRPr lang="en-US" sz="2400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13759" y="3407610"/>
            <a:ext cx="4506168" cy="2637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255" lvl="1" indent="-321310">
              <a:lnSpc>
                <a:spcPts val="4172"/>
              </a:lnSpc>
              <a:buFont typeface="Arial"/>
              <a:buChar char="•"/>
            </a:pPr>
            <a:r>
              <a:rPr lang="pl-PL" sz="2400" dirty="0">
                <a:solidFill>
                  <a:srgbClr val="FFFFFF"/>
                </a:solidFill>
                <a:latin typeface="Canva Sans"/>
              </a:rPr>
              <a:t>Ustanawia kryteria określające, czy inwestycja jest "zrównoważona środowiskowo"</a:t>
            </a:r>
            <a:endParaRPr lang="en-US" sz="2400" dirty="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995732C7-13A0-51DF-E9E1-A464710801C8}"/>
              </a:ext>
            </a:extLst>
          </p:cNvPr>
          <p:cNvGrpSpPr/>
          <p:nvPr/>
        </p:nvGrpSpPr>
        <p:grpSpPr>
          <a:xfrm>
            <a:off x="12706629" y="3946824"/>
            <a:ext cx="5011039" cy="5176162"/>
            <a:chOff x="-244858" y="-152351"/>
            <a:chExt cx="1775098" cy="1410639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A15D1A6-337B-4501-BF59-205A57A3C837}"/>
                </a:ext>
              </a:extLst>
            </p:cNvPr>
            <p:cNvSpPr/>
            <p:nvPr/>
          </p:nvSpPr>
          <p:spPr>
            <a:xfrm>
              <a:off x="-244858" y="-152351"/>
              <a:ext cx="1775098" cy="1410639"/>
            </a:xfrm>
            <a:custGeom>
              <a:avLst/>
              <a:gdLst/>
              <a:ahLst/>
              <a:cxnLst/>
              <a:rect l="l" t="t" r="r" b="b"/>
              <a:pathLst>
                <a:path w="1775098" h="1410639">
                  <a:moveTo>
                    <a:pt x="58583" y="0"/>
                  </a:moveTo>
                  <a:lnTo>
                    <a:pt x="1716516" y="0"/>
                  </a:lnTo>
                  <a:cubicBezTo>
                    <a:pt x="1748870" y="0"/>
                    <a:pt x="1775098" y="26228"/>
                    <a:pt x="1775098" y="58583"/>
                  </a:cubicBezTo>
                  <a:lnTo>
                    <a:pt x="1775098" y="1352056"/>
                  </a:lnTo>
                  <a:cubicBezTo>
                    <a:pt x="1775098" y="1384410"/>
                    <a:pt x="1748870" y="1410639"/>
                    <a:pt x="1716516" y="1410639"/>
                  </a:cubicBezTo>
                  <a:lnTo>
                    <a:pt x="58583" y="1410639"/>
                  </a:lnTo>
                  <a:cubicBezTo>
                    <a:pt x="26228" y="1410639"/>
                    <a:pt x="0" y="1384410"/>
                    <a:pt x="0" y="1352056"/>
                  </a:cubicBezTo>
                  <a:lnTo>
                    <a:pt x="0" y="58583"/>
                  </a:lnTo>
                  <a:cubicBezTo>
                    <a:pt x="0" y="26228"/>
                    <a:pt x="26228" y="0"/>
                    <a:pt x="58583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A88270B1-C1E4-940E-7D10-A05948E8C2B2}"/>
                </a:ext>
              </a:extLst>
            </p:cNvPr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30" name="TextBox 21">
            <a:extLst>
              <a:ext uri="{FF2B5EF4-FFF2-40B4-BE49-F238E27FC236}">
                <a16:creationId xmlns:a16="http://schemas.microsoft.com/office/drawing/2014/main" id="{64EE7924-764D-44B0-6CD5-497FD50F5C63}"/>
              </a:ext>
            </a:extLst>
          </p:cNvPr>
          <p:cNvSpPr txBox="1"/>
          <p:nvPr/>
        </p:nvSpPr>
        <p:spPr>
          <a:xfrm>
            <a:off x="12572742" y="4210368"/>
            <a:ext cx="4985845" cy="3715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255" lvl="1" indent="-321310">
              <a:lnSpc>
                <a:spcPts val="4172"/>
              </a:lnSpc>
              <a:buFont typeface="Arial"/>
              <a:buChar char="•"/>
            </a:pPr>
            <a:r>
              <a:rPr lang="pl-PL" sz="2400" dirty="0">
                <a:solidFill>
                  <a:schemeClr val="bg1"/>
                </a:solidFill>
                <a:latin typeface="Canva Sans"/>
                <a:ea typeface="+mn-lt"/>
                <a:cs typeface="+mn-lt"/>
              </a:rPr>
              <a:t>Wymaga od banków, ubezpieczycieli, firm inwestycyjnych i innych instytucji finansowych zgłaszania zrównoważonych praktyk inwestycyjnych w znormalizowanym formacie.</a:t>
            </a:r>
            <a:endParaRPr lang="hu" sz="2400" dirty="0">
              <a:solidFill>
                <a:schemeClr val="bg1"/>
              </a:solidFill>
              <a:latin typeface="Canva Sans"/>
              <a:cs typeface="Calibri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38EF4C7D-9F1A-23E4-87C0-951D1E4B8A85}"/>
              </a:ext>
            </a:extLst>
          </p:cNvPr>
          <p:cNvSpPr txBox="1"/>
          <p:nvPr/>
        </p:nvSpPr>
        <p:spPr>
          <a:xfrm>
            <a:off x="12422348" y="2482584"/>
            <a:ext cx="5586671" cy="1266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2800">
                <a:solidFill>
                  <a:srgbClr val="FFFFFF"/>
                </a:solidFill>
                <a:latin typeface="Eastman Grotesque Bold"/>
              </a:rPr>
              <a:t>Sustainable Finance Disclosure Regulation</a:t>
            </a:r>
          </a:p>
        </p:txBody>
      </p:sp>
      <p:sp>
        <p:nvSpPr>
          <p:cNvPr id="36" name="TextBox 22">
            <a:extLst>
              <a:ext uri="{FF2B5EF4-FFF2-40B4-BE49-F238E27FC236}">
                <a16:creationId xmlns:a16="http://schemas.microsoft.com/office/drawing/2014/main" id="{AFC2748C-2138-1E15-3FC0-236CBA0DCF78}"/>
              </a:ext>
            </a:extLst>
          </p:cNvPr>
          <p:cNvSpPr txBox="1"/>
          <p:nvPr/>
        </p:nvSpPr>
        <p:spPr>
          <a:xfrm>
            <a:off x="6813759" y="6193673"/>
            <a:ext cx="4506168" cy="483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255" lvl="1" indent="-321310">
              <a:lnSpc>
                <a:spcPts val="4172"/>
              </a:lnSpc>
              <a:buFont typeface="Arial"/>
              <a:buChar char="•"/>
            </a:pPr>
            <a:endParaRPr lang="en-US" sz="24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84666F06-61D4-CFCC-8409-28B6D255C3A7}"/>
              </a:ext>
            </a:extLst>
          </p:cNvPr>
          <p:cNvSpPr txBox="1"/>
          <p:nvPr/>
        </p:nvSpPr>
        <p:spPr>
          <a:xfrm>
            <a:off x="6737480" y="6267158"/>
            <a:ext cx="4683919" cy="3176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3255" lvl="1" indent="-321310">
              <a:lnSpc>
                <a:spcPts val="4172"/>
              </a:lnSpc>
              <a:buFont typeface="Arial"/>
              <a:buChar char="•"/>
            </a:pPr>
            <a:r>
              <a:rPr lang="pl-PL" sz="2400" dirty="0">
                <a:solidFill>
                  <a:schemeClr val="bg1"/>
                </a:solidFill>
                <a:latin typeface="Canva Sans" panose="020B0604020202020204" charset="0"/>
                <a:ea typeface="+mn-lt"/>
                <a:cs typeface="+mn-lt"/>
              </a:rPr>
              <a:t>Gwarantuje, że wszystkie państwa członkowskie UE przestrzegają jednolitego zestawu kryteriów, chociaż inwestorzy mają swobodę wyboru, w co inwestują</a:t>
            </a:r>
            <a:r>
              <a:rPr lang="en-GB" sz="2400" dirty="0">
                <a:solidFill>
                  <a:schemeClr val="bg1"/>
                </a:solidFill>
                <a:latin typeface="Canva Sans" panose="020B0604020202020204" charset="0"/>
                <a:ea typeface="+mn-lt"/>
                <a:cs typeface="+mn-lt"/>
              </a:rPr>
              <a:t>.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DF6DA659-70B8-36C6-0B6B-7A98FF5C13D9}"/>
              </a:ext>
            </a:extLst>
          </p:cNvPr>
          <p:cNvSpPr txBox="1"/>
          <p:nvPr/>
        </p:nvSpPr>
        <p:spPr>
          <a:xfrm>
            <a:off x="184890" y="3657023"/>
            <a:ext cx="2294506" cy="325908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4900"/>
              </a:lnSpc>
            </a:pPr>
            <a:endParaRPr/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AEBA5B75-AC6A-9CCB-38B0-17D7E77A97AF}"/>
              </a:ext>
            </a:extLst>
          </p:cNvPr>
          <p:cNvGrpSpPr/>
          <p:nvPr/>
        </p:nvGrpSpPr>
        <p:grpSpPr>
          <a:xfrm>
            <a:off x="588448" y="4026930"/>
            <a:ext cx="5372418" cy="5642889"/>
            <a:chOff x="0" y="-709952"/>
            <a:chExt cx="1903112" cy="1522752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CE649BA-2133-5641-98D2-E9F62D57372D}"/>
                </a:ext>
              </a:extLst>
            </p:cNvPr>
            <p:cNvSpPr/>
            <p:nvPr/>
          </p:nvSpPr>
          <p:spPr>
            <a:xfrm>
              <a:off x="128014" y="-709952"/>
              <a:ext cx="1775098" cy="1410639"/>
            </a:xfrm>
            <a:custGeom>
              <a:avLst/>
              <a:gdLst/>
              <a:ahLst/>
              <a:cxnLst/>
              <a:rect l="l" t="t" r="r" b="b"/>
              <a:pathLst>
                <a:path w="1775098" h="1410639">
                  <a:moveTo>
                    <a:pt x="58583" y="0"/>
                  </a:moveTo>
                  <a:lnTo>
                    <a:pt x="1716516" y="0"/>
                  </a:lnTo>
                  <a:cubicBezTo>
                    <a:pt x="1748870" y="0"/>
                    <a:pt x="1775098" y="26228"/>
                    <a:pt x="1775098" y="58583"/>
                  </a:cubicBezTo>
                  <a:lnTo>
                    <a:pt x="1775098" y="1352056"/>
                  </a:lnTo>
                  <a:cubicBezTo>
                    <a:pt x="1775098" y="1384410"/>
                    <a:pt x="1748870" y="1410639"/>
                    <a:pt x="1716516" y="1410639"/>
                  </a:cubicBezTo>
                  <a:lnTo>
                    <a:pt x="58583" y="1410639"/>
                  </a:lnTo>
                  <a:cubicBezTo>
                    <a:pt x="26228" y="1410639"/>
                    <a:pt x="0" y="1384410"/>
                    <a:pt x="0" y="1352056"/>
                  </a:cubicBezTo>
                  <a:lnTo>
                    <a:pt x="0" y="58583"/>
                  </a:lnTo>
                  <a:cubicBezTo>
                    <a:pt x="0" y="26228"/>
                    <a:pt x="26228" y="0"/>
                    <a:pt x="58583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 dirty="0"/>
            </a:p>
          </p:txBody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DCC0001A-5D2F-7B3B-461B-B7DDDE7B7515}"/>
                </a:ext>
              </a:extLst>
            </p:cNvPr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10" name="Group 10"/>
          <p:cNvGrpSpPr/>
          <p:nvPr/>
        </p:nvGrpSpPr>
        <p:grpSpPr>
          <a:xfrm>
            <a:off x="4661168" y="2873581"/>
            <a:ext cx="9328890" cy="888528"/>
            <a:chOff x="0" y="0"/>
            <a:chExt cx="2456992" cy="23401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61168" y="3926774"/>
            <a:ext cx="9328890" cy="888528"/>
            <a:chOff x="0" y="0"/>
            <a:chExt cx="2456992" cy="2340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61168" y="4977227"/>
            <a:ext cx="9328890" cy="888528"/>
            <a:chOff x="0" y="0"/>
            <a:chExt cx="2456992" cy="2340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661168" y="6027680"/>
            <a:ext cx="9328890" cy="888528"/>
            <a:chOff x="0" y="0"/>
            <a:chExt cx="2456992" cy="2340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661168" y="8128586"/>
            <a:ext cx="9328890" cy="888528"/>
            <a:chOff x="0" y="0"/>
            <a:chExt cx="2456992" cy="2340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661168" y="7078133"/>
            <a:ext cx="9328890" cy="888528"/>
            <a:chOff x="0" y="0"/>
            <a:chExt cx="2456992" cy="2340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456992" cy="234016"/>
            </a:xfrm>
            <a:custGeom>
              <a:avLst/>
              <a:gdLst/>
              <a:ahLst/>
              <a:cxnLst/>
              <a:rect l="l" t="t" r="r" b="b"/>
              <a:pathLst>
                <a:path w="2456992" h="234016">
                  <a:moveTo>
                    <a:pt x="42324" y="0"/>
                  </a:moveTo>
                  <a:lnTo>
                    <a:pt x="2414668" y="0"/>
                  </a:lnTo>
                  <a:cubicBezTo>
                    <a:pt x="2438042" y="0"/>
                    <a:pt x="2456992" y="18949"/>
                    <a:pt x="2456992" y="42324"/>
                  </a:cubicBezTo>
                  <a:lnTo>
                    <a:pt x="2456992" y="191691"/>
                  </a:lnTo>
                  <a:cubicBezTo>
                    <a:pt x="2456992" y="202916"/>
                    <a:pt x="2452532" y="213682"/>
                    <a:pt x="2444595" y="221619"/>
                  </a:cubicBezTo>
                  <a:cubicBezTo>
                    <a:pt x="2436658" y="229556"/>
                    <a:pt x="2425893" y="234016"/>
                    <a:pt x="2414668" y="234016"/>
                  </a:cubicBezTo>
                  <a:lnTo>
                    <a:pt x="42324" y="234016"/>
                  </a:lnTo>
                  <a:cubicBezTo>
                    <a:pt x="18949" y="234016"/>
                    <a:pt x="0" y="215066"/>
                    <a:pt x="0" y="191691"/>
                  </a:cubicBezTo>
                  <a:lnTo>
                    <a:pt x="0" y="42324"/>
                  </a:lnTo>
                  <a:cubicBezTo>
                    <a:pt x="0" y="18949"/>
                    <a:pt x="18949" y="0"/>
                    <a:pt x="4232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4974756" y="2937779"/>
            <a:ext cx="761084" cy="760133"/>
          </a:xfrm>
          <a:custGeom>
            <a:avLst/>
            <a:gdLst/>
            <a:ahLst/>
            <a:cxnLst/>
            <a:rect l="l" t="t" r="r" b="b"/>
            <a:pathLst>
              <a:path w="761084" h="760133">
                <a:moveTo>
                  <a:pt x="0" y="0"/>
                </a:moveTo>
                <a:lnTo>
                  <a:pt x="761085" y="0"/>
                </a:lnTo>
                <a:lnTo>
                  <a:pt x="761085" y="760133"/>
                </a:lnTo>
                <a:lnTo>
                  <a:pt x="0" y="7601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29" name="Freeform 29"/>
          <p:cNvSpPr/>
          <p:nvPr/>
        </p:nvSpPr>
        <p:spPr>
          <a:xfrm>
            <a:off x="4974756" y="3996139"/>
            <a:ext cx="686066" cy="749799"/>
          </a:xfrm>
          <a:custGeom>
            <a:avLst/>
            <a:gdLst/>
            <a:ahLst/>
            <a:cxnLst/>
            <a:rect l="l" t="t" r="r" b="b"/>
            <a:pathLst>
              <a:path w="686066" h="749799">
                <a:moveTo>
                  <a:pt x="0" y="0"/>
                </a:moveTo>
                <a:lnTo>
                  <a:pt x="686066" y="0"/>
                </a:lnTo>
                <a:lnTo>
                  <a:pt x="686066" y="749799"/>
                </a:lnTo>
                <a:lnTo>
                  <a:pt x="0" y="749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0" name="Freeform 30"/>
          <p:cNvSpPr/>
          <p:nvPr/>
        </p:nvSpPr>
        <p:spPr>
          <a:xfrm>
            <a:off x="4939893" y="5061026"/>
            <a:ext cx="720930" cy="720930"/>
          </a:xfrm>
          <a:custGeom>
            <a:avLst/>
            <a:gdLst/>
            <a:ahLst/>
            <a:cxnLst/>
            <a:rect l="l" t="t" r="r" b="b"/>
            <a:pathLst>
              <a:path w="720930" h="720930">
                <a:moveTo>
                  <a:pt x="0" y="0"/>
                </a:moveTo>
                <a:lnTo>
                  <a:pt x="720929" y="0"/>
                </a:lnTo>
                <a:lnTo>
                  <a:pt x="720929" y="720930"/>
                </a:lnTo>
                <a:lnTo>
                  <a:pt x="0" y="7209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1" name="Freeform 31"/>
          <p:cNvSpPr/>
          <p:nvPr/>
        </p:nvSpPr>
        <p:spPr>
          <a:xfrm>
            <a:off x="4982433" y="6113405"/>
            <a:ext cx="704422" cy="704422"/>
          </a:xfrm>
          <a:custGeom>
            <a:avLst/>
            <a:gdLst/>
            <a:ahLst/>
            <a:cxnLst/>
            <a:rect l="l" t="t" r="r" b="b"/>
            <a:pathLst>
              <a:path w="704422" h="704422">
                <a:moveTo>
                  <a:pt x="0" y="0"/>
                </a:moveTo>
                <a:lnTo>
                  <a:pt x="704422" y="0"/>
                </a:lnTo>
                <a:lnTo>
                  <a:pt x="704422" y="704422"/>
                </a:lnTo>
                <a:lnTo>
                  <a:pt x="0" y="7044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2" name="Freeform 32"/>
          <p:cNvSpPr/>
          <p:nvPr/>
        </p:nvSpPr>
        <p:spPr>
          <a:xfrm>
            <a:off x="4953311" y="8161153"/>
            <a:ext cx="728956" cy="728956"/>
          </a:xfrm>
          <a:custGeom>
            <a:avLst/>
            <a:gdLst/>
            <a:ahLst/>
            <a:cxnLst/>
            <a:rect l="l" t="t" r="r" b="b"/>
            <a:pathLst>
              <a:path w="728956" h="728956">
                <a:moveTo>
                  <a:pt x="0" y="0"/>
                </a:moveTo>
                <a:lnTo>
                  <a:pt x="728956" y="0"/>
                </a:lnTo>
                <a:lnTo>
                  <a:pt x="728956" y="728956"/>
                </a:lnTo>
                <a:lnTo>
                  <a:pt x="0" y="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3" name="Freeform 33"/>
          <p:cNvSpPr/>
          <p:nvPr/>
        </p:nvSpPr>
        <p:spPr>
          <a:xfrm>
            <a:off x="5040244" y="7182237"/>
            <a:ext cx="534126" cy="728956"/>
          </a:xfrm>
          <a:custGeom>
            <a:avLst/>
            <a:gdLst/>
            <a:ahLst/>
            <a:cxnLst/>
            <a:rect l="l" t="t" r="r" b="b"/>
            <a:pathLst>
              <a:path w="534126" h="728956">
                <a:moveTo>
                  <a:pt x="0" y="0"/>
                </a:moveTo>
                <a:lnTo>
                  <a:pt x="534126" y="0"/>
                </a:lnTo>
                <a:lnTo>
                  <a:pt x="534126" y="728956"/>
                </a:lnTo>
                <a:lnTo>
                  <a:pt x="0" y="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4" name="TextBox 34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Strategie inwestycyjne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554257" y="6165351"/>
            <a:ext cx="5637743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pl-PL" sz="2889" dirty="0">
                <a:solidFill>
                  <a:srgbClr val="FFFFFF"/>
                </a:solidFill>
                <a:latin typeface="Canva Sans"/>
              </a:rPr>
              <a:t>Najlepsze w swojej klasie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654288" y="7246981"/>
            <a:ext cx="5059344" cy="4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pl-PL" sz="2889" dirty="0">
                <a:solidFill>
                  <a:srgbClr val="FFFFFF"/>
                </a:solidFill>
                <a:latin typeface="Canva Sans"/>
              </a:rPr>
              <a:t>Inwestowanie tematyczne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856366" y="8297434"/>
            <a:ext cx="3086100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pl-PL" sz="2889" dirty="0" err="1">
                <a:solidFill>
                  <a:srgbClr val="FFFFFF"/>
                </a:solidFill>
                <a:latin typeface="Canva Sans"/>
              </a:rPr>
              <a:t>Impact</a:t>
            </a:r>
            <a:r>
              <a:rPr lang="pl-PL" sz="288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pl-PL" sz="2889" dirty="0" err="1">
                <a:solidFill>
                  <a:srgbClr val="FFFFFF"/>
                </a:solidFill>
                <a:latin typeface="Canva Sans"/>
              </a:rPr>
              <a:t>investing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711684" y="5086350"/>
            <a:ext cx="5385286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pl-PL" sz="2889" dirty="0">
                <a:solidFill>
                  <a:srgbClr val="FFFFFF"/>
                </a:solidFill>
                <a:latin typeface="Canva Sans"/>
              </a:rPr>
              <a:t>Wykluczenia 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6134318" y="4064445"/>
            <a:ext cx="7855740" cy="480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en-US" sz="2889" dirty="0" err="1">
                <a:solidFill>
                  <a:srgbClr val="FFFFFF"/>
                </a:solidFill>
                <a:latin typeface="Canva Sans"/>
              </a:rPr>
              <a:t>Zaangażowanie</a:t>
            </a:r>
            <a:r>
              <a:rPr lang="en-US" sz="2889" dirty="0">
                <a:solidFill>
                  <a:srgbClr val="FFFFFF"/>
                </a:solidFill>
                <a:latin typeface="Canva Sans"/>
              </a:rPr>
              <a:t> i </a:t>
            </a:r>
            <a:r>
              <a:rPr lang="en-US" sz="2889" dirty="0" err="1">
                <a:solidFill>
                  <a:srgbClr val="FFFFFF"/>
                </a:solidFill>
                <a:latin typeface="Canva Sans"/>
              </a:rPr>
              <a:t>działania</a:t>
            </a:r>
            <a:r>
              <a:rPr lang="en-US" sz="2889" dirty="0">
                <a:solidFill>
                  <a:srgbClr val="FFFFFF"/>
                </a:solidFill>
                <a:latin typeface="Canva Sans"/>
              </a:rPr>
              <a:t> </a:t>
            </a:r>
            <a:r>
              <a:rPr lang="en-US" sz="2889" dirty="0" err="1">
                <a:solidFill>
                  <a:srgbClr val="FFFFFF"/>
                </a:solidFill>
                <a:latin typeface="Canva Sans"/>
              </a:rPr>
              <a:t>akcjonariuszy</a:t>
            </a:r>
            <a:endParaRPr lang="en-US" sz="288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7940880" y="3042429"/>
            <a:ext cx="2853982" cy="493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4"/>
              </a:lnSpc>
            </a:pPr>
            <a:r>
              <a:rPr lang="en-US" sz="2889" dirty="0" err="1">
                <a:solidFill>
                  <a:srgbClr val="FFFFFF"/>
                </a:solidFill>
                <a:latin typeface="Canva Sans"/>
              </a:rPr>
              <a:t>Integracja</a:t>
            </a:r>
            <a:r>
              <a:rPr lang="en-US" sz="2889" dirty="0">
                <a:solidFill>
                  <a:srgbClr val="FFFFFF"/>
                </a:solidFill>
                <a:latin typeface="Canva Sans"/>
              </a:rPr>
              <a:t> ESG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Strategie inwestycyjne: 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pic>
        <p:nvPicPr>
          <p:cNvPr id="3" name="Obraz 2" descr="Obraz zawierający zrzut ekranu, tekst, kwadrat, diagram&#10;&#10;Opis wygenerowany automatycznie">
            <a:extLst>
              <a:ext uri="{FF2B5EF4-FFF2-40B4-BE49-F238E27FC236}">
                <a16:creationId xmlns:a16="http://schemas.microsoft.com/office/drawing/2014/main" id="{DB2EF0FE-BB36-4DDE-AA95-C5F47C69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88" y="2568952"/>
            <a:ext cx="12160573" cy="69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1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„W domu”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2E806E-0733-8D16-028D-0E5C7D8A1641}"/>
              </a:ext>
            </a:extLst>
          </p:cNvPr>
          <p:cNvSpPr txBox="1"/>
          <p:nvPr/>
        </p:nvSpPr>
        <p:spPr>
          <a:xfrm>
            <a:off x="304800" y="2967527"/>
            <a:ext cx="17145000" cy="687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PRZYDATNE LINKI: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endParaRPr lang="hu-HU" sz="1800" u="sng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>
              <a:lnSpc>
                <a:spcPct val="115000"/>
              </a:lnSpc>
            </a:pPr>
            <a:r>
              <a:rPr lang="hu-HU" sz="1800" dirty="0">
                <a:solidFill>
                  <a:srgbClr val="333333"/>
                </a:solidFill>
                <a:effectLst/>
                <a:latin typeface="Titillium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Sustainble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explained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- przegląd terminu i unijne standardy dotyczące „zrównoważonych </a:t>
            </a:r>
            <a:r>
              <a:rPr lang="pl-PL" sz="1800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finanów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limate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Change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Analysis in the Investment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Process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– wszystko, co trzeba wiedzieć o uwzględnianiu kwestii klimatycznych w inwestowaniu, autorstwa CFA Insitute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Krytyczne spojrzenie na ekosystem inwestycji ESG, zebrane przez profesjonalnego </a:t>
            </a:r>
            <a:r>
              <a:rPr lang="pl-PL" sz="1800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blogera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Bankeeronwheels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– warto znać opinie przeciwników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Jak znaleźć fudnusz ETF uwzględniający klimat? Pomaga wyszykiwarka </a:t>
            </a: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Justetf.com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Atlas ETF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polska wersja justetf.com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 ESG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wszystko o polkim indeksie ESG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Encyklopedia ESG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– polski zbiór najpopularniejszych haseł związanych z ESG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Produkty inwestycyjne ESG w Polsce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- raport Analiz Online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ZADANIA: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1, Zastanów się, co oznacza dla Ciebie zrównoważone inwestowanie? Pomyśl o konkretnych spółkach i funduszach, w które obecnie inwestujesz. Czy są one zgodne z Twoimi preferencjami dotyczącymi zrównoważonego rozwoju? Jeśli nie, jak się czujesz z tą świadomością?  Wyznacz sobie osobisty cel związany ze zrównoważonym inwestowaniem. Napisz o tym, dlaczego ten cel jest dla Ciebie niezbędny i jak planujesz go osiągnąć.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Być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może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przyda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Ci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tego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osobny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arkusz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przygotowany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zadanie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domowe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pl-PL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Wypełnij arkusz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inwestować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sprawdzać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poziom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zrównoważonego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produktów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usług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US" dirty="0" err="1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funduszach</a:t>
            </a:r>
            <a:r>
              <a:rPr lang="en-US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ETF </a:t>
            </a: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6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A9776426D41840A8C2CCB15B3F3" ma:contentTypeVersion="18" ma:contentTypeDescription="Create a new document." ma:contentTypeScope="" ma:versionID="484d0e7fe09fe8de3466b246621db11c">
  <xsd:schema xmlns:xsd="http://www.w3.org/2001/XMLSchema" xmlns:xs="http://www.w3.org/2001/XMLSchema" xmlns:p="http://schemas.microsoft.com/office/2006/metadata/properties" xmlns:ns2="fd160c09-1844-45b0-b4f1-cf53e6c3c76a" xmlns:ns3="8e72f4a7-cae9-4e97-b541-2580a12d1989" targetNamespace="http://schemas.microsoft.com/office/2006/metadata/properties" ma:root="true" ma:fieldsID="e2ff8ef15423d4f21e0a799f7012675e" ns2:_="" ns3:_="">
    <xsd:import namespace="fd160c09-1844-45b0-b4f1-cf53e6c3c76a"/>
    <xsd:import namespace="8e72f4a7-cae9-4e97-b541-2580a12d1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60c09-1844-45b0-b4f1-cf53e6c3c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fe506b-8ef3-4252-9ac8-4ea0dfba2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f4a7-cae9-4e97-b541-2580a12d1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4153eb-2901-4474-b3ae-28ce23b8bb52}" ma:internalName="TaxCatchAll" ma:showField="CatchAllData" ma:web="8e72f4a7-cae9-4e97-b541-2580a12d1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1338FE-1CD3-4F9F-9A85-86D738C5F3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8828B-6B4B-4DF6-BB5E-CEFC8333106B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568</Words>
  <Application>Microsoft Office PowerPoint</Application>
  <PresentationFormat>Niestandardowy</PresentationFormat>
  <Paragraphs>68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Titillium</vt:lpstr>
      <vt:lpstr>Eastman Grotesque Bold</vt:lpstr>
      <vt:lpstr>Symbol</vt:lpstr>
      <vt:lpstr>Eastman Grotesque</vt:lpstr>
      <vt:lpstr>Canva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Introduction to Investing</dc:title>
  <dc:creator>Przemek Barankiewicz</dc:creator>
  <cp:lastModifiedBy>Przemek Barankiewicz</cp:lastModifiedBy>
  <cp:revision>3</cp:revision>
  <dcterms:created xsi:type="dcterms:W3CDTF">2006-08-16T00:00:00Z</dcterms:created>
  <dcterms:modified xsi:type="dcterms:W3CDTF">2023-09-11T12:18:05Z</dcterms:modified>
  <dc:identifier>DAFpjRzsu30</dc:identifier>
</cp:coreProperties>
</file>