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3"/>
  </p:sldMasterIdLst>
  <p:sldIdLst>
    <p:sldId id="256" r:id="rId4"/>
    <p:sldId id="257" r:id="rId5"/>
    <p:sldId id="258" r:id="rId6"/>
    <p:sldId id="259" r:id="rId7"/>
    <p:sldId id="260" r:id="rId8"/>
    <p:sldId id="262" r:id="rId9"/>
    <p:sldId id="265" r:id="rId10"/>
    <p:sldId id="266" r:id="rId11"/>
    <p:sldId id="267" r:id="rId12"/>
  </p:sldIdLst>
  <p:sldSz cx="18288000" cy="10287000"/>
  <p:notesSz cx="6858000" cy="9144000"/>
  <p:embeddedFontLst>
    <p:embeddedFont>
      <p:font typeface="Calibri" panose="020F0502020204030204" pitchFamily="34" charset="0"/>
      <p:regular r:id="rId13"/>
      <p:bold r:id="rId14"/>
      <p:italic r:id="rId15"/>
      <p:boldItalic r:id="rId16"/>
    </p:embeddedFont>
    <p:embeddedFont>
      <p:font typeface="Canva Sans" panose="020B0604020202020204" charset="0"/>
      <p:regular r:id="rId17"/>
    </p:embeddedFont>
    <p:embeddedFont>
      <p:font typeface="Eastman Grotesque" panose="020B0604020202020204" charset="0"/>
      <p:regular r:id="rId18"/>
    </p:embeddedFont>
    <p:embeddedFont>
      <p:font typeface="Eastman Grotesque Bold" panose="020B0604020202020204" charset="0"/>
      <p:regular r:id="rId19"/>
    </p:embeddedFont>
    <p:embeddedFont>
      <p:font typeface="Public Sans Bold" panose="020B0604020202020204" charset="0"/>
      <p:regular r:id="rId20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52" d="100"/>
          <a:sy n="52" d="100"/>
        </p:scale>
        <p:origin x="850" y="29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3" Type="http://schemas.openxmlformats.org/officeDocument/2006/relationships/slideMaster" Target="slideMasters/slideMaster1.xml"/><Relationship Id="rId21" Type="http://schemas.openxmlformats.org/officeDocument/2006/relationships/presProps" Target="pres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font" Target="fonts/font5.fntdata"/><Relationship Id="rId25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font" Target="fonts/font4.fntdata"/><Relationship Id="rId20" Type="http://schemas.openxmlformats.org/officeDocument/2006/relationships/font" Target="fonts/font8.fntdata"/><Relationship Id="rId1" Type="http://schemas.openxmlformats.org/officeDocument/2006/relationships/customXml" Target="../customXml/item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font" Target="fonts/font3.fntdata"/><Relationship Id="rId23" Type="http://schemas.openxmlformats.org/officeDocument/2006/relationships/theme" Target="theme/theme1.xml"/><Relationship Id="rId10" Type="http://schemas.openxmlformats.org/officeDocument/2006/relationships/slide" Target="slides/slide7.xml"/><Relationship Id="rId19" Type="http://schemas.openxmlformats.org/officeDocument/2006/relationships/font" Target="fonts/font7.fntdata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font" Target="fonts/font2.fntdata"/><Relationship Id="rId22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rzemek Barankiewicz" userId="24ba5163-35fc-44aa-8446-2d836eaab741" providerId="ADAL" clId="{1C5E3FB1-7C0D-4B0A-9AA2-5322D1A9E7D5}"/>
    <pc:docChg chg="modSld">
      <pc:chgData name="Przemek Barankiewicz" userId="24ba5163-35fc-44aa-8446-2d836eaab741" providerId="ADAL" clId="{1C5E3FB1-7C0D-4B0A-9AA2-5322D1A9E7D5}" dt="2023-09-11T11:26:25.272" v="5" actId="6549"/>
      <pc:docMkLst>
        <pc:docMk/>
      </pc:docMkLst>
      <pc:sldChg chg="modSp mod">
        <pc:chgData name="Przemek Barankiewicz" userId="24ba5163-35fc-44aa-8446-2d836eaab741" providerId="ADAL" clId="{1C5E3FB1-7C0D-4B0A-9AA2-5322D1A9E7D5}" dt="2023-09-11T11:26:25.272" v="5" actId="6549"/>
        <pc:sldMkLst>
          <pc:docMk/>
          <pc:sldMk cId="675768825" sldId="267"/>
        </pc:sldMkLst>
        <pc:spChg chg="mod">
          <ac:chgData name="Przemek Barankiewicz" userId="24ba5163-35fc-44aa-8446-2d836eaab741" providerId="ADAL" clId="{1C5E3FB1-7C0D-4B0A-9AA2-5322D1A9E7D5}" dt="2023-09-11T11:26:25.272" v="5" actId="6549"/>
          <ac:spMkLst>
            <pc:docMk/>
            <pc:sldMk cId="675768825" sldId="267"/>
            <ac:spMk id="3" creationId="{F32E806E-0733-8D16-028D-0E5C7D8A1641}"/>
          </ac:spMkLst>
        </pc:spChg>
      </pc:sldChg>
    </pc:docChg>
  </pc:docChgLst>
  <pc:docChgLst>
    <pc:chgData name="Przemek Barankiewicz" userId="24ba5163-35fc-44aa-8446-2d836eaab741" providerId="ADAL" clId="{0B308A48-1D21-4C78-A6B5-25A10A437162}"/>
    <pc:docChg chg="custSel modSld">
      <pc:chgData name="Przemek Barankiewicz" userId="24ba5163-35fc-44aa-8446-2d836eaab741" providerId="ADAL" clId="{0B308A48-1D21-4C78-A6B5-25A10A437162}" dt="2023-08-21T07:56:00.701" v="13" actId="166"/>
      <pc:docMkLst>
        <pc:docMk/>
      </pc:docMkLst>
      <pc:sldChg chg="addSp delSp modSp mod">
        <pc:chgData name="Przemek Barankiewicz" userId="24ba5163-35fc-44aa-8446-2d836eaab741" providerId="ADAL" clId="{0B308A48-1D21-4C78-A6B5-25A10A437162}" dt="2023-08-21T07:56:00.701" v="13" actId="166"/>
        <pc:sldMkLst>
          <pc:docMk/>
          <pc:sldMk cId="329461913" sldId="266"/>
        </pc:sldMkLst>
        <pc:spChg chg="ord">
          <ac:chgData name="Przemek Barankiewicz" userId="24ba5163-35fc-44aa-8446-2d836eaab741" providerId="ADAL" clId="{0B308A48-1D21-4C78-A6B5-25A10A437162}" dt="2023-08-21T07:56:00.701" v="13" actId="166"/>
          <ac:spMkLst>
            <pc:docMk/>
            <pc:sldMk cId="329461913" sldId="266"/>
            <ac:spMk id="5" creationId="{2ED104D0-8B84-6CEA-9ADF-D13C9A302211}"/>
          </ac:spMkLst>
        </pc:spChg>
        <pc:picChg chg="del">
          <ac:chgData name="Przemek Barankiewicz" userId="24ba5163-35fc-44aa-8446-2d836eaab741" providerId="ADAL" clId="{0B308A48-1D21-4C78-A6B5-25A10A437162}" dt="2023-08-21T07:52:16.679" v="0" actId="478"/>
          <ac:picMkLst>
            <pc:docMk/>
            <pc:sldMk cId="329461913" sldId="266"/>
            <ac:picMk id="3" creationId="{429687B2-8674-17C1-A4B8-D9098CD08D70}"/>
          </ac:picMkLst>
        </pc:picChg>
        <pc:picChg chg="add">
          <ac:chgData name="Przemek Barankiewicz" userId="24ba5163-35fc-44aa-8446-2d836eaab741" providerId="ADAL" clId="{0B308A48-1D21-4C78-A6B5-25A10A437162}" dt="2023-08-21T07:55:06.256" v="5" actId="22"/>
          <ac:picMkLst>
            <pc:docMk/>
            <pc:sldMk cId="329461913" sldId="266"/>
            <ac:picMk id="11" creationId="{3DB56C4D-B4C5-7C48-E01E-F89F943B413B}"/>
          </ac:picMkLst>
        </pc:picChg>
        <pc:picChg chg="add">
          <ac:chgData name="Przemek Barankiewicz" userId="24ba5163-35fc-44aa-8446-2d836eaab741" providerId="ADAL" clId="{0B308A48-1D21-4C78-A6B5-25A10A437162}" dt="2023-08-21T07:55:10.440" v="6" actId="22"/>
          <ac:picMkLst>
            <pc:docMk/>
            <pc:sldMk cId="329461913" sldId="266"/>
            <ac:picMk id="13" creationId="{A2C0271B-C1E4-3908-51C4-49FD428EBB1F}"/>
          </ac:picMkLst>
        </pc:picChg>
        <pc:picChg chg="add mod">
          <ac:chgData name="Przemek Barankiewicz" userId="24ba5163-35fc-44aa-8446-2d836eaab741" providerId="ADAL" clId="{0B308A48-1D21-4C78-A6B5-25A10A437162}" dt="2023-08-21T07:55:40.678" v="12" actId="14100"/>
          <ac:picMkLst>
            <pc:docMk/>
            <pc:sldMk cId="329461913" sldId="266"/>
            <ac:picMk id="15" creationId="{D8BFC6AB-E670-EFF9-4576-0E30DC65B0BE}"/>
          </ac:picMkLst>
        </pc:picChg>
        <pc:picChg chg="add del mod">
          <ac:chgData name="Przemek Barankiewicz" userId="24ba5163-35fc-44aa-8446-2d836eaab741" providerId="ADAL" clId="{0B308A48-1D21-4C78-A6B5-25A10A437162}" dt="2023-08-21T07:52:26.634" v="4"/>
          <ac:picMkLst>
            <pc:docMk/>
            <pc:sldMk cId="329461913" sldId="266"/>
            <ac:picMk id="1026" creationId="{735CDEF4-91A4-88BF-2237-8BA5CF83D75B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9/11/2023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9/11/2023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9/11/2023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9/11/2023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sv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svg"/><Relationship Id="rId5" Type="http://schemas.openxmlformats.org/officeDocument/2006/relationships/image" Target="../media/image5.png"/><Relationship Id="rId4" Type="http://schemas.openxmlformats.org/officeDocument/2006/relationships/image" Target="../media/image4.sv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sv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svg"/><Relationship Id="rId5" Type="http://schemas.openxmlformats.org/officeDocument/2006/relationships/image" Target="../media/image11.png"/><Relationship Id="rId10" Type="http://schemas.openxmlformats.org/officeDocument/2006/relationships/image" Target="../media/image16.svg"/><Relationship Id="rId4" Type="http://schemas.openxmlformats.org/officeDocument/2006/relationships/image" Target="../media/image10.svg"/><Relationship Id="rId9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finax.eu/pl/blog/kobiety-inwestujmy" TargetMode="External"/><Relationship Id="rId3" Type="http://schemas.openxmlformats.org/officeDocument/2006/relationships/hyperlink" Target="https://betterfinance.eu/greencorner/" TargetMode="External"/><Relationship Id="rId7" Type="http://schemas.openxmlformats.org/officeDocument/2006/relationships/hyperlink" Target="https://www.youtube.com/watch?v=XbLDeWYBZw4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www.investor.gov/financial-tools-calculators/calculators/compound-interest-calculator" TargetMode="External"/><Relationship Id="rId11" Type="http://schemas.openxmlformats.org/officeDocument/2006/relationships/hyperlink" Target="https://www.sii.org.pl/5/ochrona-praw.html" TargetMode="External"/><Relationship Id="rId5" Type="http://schemas.openxmlformats.org/officeDocument/2006/relationships/hyperlink" Target="https://www.eiopa.europa.eu/browse/regulation-and-policy/pan-european-personal-pension-product-pepp/consumer-oriented-faqs-pan-european-personal-pension-product_en" TargetMode="External"/><Relationship Id="rId10" Type="http://schemas.openxmlformats.org/officeDocument/2006/relationships/hyperlink" Target="https://ungc.org.pl/wp-content/uploads/2022/07/Raport_Zielone_Finanse.pdf" TargetMode="External"/><Relationship Id="rId4" Type="http://schemas.openxmlformats.org/officeDocument/2006/relationships/hyperlink" Target="https://www.esma.europa.eu/investor-corner/get-ready-invest" TargetMode="External"/><Relationship Id="rId9" Type="http://schemas.openxmlformats.org/officeDocument/2006/relationships/hyperlink" Target="https://www.cfainstitute.org/-/media/documents/book/rf-lit-review/2020/rflr-esg-and-responsible-institutional-investing.pdf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t="7786" b="7786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0" y="8415906"/>
            <a:ext cx="18288000" cy="1871094"/>
            <a:chOff x="0" y="0"/>
            <a:chExt cx="4816593" cy="492798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4816592" cy="492798"/>
            </a:xfrm>
            <a:custGeom>
              <a:avLst/>
              <a:gdLst/>
              <a:ahLst/>
              <a:cxnLst/>
              <a:rect l="l" t="t" r="r" b="b"/>
              <a:pathLst>
                <a:path w="4816592" h="492798">
                  <a:moveTo>
                    <a:pt x="0" y="0"/>
                  </a:moveTo>
                  <a:lnTo>
                    <a:pt x="4816592" y="0"/>
                  </a:lnTo>
                  <a:lnTo>
                    <a:pt x="4816592" y="492798"/>
                  </a:lnTo>
                  <a:lnTo>
                    <a:pt x="0" y="492798"/>
                  </a:lnTo>
                  <a:close/>
                </a:path>
              </a:pathLst>
            </a:custGeom>
            <a:solidFill>
              <a:srgbClr val="000000">
                <a:alpha val="22745"/>
              </a:srgbClr>
            </a:solidFill>
          </p:spPr>
          <p:txBody>
            <a:bodyPr/>
            <a:lstStyle/>
            <a:p>
              <a:endParaRPr lang="en-BE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0" y="-54410"/>
            <a:ext cx="18288000" cy="10395820"/>
            <a:chOff x="0" y="0"/>
            <a:chExt cx="4816593" cy="2737994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4816592" cy="2737994"/>
            </a:xfrm>
            <a:custGeom>
              <a:avLst/>
              <a:gdLst/>
              <a:ahLst/>
              <a:cxnLst/>
              <a:rect l="l" t="t" r="r" b="b"/>
              <a:pathLst>
                <a:path w="4816592" h="2737994">
                  <a:moveTo>
                    <a:pt x="0" y="0"/>
                  </a:moveTo>
                  <a:lnTo>
                    <a:pt x="4816592" y="0"/>
                  </a:lnTo>
                  <a:lnTo>
                    <a:pt x="4816592" y="2737994"/>
                  </a:lnTo>
                  <a:lnTo>
                    <a:pt x="0" y="2737994"/>
                  </a:lnTo>
                  <a:close/>
                </a:path>
              </a:pathLst>
            </a:custGeom>
            <a:solidFill>
              <a:srgbClr val="000000">
                <a:alpha val="26667"/>
              </a:srgbClr>
            </a:solidFill>
          </p:spPr>
          <p:txBody>
            <a:bodyPr/>
            <a:lstStyle/>
            <a:p>
              <a:endParaRPr lang="en-BE"/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9" name="Freeform 9"/>
          <p:cNvSpPr/>
          <p:nvPr/>
        </p:nvSpPr>
        <p:spPr>
          <a:xfrm>
            <a:off x="240319" y="9055059"/>
            <a:ext cx="5844285" cy="662352"/>
          </a:xfrm>
          <a:custGeom>
            <a:avLst/>
            <a:gdLst/>
            <a:ahLst/>
            <a:cxnLst/>
            <a:rect l="l" t="t" r="r" b="b"/>
            <a:pathLst>
              <a:path w="5844285" h="662352">
                <a:moveTo>
                  <a:pt x="0" y="0"/>
                </a:moveTo>
                <a:lnTo>
                  <a:pt x="5844285" y="0"/>
                </a:lnTo>
                <a:lnTo>
                  <a:pt x="5844285" y="662352"/>
                </a:lnTo>
                <a:lnTo>
                  <a:pt x="0" y="662352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BE"/>
          </a:p>
        </p:txBody>
      </p:sp>
      <p:sp>
        <p:nvSpPr>
          <p:cNvPr id="10" name="AutoShape 10"/>
          <p:cNvSpPr/>
          <p:nvPr/>
        </p:nvSpPr>
        <p:spPr>
          <a:xfrm flipV="1">
            <a:off x="5735841" y="2221820"/>
            <a:ext cx="6816319" cy="0"/>
          </a:xfrm>
          <a:prstGeom prst="line">
            <a:avLst/>
          </a:prstGeom>
          <a:ln w="171450" cap="flat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BE"/>
          </a:p>
        </p:txBody>
      </p:sp>
      <p:sp>
        <p:nvSpPr>
          <p:cNvPr id="11" name="TextBox 11"/>
          <p:cNvSpPr txBox="1"/>
          <p:nvPr/>
        </p:nvSpPr>
        <p:spPr>
          <a:xfrm>
            <a:off x="533400" y="3136585"/>
            <a:ext cx="17754599" cy="117865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9659"/>
              </a:lnSpc>
            </a:pPr>
            <a:r>
              <a:rPr lang="pl-PL" sz="6899" dirty="0">
                <a:solidFill>
                  <a:srgbClr val="FFFFFF"/>
                </a:solidFill>
                <a:latin typeface="Eastman Grotesque Bold"/>
              </a:rPr>
              <a:t>Cześć</a:t>
            </a:r>
            <a:r>
              <a:rPr lang="en-US" sz="6899" dirty="0">
                <a:solidFill>
                  <a:srgbClr val="FFFFFF"/>
                </a:solidFill>
                <a:latin typeface="Eastman Grotesque Bold"/>
              </a:rPr>
              <a:t> 1</a:t>
            </a:r>
            <a:r>
              <a:rPr lang="pl-PL" sz="6899" dirty="0">
                <a:solidFill>
                  <a:srgbClr val="FFFFFF"/>
                </a:solidFill>
                <a:latin typeface="Eastman Grotesque Bold"/>
              </a:rPr>
              <a:t> </a:t>
            </a:r>
            <a:r>
              <a:rPr lang="en-US" sz="6899" dirty="0">
                <a:solidFill>
                  <a:srgbClr val="FFFFFF"/>
                </a:solidFill>
                <a:latin typeface="Eastman Grotesque Bold"/>
              </a:rPr>
              <a:t>: </a:t>
            </a:r>
            <a:r>
              <a:rPr lang="pl-PL" sz="6899" dirty="0">
                <a:solidFill>
                  <a:srgbClr val="FFFFFF"/>
                </a:solidFill>
                <a:latin typeface="Eastman Grotesque Bold"/>
              </a:rPr>
              <a:t>Wprowadzenie do inwestowania</a:t>
            </a:r>
            <a:endParaRPr lang="en-US" sz="6899" dirty="0">
              <a:solidFill>
                <a:srgbClr val="FFFFFF"/>
              </a:solidFill>
              <a:latin typeface="Eastman Grotesque Bold"/>
            </a:endParaRPr>
          </a:p>
        </p:txBody>
      </p:sp>
      <p:sp>
        <p:nvSpPr>
          <p:cNvPr id="12" name="TextBox 12"/>
          <p:cNvSpPr txBox="1"/>
          <p:nvPr/>
        </p:nvSpPr>
        <p:spPr>
          <a:xfrm>
            <a:off x="2844224" y="5067300"/>
            <a:ext cx="12599552" cy="18914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040"/>
              </a:lnSpc>
            </a:pPr>
            <a:r>
              <a:rPr lang="pl-PL" sz="3600" dirty="0">
                <a:solidFill>
                  <a:srgbClr val="FFFFFF"/>
                </a:solidFill>
                <a:latin typeface="Eastman Grotesque"/>
              </a:rPr>
              <a:t>Podstawy finansów osobistych, przegląd aktywów finansowych i ich możliwe połączenie z klimatem</a:t>
            </a:r>
            <a:endParaRPr lang="en-US" sz="3600" dirty="0">
              <a:solidFill>
                <a:srgbClr val="FFFFFF"/>
              </a:solidFill>
              <a:latin typeface="Eastman Grotesque"/>
            </a:endParaRPr>
          </a:p>
          <a:p>
            <a:pPr algn="ctr">
              <a:lnSpc>
                <a:spcPts val="5040"/>
              </a:lnSpc>
            </a:pPr>
            <a:endParaRPr lang="en-US" sz="3600" dirty="0">
              <a:solidFill>
                <a:srgbClr val="FFFFFF"/>
              </a:solidFill>
              <a:latin typeface="Eastman Grotesque"/>
            </a:endParaRPr>
          </a:p>
        </p:txBody>
      </p:sp>
      <p:sp>
        <p:nvSpPr>
          <p:cNvPr id="13" name="TextBox 13"/>
          <p:cNvSpPr txBox="1"/>
          <p:nvPr/>
        </p:nvSpPr>
        <p:spPr>
          <a:xfrm>
            <a:off x="14675859" y="8988384"/>
            <a:ext cx="4050957" cy="15328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759"/>
              </a:lnSpc>
            </a:pPr>
            <a:endParaRPr/>
          </a:p>
          <a:p>
            <a:pPr algn="ctr">
              <a:lnSpc>
                <a:spcPts val="2800"/>
              </a:lnSpc>
            </a:pPr>
            <a:r>
              <a:rPr lang="en-US" sz="2000">
                <a:solidFill>
                  <a:srgbClr val="FFFFFF"/>
                </a:solidFill>
                <a:latin typeface="Canva Sans"/>
              </a:rPr>
              <a:t>©BETTER FINANCE 2023</a:t>
            </a:r>
          </a:p>
          <a:p>
            <a:pPr algn="ctr">
              <a:lnSpc>
                <a:spcPts val="4759"/>
              </a:lnSpc>
            </a:pPr>
            <a:endParaRPr lang="en-US" sz="2000">
              <a:solidFill>
                <a:srgbClr val="FFFFFF"/>
              </a:solidFill>
              <a:latin typeface="Canva Sans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t="7786" b="7786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0" y="9436511"/>
            <a:ext cx="18288000" cy="850489"/>
            <a:chOff x="0" y="0"/>
            <a:chExt cx="4816593" cy="223997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4816592" cy="223997"/>
            </a:xfrm>
            <a:custGeom>
              <a:avLst/>
              <a:gdLst/>
              <a:ahLst/>
              <a:cxnLst/>
              <a:rect l="l" t="t" r="r" b="b"/>
              <a:pathLst>
                <a:path w="4816592" h="223997">
                  <a:moveTo>
                    <a:pt x="0" y="0"/>
                  </a:moveTo>
                  <a:lnTo>
                    <a:pt x="4816592" y="0"/>
                  </a:lnTo>
                  <a:lnTo>
                    <a:pt x="4816592" y="223997"/>
                  </a:lnTo>
                  <a:lnTo>
                    <a:pt x="0" y="223997"/>
                  </a:lnTo>
                  <a:close/>
                </a:path>
              </a:pathLst>
            </a:custGeom>
            <a:solidFill>
              <a:srgbClr val="000000">
                <a:alpha val="22745"/>
              </a:srgbClr>
            </a:solidFill>
          </p:spPr>
          <p:txBody>
            <a:bodyPr/>
            <a:lstStyle/>
            <a:p>
              <a:endParaRPr lang="en-BE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0" y="0"/>
            <a:ext cx="18288000" cy="10395820"/>
            <a:chOff x="0" y="0"/>
            <a:chExt cx="4816593" cy="2737994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4816592" cy="2737994"/>
            </a:xfrm>
            <a:custGeom>
              <a:avLst/>
              <a:gdLst/>
              <a:ahLst/>
              <a:cxnLst/>
              <a:rect l="l" t="t" r="r" b="b"/>
              <a:pathLst>
                <a:path w="4816592" h="2737994">
                  <a:moveTo>
                    <a:pt x="0" y="0"/>
                  </a:moveTo>
                  <a:lnTo>
                    <a:pt x="4816592" y="0"/>
                  </a:lnTo>
                  <a:lnTo>
                    <a:pt x="4816592" y="2737994"/>
                  </a:lnTo>
                  <a:lnTo>
                    <a:pt x="0" y="2737994"/>
                  </a:lnTo>
                  <a:close/>
                </a:path>
              </a:pathLst>
            </a:custGeom>
            <a:solidFill>
              <a:srgbClr val="000000">
                <a:alpha val="26667"/>
              </a:srgbClr>
            </a:solidFill>
          </p:spPr>
          <p:txBody>
            <a:bodyPr/>
            <a:lstStyle/>
            <a:p>
              <a:endParaRPr lang="en-BE"/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9" name="TextBox 9"/>
          <p:cNvSpPr txBox="1"/>
          <p:nvPr/>
        </p:nvSpPr>
        <p:spPr>
          <a:xfrm>
            <a:off x="14675859" y="8988384"/>
            <a:ext cx="4050957" cy="15328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759"/>
              </a:lnSpc>
            </a:pPr>
            <a:endParaRPr/>
          </a:p>
          <a:p>
            <a:pPr algn="ctr">
              <a:lnSpc>
                <a:spcPts val="2800"/>
              </a:lnSpc>
            </a:pPr>
            <a:r>
              <a:rPr lang="en-US" sz="2000">
                <a:solidFill>
                  <a:srgbClr val="FFFFFF"/>
                </a:solidFill>
                <a:latin typeface="Canva Sans"/>
              </a:rPr>
              <a:t>©BETTER FINANCE 2023</a:t>
            </a:r>
          </a:p>
          <a:p>
            <a:pPr algn="ctr">
              <a:lnSpc>
                <a:spcPts val="4759"/>
              </a:lnSpc>
            </a:pPr>
            <a:endParaRPr lang="en-US" sz="2000">
              <a:solidFill>
                <a:srgbClr val="FFFFFF"/>
              </a:solidFill>
              <a:latin typeface="Canva Sans"/>
            </a:endParaRPr>
          </a:p>
        </p:txBody>
      </p:sp>
      <p:sp>
        <p:nvSpPr>
          <p:cNvPr id="10" name="AutoShape 10"/>
          <p:cNvSpPr/>
          <p:nvPr/>
        </p:nvSpPr>
        <p:spPr>
          <a:xfrm flipV="1">
            <a:off x="5735841" y="2221820"/>
            <a:ext cx="6816319" cy="0"/>
          </a:xfrm>
          <a:prstGeom prst="line">
            <a:avLst/>
          </a:prstGeom>
          <a:ln w="171450" cap="flat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BE"/>
          </a:p>
        </p:txBody>
      </p:sp>
      <p:sp>
        <p:nvSpPr>
          <p:cNvPr id="11" name="TextBox 11"/>
          <p:cNvSpPr txBox="1"/>
          <p:nvPr/>
        </p:nvSpPr>
        <p:spPr>
          <a:xfrm>
            <a:off x="1390493" y="885825"/>
            <a:ext cx="15701414" cy="119142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659"/>
              </a:lnSpc>
            </a:pPr>
            <a:r>
              <a:rPr lang="pl-PL" sz="6899" dirty="0">
                <a:solidFill>
                  <a:srgbClr val="FFFFFF"/>
                </a:solidFill>
                <a:latin typeface="Eastman Grotesque Bold"/>
              </a:rPr>
              <a:t>ZASTRZEŻENIE</a:t>
            </a:r>
            <a:endParaRPr lang="en-US" sz="6899" dirty="0">
              <a:solidFill>
                <a:srgbClr val="FFFFFF"/>
              </a:solidFill>
              <a:latin typeface="Eastman Grotesque Bold"/>
            </a:endParaRPr>
          </a:p>
        </p:txBody>
      </p:sp>
      <p:grpSp>
        <p:nvGrpSpPr>
          <p:cNvPr id="12" name="Group 12"/>
          <p:cNvGrpSpPr/>
          <p:nvPr/>
        </p:nvGrpSpPr>
        <p:grpSpPr>
          <a:xfrm>
            <a:off x="1879715" y="2778288"/>
            <a:ext cx="14528569" cy="5969714"/>
            <a:chOff x="0" y="0"/>
            <a:chExt cx="3826454" cy="1572270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3826454" cy="1572270"/>
            </a:xfrm>
            <a:custGeom>
              <a:avLst/>
              <a:gdLst/>
              <a:ahLst/>
              <a:cxnLst/>
              <a:rect l="l" t="t" r="r" b="b"/>
              <a:pathLst>
                <a:path w="3826454" h="1572270">
                  <a:moveTo>
                    <a:pt x="0" y="0"/>
                  </a:moveTo>
                  <a:lnTo>
                    <a:pt x="3826454" y="0"/>
                  </a:lnTo>
                  <a:lnTo>
                    <a:pt x="3826454" y="1572270"/>
                  </a:lnTo>
                  <a:lnTo>
                    <a:pt x="0" y="1572270"/>
                  </a:lnTo>
                  <a:close/>
                </a:path>
              </a:pathLst>
            </a:custGeom>
            <a:solidFill>
              <a:srgbClr val="000000">
                <a:alpha val="22745"/>
              </a:srgbClr>
            </a:solidFill>
          </p:spPr>
          <p:txBody>
            <a:bodyPr/>
            <a:lstStyle/>
            <a:p>
              <a:endParaRPr lang="en-BE"/>
            </a:p>
          </p:txBody>
        </p:sp>
        <p:sp>
          <p:nvSpPr>
            <p:cNvPr id="14" name="TextBox 14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5" name="TextBox 15"/>
          <p:cNvSpPr txBox="1"/>
          <p:nvPr/>
        </p:nvSpPr>
        <p:spPr>
          <a:xfrm>
            <a:off x="2665881" y="3211406"/>
            <a:ext cx="12956238" cy="58959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4165"/>
              </a:lnSpc>
            </a:pPr>
            <a:r>
              <a:rPr lang="pl-PL" sz="2975" dirty="0">
                <a:solidFill>
                  <a:srgbClr val="FFFFFF"/>
                </a:solidFill>
                <a:latin typeface="Eastman Grotesque"/>
              </a:rPr>
              <a:t>I</a:t>
            </a:r>
            <a:r>
              <a:rPr lang="en-US" sz="2975" dirty="0" err="1">
                <a:solidFill>
                  <a:srgbClr val="FFFFFF"/>
                </a:solidFill>
                <a:latin typeface="Eastman Grotesque"/>
              </a:rPr>
              <a:t>nvest</a:t>
            </a:r>
            <a:r>
              <a:rPr lang="en-US" sz="2975" dirty="0">
                <a:solidFill>
                  <a:srgbClr val="FFFFFF"/>
                </a:solidFill>
                <a:latin typeface="Eastman Grotesque"/>
              </a:rPr>
              <a:t> for Better Climate EU to </a:t>
            </a:r>
            <a:r>
              <a:rPr lang="en-US" sz="2975" dirty="0" err="1">
                <a:solidFill>
                  <a:srgbClr val="FFFFFF"/>
                </a:solidFill>
                <a:latin typeface="Eastman Grotesque"/>
              </a:rPr>
              <a:t>edukacyjna</a:t>
            </a:r>
            <a:r>
              <a:rPr lang="en-US" sz="2975" dirty="0">
                <a:solidFill>
                  <a:srgbClr val="FFFFFF"/>
                </a:solidFill>
                <a:latin typeface="Eastman Grotesque"/>
              </a:rPr>
              <a:t> </a:t>
            </a:r>
            <a:r>
              <a:rPr lang="en-US" sz="2975" dirty="0" err="1">
                <a:solidFill>
                  <a:srgbClr val="FFFFFF"/>
                </a:solidFill>
                <a:latin typeface="Eastman Grotesque"/>
              </a:rPr>
              <a:t>inicjatywa</a:t>
            </a:r>
            <a:r>
              <a:rPr lang="en-US" sz="2975" dirty="0">
                <a:solidFill>
                  <a:srgbClr val="FFFFFF"/>
                </a:solidFill>
                <a:latin typeface="Eastman Grotesque"/>
              </a:rPr>
              <a:t> non-profit. </a:t>
            </a:r>
            <a:r>
              <a:rPr lang="pl-PL" sz="2975" dirty="0">
                <a:solidFill>
                  <a:srgbClr val="FFFFFF"/>
                </a:solidFill>
                <a:latin typeface="Eastman Grotesque"/>
              </a:rPr>
              <a:t>Nie stanowi doradztwa inwestycyjnego. Informacje i materiały zawarte w tym kursie są oferowane wyłącznie do ogólnych celów edukacyjnych i nie są przeznaczone do świadczenia usług planowania finansowego, doradztwa prawnego, podatkowego, księgowego ani inwestycyjnego. Strategie lub opisy jakichkolwiek inwestycji nie oznaczają ich poparcia. </a:t>
            </a:r>
          </a:p>
          <a:p>
            <a:pPr algn="just">
              <a:lnSpc>
                <a:spcPts val="4165"/>
              </a:lnSpc>
            </a:pPr>
            <a:r>
              <a:rPr lang="pl-PL" sz="2975" dirty="0">
                <a:solidFill>
                  <a:srgbClr val="FFFFFF"/>
                </a:solidFill>
                <a:latin typeface="Eastman Grotesque"/>
              </a:rPr>
              <a:t>Zawsze przeprowadzaj własne badania i/lub konsultuj się z profesjonalistami przed podjęciem jakichkolwiek decyzji inwestycyjnych. Przed każdą transakcją, upewnij się także, że rozumiesz i akceptujesz jej potencjalne konsekwencje podatkowe. </a:t>
            </a:r>
            <a:endParaRPr lang="en-US" sz="2975" dirty="0">
              <a:solidFill>
                <a:srgbClr val="FFFFFF"/>
              </a:solidFill>
              <a:latin typeface="Eastman Grotesque"/>
            </a:endParaRPr>
          </a:p>
          <a:p>
            <a:pPr algn="ctr">
              <a:lnSpc>
                <a:spcPts val="4165"/>
              </a:lnSpc>
            </a:pPr>
            <a:endParaRPr lang="en-US" sz="2975" dirty="0">
              <a:solidFill>
                <a:srgbClr val="FFFFFF"/>
              </a:solidFill>
              <a:latin typeface="Eastman Grotesque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t="7786" b="7786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0" y="0"/>
            <a:ext cx="18288000" cy="10395820"/>
            <a:chOff x="0" y="0"/>
            <a:chExt cx="4816593" cy="2737994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4816592" cy="2737994"/>
            </a:xfrm>
            <a:custGeom>
              <a:avLst/>
              <a:gdLst/>
              <a:ahLst/>
              <a:cxnLst/>
              <a:rect l="l" t="t" r="r" b="b"/>
              <a:pathLst>
                <a:path w="4816592" h="2737994">
                  <a:moveTo>
                    <a:pt x="0" y="0"/>
                  </a:moveTo>
                  <a:lnTo>
                    <a:pt x="4816592" y="0"/>
                  </a:lnTo>
                  <a:lnTo>
                    <a:pt x="4816592" y="2737994"/>
                  </a:lnTo>
                  <a:lnTo>
                    <a:pt x="0" y="2737994"/>
                  </a:lnTo>
                  <a:close/>
                </a:path>
              </a:pathLst>
            </a:custGeom>
            <a:solidFill>
              <a:srgbClr val="000000">
                <a:alpha val="26667"/>
              </a:srgbClr>
            </a:solidFill>
          </p:spPr>
          <p:txBody>
            <a:bodyPr/>
            <a:lstStyle/>
            <a:p>
              <a:endParaRPr lang="en-BE" dirty="0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0" y="9436511"/>
            <a:ext cx="18288000" cy="850489"/>
            <a:chOff x="0" y="0"/>
            <a:chExt cx="4816593" cy="223997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4816592" cy="223997"/>
            </a:xfrm>
            <a:custGeom>
              <a:avLst/>
              <a:gdLst/>
              <a:ahLst/>
              <a:cxnLst/>
              <a:rect l="l" t="t" r="r" b="b"/>
              <a:pathLst>
                <a:path w="4816592" h="223997">
                  <a:moveTo>
                    <a:pt x="0" y="0"/>
                  </a:moveTo>
                  <a:lnTo>
                    <a:pt x="4816592" y="0"/>
                  </a:lnTo>
                  <a:lnTo>
                    <a:pt x="4816592" y="223997"/>
                  </a:lnTo>
                  <a:lnTo>
                    <a:pt x="0" y="223997"/>
                  </a:lnTo>
                  <a:close/>
                </a:path>
              </a:pathLst>
            </a:custGeom>
            <a:solidFill>
              <a:srgbClr val="000000">
                <a:alpha val="22745"/>
              </a:srgbClr>
            </a:solidFill>
          </p:spPr>
          <p:txBody>
            <a:bodyPr/>
            <a:lstStyle/>
            <a:p>
              <a:endParaRPr lang="en-BE"/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2" name="AutoShape 12"/>
          <p:cNvSpPr/>
          <p:nvPr/>
        </p:nvSpPr>
        <p:spPr>
          <a:xfrm flipV="1">
            <a:off x="5735841" y="2221820"/>
            <a:ext cx="6816319" cy="0"/>
          </a:xfrm>
          <a:prstGeom prst="line">
            <a:avLst/>
          </a:prstGeom>
          <a:ln w="171450" cap="flat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BE"/>
          </a:p>
        </p:txBody>
      </p:sp>
      <p:sp>
        <p:nvSpPr>
          <p:cNvPr id="19" name="Freeform 19"/>
          <p:cNvSpPr/>
          <p:nvPr/>
        </p:nvSpPr>
        <p:spPr>
          <a:xfrm>
            <a:off x="2216016" y="2859415"/>
            <a:ext cx="1531576" cy="1495201"/>
          </a:xfrm>
          <a:custGeom>
            <a:avLst/>
            <a:gdLst/>
            <a:ahLst/>
            <a:cxnLst/>
            <a:rect l="l" t="t" r="r" b="b"/>
            <a:pathLst>
              <a:path w="1531576" h="1495201">
                <a:moveTo>
                  <a:pt x="0" y="0"/>
                </a:moveTo>
                <a:lnTo>
                  <a:pt x="1531576" y="0"/>
                </a:lnTo>
                <a:lnTo>
                  <a:pt x="1531576" y="1495201"/>
                </a:lnTo>
                <a:lnTo>
                  <a:pt x="0" y="1495201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BE"/>
          </a:p>
        </p:txBody>
      </p:sp>
      <p:sp>
        <p:nvSpPr>
          <p:cNvPr id="20" name="Freeform 20"/>
          <p:cNvSpPr/>
          <p:nvPr/>
        </p:nvSpPr>
        <p:spPr>
          <a:xfrm>
            <a:off x="2067295" y="5186643"/>
            <a:ext cx="1609355" cy="1865919"/>
          </a:xfrm>
          <a:custGeom>
            <a:avLst/>
            <a:gdLst/>
            <a:ahLst/>
            <a:cxnLst/>
            <a:rect l="l" t="t" r="r" b="b"/>
            <a:pathLst>
              <a:path w="1609355" h="1865919">
                <a:moveTo>
                  <a:pt x="0" y="0"/>
                </a:moveTo>
                <a:lnTo>
                  <a:pt x="1609356" y="0"/>
                </a:lnTo>
                <a:lnTo>
                  <a:pt x="1609356" y="1865920"/>
                </a:lnTo>
                <a:lnTo>
                  <a:pt x="0" y="1865920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BE"/>
          </a:p>
        </p:txBody>
      </p:sp>
      <p:sp>
        <p:nvSpPr>
          <p:cNvPr id="21" name="Freeform 21"/>
          <p:cNvSpPr/>
          <p:nvPr/>
        </p:nvSpPr>
        <p:spPr>
          <a:xfrm>
            <a:off x="2058848" y="7411169"/>
            <a:ext cx="1492410" cy="1492410"/>
          </a:xfrm>
          <a:custGeom>
            <a:avLst/>
            <a:gdLst/>
            <a:ahLst/>
            <a:cxnLst/>
            <a:rect l="l" t="t" r="r" b="b"/>
            <a:pathLst>
              <a:path w="1492410" h="1492410">
                <a:moveTo>
                  <a:pt x="0" y="0"/>
                </a:moveTo>
                <a:lnTo>
                  <a:pt x="1492410" y="0"/>
                </a:lnTo>
                <a:lnTo>
                  <a:pt x="1492410" y="1492409"/>
                </a:lnTo>
                <a:lnTo>
                  <a:pt x="0" y="1492409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BE"/>
          </a:p>
        </p:txBody>
      </p:sp>
      <p:sp>
        <p:nvSpPr>
          <p:cNvPr id="22" name="TextBox 22"/>
          <p:cNvSpPr txBox="1"/>
          <p:nvPr/>
        </p:nvSpPr>
        <p:spPr>
          <a:xfrm>
            <a:off x="14675859" y="8988384"/>
            <a:ext cx="4050957" cy="15328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759"/>
              </a:lnSpc>
            </a:pPr>
            <a:endParaRPr/>
          </a:p>
          <a:p>
            <a:pPr algn="ctr">
              <a:lnSpc>
                <a:spcPts val="2800"/>
              </a:lnSpc>
            </a:pPr>
            <a:r>
              <a:rPr lang="en-US" sz="2000">
                <a:solidFill>
                  <a:srgbClr val="FFFFFF"/>
                </a:solidFill>
                <a:latin typeface="Canva Sans"/>
              </a:rPr>
              <a:t>©BETTER FINANCE 2023</a:t>
            </a:r>
          </a:p>
          <a:p>
            <a:pPr algn="ctr">
              <a:lnSpc>
                <a:spcPts val="4759"/>
              </a:lnSpc>
            </a:pPr>
            <a:endParaRPr lang="en-US" sz="2000">
              <a:solidFill>
                <a:srgbClr val="FFFFFF"/>
              </a:solidFill>
              <a:latin typeface="Canva Sans"/>
            </a:endParaRPr>
          </a:p>
        </p:txBody>
      </p:sp>
      <p:sp>
        <p:nvSpPr>
          <p:cNvPr id="23" name="TextBox 23"/>
          <p:cNvSpPr txBox="1"/>
          <p:nvPr/>
        </p:nvSpPr>
        <p:spPr>
          <a:xfrm>
            <a:off x="1390493" y="885825"/>
            <a:ext cx="15701414" cy="119142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659"/>
              </a:lnSpc>
            </a:pPr>
            <a:r>
              <a:rPr lang="pl-PL" sz="6899" dirty="0">
                <a:solidFill>
                  <a:srgbClr val="FFFFFF"/>
                </a:solidFill>
                <a:latin typeface="Eastman Grotesque Bold"/>
              </a:rPr>
              <a:t>Cele zajęć</a:t>
            </a:r>
            <a:endParaRPr lang="en-US" sz="6899" dirty="0">
              <a:solidFill>
                <a:srgbClr val="FFFFFF"/>
              </a:solidFill>
              <a:latin typeface="Eastman Grotesque Bold"/>
            </a:endParaRPr>
          </a:p>
        </p:txBody>
      </p:sp>
      <p:sp>
        <p:nvSpPr>
          <p:cNvPr id="24" name="TextBox 24"/>
          <p:cNvSpPr txBox="1"/>
          <p:nvPr/>
        </p:nvSpPr>
        <p:spPr>
          <a:xfrm>
            <a:off x="4267200" y="2669948"/>
            <a:ext cx="13368397" cy="761843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342900" lvl="0" indent="-342900">
              <a:lnSpc>
                <a:spcPct val="115000"/>
              </a:lnSpc>
              <a:buFont typeface="Symbol" panose="05050102010706020507" pitchFamily="18" charset="2"/>
              <a:buChar char=""/>
            </a:pPr>
            <a:r>
              <a:rPr lang="pl-PL" sz="3044" dirty="0">
                <a:solidFill>
                  <a:srgbClr val="FFFFFF"/>
                </a:solidFill>
                <a:latin typeface="Eastman Grotesque Bold"/>
              </a:rPr>
              <a:t>Poznasz swoje aktywa, pasywa i wartość netto majątku</a:t>
            </a:r>
            <a:endParaRPr lang="en-US" sz="3044" dirty="0">
              <a:solidFill>
                <a:srgbClr val="FFFFFF"/>
              </a:solidFill>
              <a:latin typeface="Eastman Grotesque Bold"/>
            </a:endParaRPr>
          </a:p>
          <a:p>
            <a:pPr marL="342900" lvl="0" indent="-342900">
              <a:lnSpc>
                <a:spcPct val="115000"/>
              </a:lnSpc>
              <a:buFont typeface="Symbol" panose="05050102010706020507" pitchFamily="18" charset="2"/>
              <a:buChar char=""/>
            </a:pPr>
            <a:r>
              <a:rPr lang="pl-PL" sz="3044" dirty="0">
                <a:solidFill>
                  <a:srgbClr val="FFFFFF"/>
                </a:solidFill>
                <a:latin typeface="Eastman Grotesque Bold"/>
              </a:rPr>
              <a:t>Dowiesz się, czy inwestowanie jest ważniejsze od oszczędzania, a może to to samo? </a:t>
            </a:r>
            <a:endParaRPr lang="en-US" sz="3044" dirty="0">
              <a:solidFill>
                <a:srgbClr val="FFFFFF"/>
              </a:solidFill>
              <a:latin typeface="Eastman Grotesque Bold"/>
            </a:endParaRPr>
          </a:p>
          <a:p>
            <a:pPr marL="342900" lvl="0" indent="-342900">
              <a:lnSpc>
                <a:spcPct val="115000"/>
              </a:lnSpc>
              <a:buFont typeface="Symbol" panose="05050102010706020507" pitchFamily="18" charset="2"/>
              <a:buChar char=""/>
            </a:pPr>
            <a:r>
              <a:rPr lang="pl-PL" sz="3044" dirty="0">
                <a:solidFill>
                  <a:srgbClr val="FFFFFF"/>
                </a:solidFill>
                <a:latin typeface="Eastman Grotesque Bold"/>
              </a:rPr>
              <a:t>Zobaczysz najważniejszy wykres w finansach osobistych</a:t>
            </a:r>
          </a:p>
          <a:p>
            <a:pPr marL="342900" lvl="0" indent="-342900">
              <a:lnSpc>
                <a:spcPct val="115000"/>
              </a:lnSpc>
              <a:buFont typeface="Symbol" panose="05050102010706020507" pitchFamily="18" charset="2"/>
              <a:buChar char=""/>
            </a:pPr>
            <a:endParaRPr lang="en-US" sz="3044" dirty="0">
              <a:solidFill>
                <a:srgbClr val="FFFFFF"/>
              </a:solidFill>
              <a:latin typeface="Eastman Grotesque Bold"/>
            </a:endParaRPr>
          </a:p>
          <a:p>
            <a:pPr marL="342900" lvl="0" indent="-342900">
              <a:lnSpc>
                <a:spcPct val="115000"/>
              </a:lnSpc>
              <a:buFont typeface="Symbol" panose="05050102010706020507" pitchFamily="18" charset="2"/>
              <a:buChar char=""/>
            </a:pPr>
            <a:r>
              <a:rPr lang="en-US" sz="3044" dirty="0" err="1">
                <a:solidFill>
                  <a:srgbClr val="FFFFFF"/>
                </a:solidFill>
                <a:latin typeface="Eastman Grotesque Bold"/>
              </a:rPr>
              <a:t>Poznasz</a:t>
            </a:r>
            <a:r>
              <a:rPr lang="en-US" sz="3044" dirty="0">
                <a:solidFill>
                  <a:srgbClr val="FFFFFF"/>
                </a:solidFill>
                <a:latin typeface="Eastman Grotesque Bold"/>
              </a:rPr>
              <a:t> </a:t>
            </a:r>
            <a:r>
              <a:rPr lang="en-US" sz="3044" dirty="0" err="1">
                <a:solidFill>
                  <a:srgbClr val="FFFFFF"/>
                </a:solidFill>
                <a:latin typeface="Eastman Grotesque Bold"/>
              </a:rPr>
              <a:t>dwie</a:t>
            </a:r>
            <a:r>
              <a:rPr lang="en-US" sz="3044" dirty="0">
                <a:solidFill>
                  <a:srgbClr val="FFFFFF"/>
                </a:solidFill>
                <a:latin typeface="Eastman Grotesque Bold"/>
              </a:rPr>
              <a:t> </a:t>
            </a:r>
            <a:r>
              <a:rPr lang="en-US" sz="3044" dirty="0" err="1">
                <a:solidFill>
                  <a:srgbClr val="FFFFFF"/>
                </a:solidFill>
                <a:latin typeface="Eastman Grotesque Bold"/>
              </a:rPr>
              <a:t>główne</a:t>
            </a:r>
            <a:r>
              <a:rPr lang="en-US" sz="3044" dirty="0">
                <a:solidFill>
                  <a:srgbClr val="FFFFFF"/>
                </a:solidFill>
                <a:latin typeface="Eastman Grotesque Bold"/>
              </a:rPr>
              <a:t> </a:t>
            </a:r>
            <a:r>
              <a:rPr lang="en-US" sz="3044" dirty="0" err="1">
                <a:solidFill>
                  <a:srgbClr val="FFFFFF"/>
                </a:solidFill>
                <a:latin typeface="Eastman Grotesque Bold"/>
              </a:rPr>
              <a:t>miary</a:t>
            </a:r>
            <a:r>
              <a:rPr lang="en-US" sz="3044" dirty="0">
                <a:solidFill>
                  <a:srgbClr val="FFFFFF"/>
                </a:solidFill>
                <a:latin typeface="Eastman Grotesque Bold"/>
              </a:rPr>
              <a:t> </a:t>
            </a:r>
            <a:r>
              <a:rPr lang="en-US" sz="3044" dirty="0" err="1">
                <a:solidFill>
                  <a:srgbClr val="FFFFFF"/>
                </a:solidFill>
                <a:latin typeface="Eastman Grotesque Bold"/>
              </a:rPr>
              <a:t>inwestycji</a:t>
            </a:r>
            <a:r>
              <a:rPr lang="en-US" sz="3044" dirty="0">
                <a:solidFill>
                  <a:srgbClr val="FFFFFF"/>
                </a:solidFill>
                <a:latin typeface="Eastman Grotesque Bold"/>
              </a:rPr>
              <a:t> – </a:t>
            </a:r>
            <a:r>
              <a:rPr lang="en-US" sz="3044" dirty="0" err="1">
                <a:solidFill>
                  <a:srgbClr val="FFFFFF"/>
                </a:solidFill>
                <a:latin typeface="Eastman Grotesque Bold"/>
              </a:rPr>
              <a:t>zysk</a:t>
            </a:r>
            <a:r>
              <a:rPr lang="en-US" sz="3044" dirty="0">
                <a:solidFill>
                  <a:srgbClr val="FFFFFF"/>
                </a:solidFill>
                <a:latin typeface="Eastman Grotesque Bold"/>
              </a:rPr>
              <a:t> i </a:t>
            </a:r>
            <a:r>
              <a:rPr lang="en-US" sz="3044" dirty="0" err="1">
                <a:solidFill>
                  <a:srgbClr val="FFFFFF"/>
                </a:solidFill>
                <a:latin typeface="Eastman Grotesque Bold"/>
              </a:rPr>
              <a:t>ryzyko</a:t>
            </a:r>
            <a:endParaRPr lang="en-US" sz="3044" dirty="0">
              <a:solidFill>
                <a:srgbClr val="FFFFFF"/>
              </a:solidFill>
              <a:latin typeface="Eastman Grotesque Bold"/>
            </a:endParaRPr>
          </a:p>
          <a:p>
            <a:pPr marL="342900" lvl="0" indent="-342900">
              <a:lnSpc>
                <a:spcPct val="115000"/>
              </a:lnSpc>
              <a:buFont typeface="Symbol" panose="05050102010706020507" pitchFamily="18" charset="2"/>
              <a:buChar char=""/>
            </a:pPr>
            <a:r>
              <a:rPr lang="pl-PL" sz="3044" dirty="0">
                <a:solidFill>
                  <a:srgbClr val="FFFFFF"/>
                </a:solidFill>
                <a:latin typeface="Eastman Grotesque Bold"/>
              </a:rPr>
              <a:t>Dowiesz się, jak możesz uwzględnić kwestie klimatyczne w inwestowaniu</a:t>
            </a:r>
          </a:p>
          <a:p>
            <a:pPr marL="342900" lvl="0" indent="-342900">
              <a:lnSpc>
                <a:spcPct val="115000"/>
              </a:lnSpc>
              <a:buFont typeface="Symbol" panose="05050102010706020507" pitchFamily="18" charset="2"/>
              <a:buChar char=""/>
            </a:pPr>
            <a:endParaRPr lang="en-US" sz="3044" dirty="0">
              <a:solidFill>
                <a:srgbClr val="FFFFFF"/>
              </a:solidFill>
              <a:latin typeface="Eastman Grotesque Bold"/>
            </a:endParaRPr>
          </a:p>
          <a:p>
            <a:pPr marL="342900" lvl="0" indent="-342900">
              <a:lnSpc>
                <a:spcPct val="115000"/>
              </a:lnSpc>
              <a:buFont typeface="Symbol" panose="05050102010706020507" pitchFamily="18" charset="2"/>
              <a:buChar char=""/>
            </a:pPr>
            <a:r>
              <a:rPr lang="pl-PL" sz="3044" dirty="0">
                <a:solidFill>
                  <a:srgbClr val="FFFFFF"/>
                </a:solidFill>
                <a:latin typeface="Eastman Grotesque Bold"/>
              </a:rPr>
              <a:t>Poznasz główne produkty inwestycyjne i formy inwestycji dostępne na polskim rynku</a:t>
            </a:r>
            <a:endParaRPr lang="en-US" sz="3044" dirty="0">
              <a:solidFill>
                <a:srgbClr val="FFFFFF"/>
              </a:solidFill>
              <a:latin typeface="Eastman Grotesque Bold"/>
            </a:endParaRPr>
          </a:p>
          <a:p>
            <a:pPr marL="342900" lvl="0" indent="-342900">
              <a:lnSpc>
                <a:spcPct val="115000"/>
              </a:lnSpc>
              <a:spcAft>
                <a:spcPts val="1000"/>
              </a:spcAft>
              <a:buFont typeface="Symbol" panose="05050102010706020507" pitchFamily="18" charset="2"/>
              <a:buChar char=""/>
            </a:pPr>
            <a:r>
              <a:rPr lang="pl-PL" sz="3044" dirty="0">
                <a:solidFill>
                  <a:srgbClr val="FFFFFF"/>
                </a:solidFill>
                <a:latin typeface="Eastman Grotesque Bold"/>
              </a:rPr>
              <a:t>Dowiesz się, jak – jako inwestor - możesz korzystać ze swoich praw </a:t>
            </a:r>
            <a:endParaRPr lang="en-US" sz="3044" dirty="0">
              <a:solidFill>
                <a:srgbClr val="FFFFFF"/>
              </a:solidFill>
              <a:latin typeface="Eastman Grotesque Bold"/>
            </a:endParaRPr>
          </a:p>
          <a:p>
            <a:pPr algn="just">
              <a:lnSpc>
                <a:spcPts val="4262"/>
              </a:lnSpc>
            </a:pPr>
            <a:endParaRPr lang="en-US" sz="3044" dirty="0">
              <a:solidFill>
                <a:srgbClr val="FFFFFF"/>
              </a:solidFill>
              <a:latin typeface="Eastman Grotesque Bold"/>
            </a:endParaRPr>
          </a:p>
          <a:p>
            <a:pPr algn="just">
              <a:lnSpc>
                <a:spcPts val="3780"/>
              </a:lnSpc>
            </a:pPr>
            <a:endParaRPr lang="en-US" sz="3044" dirty="0">
              <a:solidFill>
                <a:srgbClr val="FFFFFF"/>
              </a:solidFill>
              <a:latin typeface="Eastman Grotesque Bold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t="7786" b="7786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0" y="0"/>
            <a:ext cx="18288000" cy="10395820"/>
            <a:chOff x="0" y="0"/>
            <a:chExt cx="4816593" cy="2737994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4816592" cy="2737994"/>
            </a:xfrm>
            <a:custGeom>
              <a:avLst/>
              <a:gdLst/>
              <a:ahLst/>
              <a:cxnLst/>
              <a:rect l="l" t="t" r="r" b="b"/>
              <a:pathLst>
                <a:path w="4816592" h="2737994">
                  <a:moveTo>
                    <a:pt x="0" y="0"/>
                  </a:moveTo>
                  <a:lnTo>
                    <a:pt x="4816592" y="0"/>
                  </a:lnTo>
                  <a:lnTo>
                    <a:pt x="4816592" y="2737994"/>
                  </a:lnTo>
                  <a:lnTo>
                    <a:pt x="0" y="2737994"/>
                  </a:lnTo>
                  <a:close/>
                </a:path>
              </a:pathLst>
            </a:custGeom>
            <a:solidFill>
              <a:srgbClr val="000000">
                <a:alpha val="26667"/>
              </a:srgbClr>
            </a:solidFill>
          </p:spPr>
          <p:txBody>
            <a:bodyPr/>
            <a:lstStyle/>
            <a:p>
              <a:endParaRPr lang="en-BE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0" y="9436511"/>
            <a:ext cx="18288000" cy="850489"/>
            <a:chOff x="0" y="0"/>
            <a:chExt cx="4816593" cy="223997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4816592" cy="223997"/>
            </a:xfrm>
            <a:custGeom>
              <a:avLst/>
              <a:gdLst/>
              <a:ahLst/>
              <a:cxnLst/>
              <a:rect l="l" t="t" r="r" b="b"/>
              <a:pathLst>
                <a:path w="4816592" h="223997">
                  <a:moveTo>
                    <a:pt x="0" y="0"/>
                  </a:moveTo>
                  <a:lnTo>
                    <a:pt x="4816592" y="0"/>
                  </a:lnTo>
                  <a:lnTo>
                    <a:pt x="4816592" y="223997"/>
                  </a:lnTo>
                  <a:lnTo>
                    <a:pt x="0" y="223997"/>
                  </a:lnTo>
                  <a:close/>
                </a:path>
              </a:pathLst>
            </a:custGeom>
            <a:solidFill>
              <a:srgbClr val="000000">
                <a:alpha val="22745"/>
              </a:srgbClr>
            </a:solidFill>
          </p:spPr>
          <p:txBody>
            <a:bodyPr/>
            <a:lstStyle/>
            <a:p>
              <a:endParaRPr lang="en-BE"/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9" name="AutoShape 9"/>
          <p:cNvSpPr/>
          <p:nvPr/>
        </p:nvSpPr>
        <p:spPr>
          <a:xfrm flipV="1">
            <a:off x="5735841" y="2221820"/>
            <a:ext cx="6816319" cy="0"/>
          </a:xfrm>
          <a:prstGeom prst="line">
            <a:avLst/>
          </a:prstGeom>
          <a:ln w="171450" cap="flat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BE"/>
          </a:p>
        </p:txBody>
      </p:sp>
      <p:grpSp>
        <p:nvGrpSpPr>
          <p:cNvPr id="10" name="Group 10"/>
          <p:cNvGrpSpPr/>
          <p:nvPr/>
        </p:nvGrpSpPr>
        <p:grpSpPr>
          <a:xfrm>
            <a:off x="2724726" y="3964198"/>
            <a:ext cx="12838548" cy="996290"/>
            <a:chOff x="0" y="0"/>
            <a:chExt cx="3381346" cy="262397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3381346" cy="262397"/>
            </a:xfrm>
            <a:custGeom>
              <a:avLst/>
              <a:gdLst/>
              <a:ahLst/>
              <a:cxnLst/>
              <a:rect l="l" t="t" r="r" b="b"/>
              <a:pathLst>
                <a:path w="3381346" h="262397">
                  <a:moveTo>
                    <a:pt x="30754" y="0"/>
                  </a:moveTo>
                  <a:lnTo>
                    <a:pt x="3350592" y="0"/>
                  </a:lnTo>
                  <a:cubicBezTo>
                    <a:pt x="3358748" y="0"/>
                    <a:pt x="3366571" y="3240"/>
                    <a:pt x="3372338" y="9008"/>
                  </a:cubicBezTo>
                  <a:cubicBezTo>
                    <a:pt x="3378106" y="14775"/>
                    <a:pt x="3381346" y="22598"/>
                    <a:pt x="3381346" y="30754"/>
                  </a:cubicBezTo>
                  <a:lnTo>
                    <a:pt x="3381346" y="231643"/>
                  </a:lnTo>
                  <a:cubicBezTo>
                    <a:pt x="3381346" y="248628"/>
                    <a:pt x="3367577" y="262397"/>
                    <a:pt x="3350592" y="262397"/>
                  </a:cubicBezTo>
                  <a:lnTo>
                    <a:pt x="30754" y="262397"/>
                  </a:lnTo>
                  <a:cubicBezTo>
                    <a:pt x="22598" y="262397"/>
                    <a:pt x="14775" y="259157"/>
                    <a:pt x="9008" y="253390"/>
                  </a:cubicBezTo>
                  <a:cubicBezTo>
                    <a:pt x="3240" y="247622"/>
                    <a:pt x="0" y="239800"/>
                    <a:pt x="0" y="231643"/>
                  </a:cubicBezTo>
                  <a:lnTo>
                    <a:pt x="0" y="30754"/>
                  </a:lnTo>
                  <a:cubicBezTo>
                    <a:pt x="0" y="22598"/>
                    <a:pt x="3240" y="14775"/>
                    <a:pt x="9008" y="9008"/>
                  </a:cubicBezTo>
                  <a:cubicBezTo>
                    <a:pt x="14775" y="3240"/>
                    <a:pt x="22598" y="0"/>
                    <a:pt x="30754" y="0"/>
                  </a:cubicBezTo>
                  <a:close/>
                </a:path>
              </a:pathLst>
            </a:custGeom>
            <a:solidFill>
              <a:srgbClr val="000000">
                <a:alpha val="35686"/>
              </a:srgbClr>
            </a:solidFill>
          </p:spPr>
          <p:txBody>
            <a:bodyPr/>
            <a:lstStyle/>
            <a:p>
              <a:endParaRPr lang="en-BE"/>
            </a:p>
          </p:txBody>
        </p:sp>
        <p:sp>
          <p:nvSpPr>
            <p:cNvPr id="12" name="TextBox 12"/>
            <p:cNvSpPr txBox="1"/>
            <p:nvPr/>
          </p:nvSpPr>
          <p:spPr>
            <a:xfrm>
              <a:off x="0" y="-66675"/>
              <a:ext cx="812800" cy="8794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4900"/>
                </a:lnSpc>
              </a:pPr>
              <a:endParaRPr/>
            </a:p>
          </p:txBody>
        </p:sp>
      </p:grpSp>
      <p:grpSp>
        <p:nvGrpSpPr>
          <p:cNvPr id="13" name="Group 13"/>
          <p:cNvGrpSpPr/>
          <p:nvPr/>
        </p:nvGrpSpPr>
        <p:grpSpPr>
          <a:xfrm>
            <a:off x="2724726" y="5124450"/>
            <a:ext cx="12838548" cy="996290"/>
            <a:chOff x="0" y="0"/>
            <a:chExt cx="3381346" cy="262397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3381346" cy="262397"/>
            </a:xfrm>
            <a:custGeom>
              <a:avLst/>
              <a:gdLst/>
              <a:ahLst/>
              <a:cxnLst/>
              <a:rect l="l" t="t" r="r" b="b"/>
              <a:pathLst>
                <a:path w="3381346" h="262397">
                  <a:moveTo>
                    <a:pt x="30754" y="0"/>
                  </a:moveTo>
                  <a:lnTo>
                    <a:pt x="3350592" y="0"/>
                  </a:lnTo>
                  <a:cubicBezTo>
                    <a:pt x="3358748" y="0"/>
                    <a:pt x="3366571" y="3240"/>
                    <a:pt x="3372338" y="9008"/>
                  </a:cubicBezTo>
                  <a:cubicBezTo>
                    <a:pt x="3378106" y="14775"/>
                    <a:pt x="3381346" y="22598"/>
                    <a:pt x="3381346" y="30754"/>
                  </a:cubicBezTo>
                  <a:lnTo>
                    <a:pt x="3381346" y="231643"/>
                  </a:lnTo>
                  <a:cubicBezTo>
                    <a:pt x="3381346" y="248628"/>
                    <a:pt x="3367577" y="262397"/>
                    <a:pt x="3350592" y="262397"/>
                  </a:cubicBezTo>
                  <a:lnTo>
                    <a:pt x="30754" y="262397"/>
                  </a:lnTo>
                  <a:cubicBezTo>
                    <a:pt x="22598" y="262397"/>
                    <a:pt x="14775" y="259157"/>
                    <a:pt x="9008" y="253390"/>
                  </a:cubicBezTo>
                  <a:cubicBezTo>
                    <a:pt x="3240" y="247622"/>
                    <a:pt x="0" y="239800"/>
                    <a:pt x="0" y="231643"/>
                  </a:cubicBezTo>
                  <a:lnTo>
                    <a:pt x="0" y="30754"/>
                  </a:lnTo>
                  <a:cubicBezTo>
                    <a:pt x="0" y="22598"/>
                    <a:pt x="3240" y="14775"/>
                    <a:pt x="9008" y="9008"/>
                  </a:cubicBezTo>
                  <a:cubicBezTo>
                    <a:pt x="14775" y="3240"/>
                    <a:pt x="22598" y="0"/>
                    <a:pt x="30754" y="0"/>
                  </a:cubicBezTo>
                  <a:close/>
                </a:path>
              </a:pathLst>
            </a:custGeom>
            <a:solidFill>
              <a:srgbClr val="000000">
                <a:alpha val="35686"/>
              </a:srgbClr>
            </a:solidFill>
          </p:spPr>
          <p:txBody>
            <a:bodyPr/>
            <a:lstStyle/>
            <a:p>
              <a:endParaRPr lang="en-BE"/>
            </a:p>
          </p:txBody>
        </p:sp>
        <p:sp>
          <p:nvSpPr>
            <p:cNvPr id="15" name="TextBox 15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6" name="Group 16"/>
          <p:cNvGrpSpPr/>
          <p:nvPr/>
        </p:nvGrpSpPr>
        <p:grpSpPr>
          <a:xfrm>
            <a:off x="2724726" y="6282665"/>
            <a:ext cx="12838548" cy="996290"/>
            <a:chOff x="0" y="0"/>
            <a:chExt cx="3381346" cy="262397"/>
          </a:xfrm>
        </p:grpSpPr>
        <p:sp>
          <p:nvSpPr>
            <p:cNvPr id="17" name="Freeform 17"/>
            <p:cNvSpPr/>
            <p:nvPr/>
          </p:nvSpPr>
          <p:spPr>
            <a:xfrm>
              <a:off x="0" y="0"/>
              <a:ext cx="3381346" cy="262397"/>
            </a:xfrm>
            <a:custGeom>
              <a:avLst/>
              <a:gdLst/>
              <a:ahLst/>
              <a:cxnLst/>
              <a:rect l="l" t="t" r="r" b="b"/>
              <a:pathLst>
                <a:path w="3381346" h="262397">
                  <a:moveTo>
                    <a:pt x="30754" y="0"/>
                  </a:moveTo>
                  <a:lnTo>
                    <a:pt x="3350592" y="0"/>
                  </a:lnTo>
                  <a:cubicBezTo>
                    <a:pt x="3358748" y="0"/>
                    <a:pt x="3366571" y="3240"/>
                    <a:pt x="3372338" y="9008"/>
                  </a:cubicBezTo>
                  <a:cubicBezTo>
                    <a:pt x="3378106" y="14775"/>
                    <a:pt x="3381346" y="22598"/>
                    <a:pt x="3381346" y="30754"/>
                  </a:cubicBezTo>
                  <a:lnTo>
                    <a:pt x="3381346" y="231643"/>
                  </a:lnTo>
                  <a:cubicBezTo>
                    <a:pt x="3381346" y="248628"/>
                    <a:pt x="3367577" y="262397"/>
                    <a:pt x="3350592" y="262397"/>
                  </a:cubicBezTo>
                  <a:lnTo>
                    <a:pt x="30754" y="262397"/>
                  </a:lnTo>
                  <a:cubicBezTo>
                    <a:pt x="22598" y="262397"/>
                    <a:pt x="14775" y="259157"/>
                    <a:pt x="9008" y="253390"/>
                  </a:cubicBezTo>
                  <a:cubicBezTo>
                    <a:pt x="3240" y="247622"/>
                    <a:pt x="0" y="239800"/>
                    <a:pt x="0" y="231643"/>
                  </a:cubicBezTo>
                  <a:lnTo>
                    <a:pt x="0" y="30754"/>
                  </a:lnTo>
                  <a:cubicBezTo>
                    <a:pt x="0" y="22598"/>
                    <a:pt x="3240" y="14775"/>
                    <a:pt x="9008" y="9008"/>
                  </a:cubicBezTo>
                  <a:cubicBezTo>
                    <a:pt x="14775" y="3240"/>
                    <a:pt x="22598" y="0"/>
                    <a:pt x="30754" y="0"/>
                  </a:cubicBezTo>
                  <a:close/>
                </a:path>
              </a:pathLst>
            </a:custGeom>
            <a:solidFill>
              <a:srgbClr val="000000">
                <a:alpha val="35686"/>
              </a:srgbClr>
            </a:solidFill>
          </p:spPr>
          <p:txBody>
            <a:bodyPr/>
            <a:lstStyle/>
            <a:p>
              <a:endParaRPr lang="en-BE"/>
            </a:p>
          </p:txBody>
        </p:sp>
        <p:sp>
          <p:nvSpPr>
            <p:cNvPr id="18" name="TextBox 18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9" name="Group 19"/>
          <p:cNvGrpSpPr/>
          <p:nvPr/>
        </p:nvGrpSpPr>
        <p:grpSpPr>
          <a:xfrm>
            <a:off x="2724726" y="7464134"/>
            <a:ext cx="12838548" cy="996290"/>
            <a:chOff x="0" y="0"/>
            <a:chExt cx="3381346" cy="262397"/>
          </a:xfrm>
        </p:grpSpPr>
        <p:sp>
          <p:nvSpPr>
            <p:cNvPr id="20" name="Freeform 20"/>
            <p:cNvSpPr/>
            <p:nvPr/>
          </p:nvSpPr>
          <p:spPr>
            <a:xfrm>
              <a:off x="0" y="0"/>
              <a:ext cx="3381346" cy="262397"/>
            </a:xfrm>
            <a:custGeom>
              <a:avLst/>
              <a:gdLst/>
              <a:ahLst/>
              <a:cxnLst/>
              <a:rect l="l" t="t" r="r" b="b"/>
              <a:pathLst>
                <a:path w="3381346" h="262397">
                  <a:moveTo>
                    <a:pt x="30754" y="0"/>
                  </a:moveTo>
                  <a:lnTo>
                    <a:pt x="3350592" y="0"/>
                  </a:lnTo>
                  <a:cubicBezTo>
                    <a:pt x="3358748" y="0"/>
                    <a:pt x="3366571" y="3240"/>
                    <a:pt x="3372338" y="9008"/>
                  </a:cubicBezTo>
                  <a:cubicBezTo>
                    <a:pt x="3378106" y="14775"/>
                    <a:pt x="3381346" y="22598"/>
                    <a:pt x="3381346" y="30754"/>
                  </a:cubicBezTo>
                  <a:lnTo>
                    <a:pt x="3381346" y="231643"/>
                  </a:lnTo>
                  <a:cubicBezTo>
                    <a:pt x="3381346" y="248628"/>
                    <a:pt x="3367577" y="262397"/>
                    <a:pt x="3350592" y="262397"/>
                  </a:cubicBezTo>
                  <a:lnTo>
                    <a:pt x="30754" y="262397"/>
                  </a:lnTo>
                  <a:cubicBezTo>
                    <a:pt x="22598" y="262397"/>
                    <a:pt x="14775" y="259157"/>
                    <a:pt x="9008" y="253390"/>
                  </a:cubicBezTo>
                  <a:cubicBezTo>
                    <a:pt x="3240" y="247622"/>
                    <a:pt x="0" y="239800"/>
                    <a:pt x="0" y="231643"/>
                  </a:cubicBezTo>
                  <a:lnTo>
                    <a:pt x="0" y="30754"/>
                  </a:lnTo>
                  <a:cubicBezTo>
                    <a:pt x="0" y="22598"/>
                    <a:pt x="3240" y="14775"/>
                    <a:pt x="9008" y="9008"/>
                  </a:cubicBezTo>
                  <a:cubicBezTo>
                    <a:pt x="14775" y="3240"/>
                    <a:pt x="22598" y="0"/>
                    <a:pt x="30754" y="0"/>
                  </a:cubicBezTo>
                  <a:close/>
                </a:path>
              </a:pathLst>
            </a:custGeom>
            <a:solidFill>
              <a:srgbClr val="000000">
                <a:alpha val="35686"/>
              </a:srgbClr>
            </a:solidFill>
          </p:spPr>
          <p:txBody>
            <a:bodyPr/>
            <a:lstStyle/>
            <a:p>
              <a:endParaRPr lang="en-BE"/>
            </a:p>
          </p:txBody>
        </p:sp>
        <p:sp>
          <p:nvSpPr>
            <p:cNvPr id="21" name="TextBox 21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22" name="Freeform 22"/>
          <p:cNvSpPr/>
          <p:nvPr/>
        </p:nvSpPr>
        <p:spPr>
          <a:xfrm>
            <a:off x="2915047" y="5218841"/>
            <a:ext cx="805470" cy="805470"/>
          </a:xfrm>
          <a:custGeom>
            <a:avLst/>
            <a:gdLst/>
            <a:ahLst/>
            <a:cxnLst/>
            <a:rect l="l" t="t" r="r" b="b"/>
            <a:pathLst>
              <a:path w="805470" h="805470">
                <a:moveTo>
                  <a:pt x="0" y="0"/>
                </a:moveTo>
                <a:lnTo>
                  <a:pt x="805470" y="0"/>
                </a:lnTo>
                <a:lnTo>
                  <a:pt x="805470" y="805470"/>
                </a:lnTo>
                <a:lnTo>
                  <a:pt x="0" y="80547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BE"/>
          </a:p>
        </p:txBody>
      </p:sp>
      <p:sp>
        <p:nvSpPr>
          <p:cNvPr id="23" name="Freeform 23"/>
          <p:cNvSpPr/>
          <p:nvPr/>
        </p:nvSpPr>
        <p:spPr>
          <a:xfrm>
            <a:off x="2923437" y="4121569"/>
            <a:ext cx="797080" cy="679511"/>
          </a:xfrm>
          <a:custGeom>
            <a:avLst/>
            <a:gdLst/>
            <a:ahLst/>
            <a:cxnLst/>
            <a:rect l="l" t="t" r="r" b="b"/>
            <a:pathLst>
              <a:path w="797080" h="679511">
                <a:moveTo>
                  <a:pt x="0" y="0"/>
                </a:moveTo>
                <a:lnTo>
                  <a:pt x="797080" y="0"/>
                </a:lnTo>
                <a:lnTo>
                  <a:pt x="797080" y="679511"/>
                </a:lnTo>
                <a:lnTo>
                  <a:pt x="0" y="679511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BE"/>
          </a:p>
        </p:txBody>
      </p:sp>
      <p:sp>
        <p:nvSpPr>
          <p:cNvPr id="24" name="Freeform 24"/>
          <p:cNvSpPr/>
          <p:nvPr/>
        </p:nvSpPr>
        <p:spPr>
          <a:xfrm>
            <a:off x="3018917" y="6448275"/>
            <a:ext cx="597730" cy="665069"/>
          </a:xfrm>
          <a:custGeom>
            <a:avLst/>
            <a:gdLst/>
            <a:ahLst/>
            <a:cxnLst/>
            <a:rect l="l" t="t" r="r" b="b"/>
            <a:pathLst>
              <a:path w="597730" h="665069">
                <a:moveTo>
                  <a:pt x="0" y="0"/>
                </a:moveTo>
                <a:lnTo>
                  <a:pt x="597730" y="0"/>
                </a:lnTo>
                <a:lnTo>
                  <a:pt x="597730" y="665069"/>
                </a:lnTo>
                <a:lnTo>
                  <a:pt x="0" y="665069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BE"/>
          </a:p>
        </p:txBody>
      </p:sp>
      <p:sp>
        <p:nvSpPr>
          <p:cNvPr id="25" name="Freeform 25"/>
          <p:cNvSpPr/>
          <p:nvPr/>
        </p:nvSpPr>
        <p:spPr>
          <a:xfrm>
            <a:off x="3105286" y="7576555"/>
            <a:ext cx="615230" cy="771449"/>
          </a:xfrm>
          <a:custGeom>
            <a:avLst/>
            <a:gdLst/>
            <a:ahLst/>
            <a:cxnLst/>
            <a:rect l="l" t="t" r="r" b="b"/>
            <a:pathLst>
              <a:path w="615230" h="771449">
                <a:moveTo>
                  <a:pt x="0" y="0"/>
                </a:moveTo>
                <a:lnTo>
                  <a:pt x="615231" y="0"/>
                </a:lnTo>
                <a:lnTo>
                  <a:pt x="615231" y="771448"/>
                </a:lnTo>
                <a:lnTo>
                  <a:pt x="0" y="771448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BE"/>
          </a:p>
        </p:txBody>
      </p:sp>
      <p:sp>
        <p:nvSpPr>
          <p:cNvPr id="26" name="TextBox 26"/>
          <p:cNvSpPr txBox="1"/>
          <p:nvPr/>
        </p:nvSpPr>
        <p:spPr>
          <a:xfrm>
            <a:off x="14675859" y="8988384"/>
            <a:ext cx="4050957" cy="15328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759"/>
              </a:lnSpc>
            </a:pPr>
            <a:endParaRPr/>
          </a:p>
          <a:p>
            <a:pPr algn="ctr">
              <a:lnSpc>
                <a:spcPts val="2800"/>
              </a:lnSpc>
            </a:pPr>
            <a:r>
              <a:rPr lang="en-US" sz="2000">
                <a:solidFill>
                  <a:srgbClr val="FFFFFF"/>
                </a:solidFill>
                <a:latin typeface="Canva Sans"/>
              </a:rPr>
              <a:t>©BETTER FINANCE 2023</a:t>
            </a:r>
          </a:p>
          <a:p>
            <a:pPr algn="ctr">
              <a:lnSpc>
                <a:spcPts val="4759"/>
              </a:lnSpc>
            </a:pPr>
            <a:endParaRPr lang="en-US" sz="2000">
              <a:solidFill>
                <a:srgbClr val="FFFFFF"/>
              </a:solidFill>
              <a:latin typeface="Canva Sans"/>
            </a:endParaRPr>
          </a:p>
        </p:txBody>
      </p:sp>
      <p:sp>
        <p:nvSpPr>
          <p:cNvPr id="27" name="TextBox 27"/>
          <p:cNvSpPr txBox="1"/>
          <p:nvPr/>
        </p:nvSpPr>
        <p:spPr>
          <a:xfrm>
            <a:off x="1390493" y="885825"/>
            <a:ext cx="15701414" cy="119142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659"/>
              </a:lnSpc>
            </a:pPr>
            <a:r>
              <a:rPr lang="en-US" sz="6899" dirty="0">
                <a:solidFill>
                  <a:srgbClr val="FFFFFF"/>
                </a:solidFill>
                <a:latin typeface="Eastman Grotesque Bold"/>
              </a:rPr>
              <a:t>A</a:t>
            </a:r>
            <a:r>
              <a:rPr lang="pl-PL" sz="6899" dirty="0" err="1">
                <a:solidFill>
                  <a:srgbClr val="FFFFFF"/>
                </a:solidFill>
                <a:latin typeface="Eastman Grotesque Bold"/>
              </a:rPr>
              <a:t>ktywa</a:t>
            </a:r>
            <a:r>
              <a:rPr lang="pl-PL" sz="6899" dirty="0">
                <a:solidFill>
                  <a:srgbClr val="FFFFFF"/>
                </a:solidFill>
                <a:latin typeface="Eastman Grotesque Bold"/>
              </a:rPr>
              <a:t> i pasywa (zobowiązania)</a:t>
            </a:r>
            <a:endParaRPr lang="en-US" sz="6899" dirty="0">
              <a:solidFill>
                <a:srgbClr val="FFFFFF"/>
              </a:solidFill>
              <a:latin typeface="Eastman Grotesque Bold"/>
            </a:endParaRPr>
          </a:p>
        </p:txBody>
      </p:sp>
      <p:sp>
        <p:nvSpPr>
          <p:cNvPr id="28" name="TextBox 28"/>
          <p:cNvSpPr txBox="1"/>
          <p:nvPr/>
        </p:nvSpPr>
        <p:spPr>
          <a:xfrm>
            <a:off x="2915047" y="2606922"/>
            <a:ext cx="12457906" cy="125027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040"/>
              </a:lnSpc>
            </a:pPr>
            <a:r>
              <a:rPr lang="pl-PL" sz="3600" dirty="0">
                <a:solidFill>
                  <a:srgbClr val="FFFFFF"/>
                </a:solidFill>
                <a:latin typeface="Eastman Grotesque Bold"/>
              </a:rPr>
              <a:t>Aktywa to majątek, który posiadasz, </a:t>
            </a:r>
          </a:p>
          <a:p>
            <a:pPr algn="ctr">
              <a:lnSpc>
                <a:spcPts val="5040"/>
              </a:lnSpc>
            </a:pPr>
            <a:r>
              <a:rPr lang="pl-PL" sz="3600" dirty="0">
                <a:solidFill>
                  <a:srgbClr val="FFFFFF"/>
                </a:solidFill>
                <a:latin typeface="Eastman Grotesque Bold"/>
              </a:rPr>
              <a:t>a zobowiązania są tym, co jesteś winien</a:t>
            </a:r>
            <a:endParaRPr lang="en-US" sz="3600" dirty="0">
              <a:solidFill>
                <a:srgbClr val="FFFFFF"/>
              </a:solidFill>
              <a:latin typeface="Eastman Grotesque"/>
            </a:endParaRPr>
          </a:p>
        </p:txBody>
      </p:sp>
      <p:sp>
        <p:nvSpPr>
          <p:cNvPr id="29" name="TextBox 29"/>
          <p:cNvSpPr txBox="1"/>
          <p:nvPr/>
        </p:nvSpPr>
        <p:spPr>
          <a:xfrm>
            <a:off x="2879271" y="4121089"/>
            <a:ext cx="12529459" cy="157677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262"/>
              </a:lnSpc>
            </a:pPr>
            <a:r>
              <a:rPr lang="pl-PL" sz="3044" dirty="0">
                <a:solidFill>
                  <a:srgbClr val="FFFFFF"/>
                </a:solidFill>
                <a:latin typeface="Eastman Grotesque Bold"/>
              </a:rPr>
              <a:t>	</a:t>
            </a:r>
            <a:r>
              <a:rPr lang="hu-HU" sz="3044" dirty="0">
                <a:solidFill>
                  <a:srgbClr val="FFFFFF"/>
                </a:solidFill>
                <a:latin typeface="Eastman Grotesque Bold"/>
              </a:rPr>
              <a:t>Udziały w spółkach i funduszach inwestycyjnych </a:t>
            </a:r>
            <a:endParaRPr lang="en-US" sz="3044" dirty="0">
              <a:solidFill>
                <a:srgbClr val="FFFFFF"/>
              </a:solidFill>
              <a:latin typeface="Eastman Grotesque Bold"/>
            </a:endParaRPr>
          </a:p>
          <a:p>
            <a:pPr algn="ctr">
              <a:lnSpc>
                <a:spcPts val="4262"/>
              </a:lnSpc>
            </a:pPr>
            <a:endParaRPr lang="en-US" sz="3044" dirty="0">
              <a:solidFill>
                <a:srgbClr val="FFFFFF"/>
              </a:solidFill>
              <a:latin typeface="Eastman Grotesque Bold"/>
            </a:endParaRPr>
          </a:p>
          <a:p>
            <a:pPr algn="just">
              <a:lnSpc>
                <a:spcPts val="3780"/>
              </a:lnSpc>
            </a:pPr>
            <a:endParaRPr lang="en-US" sz="3044" dirty="0">
              <a:solidFill>
                <a:srgbClr val="FFFFFF"/>
              </a:solidFill>
              <a:latin typeface="Eastman Grotesque Bold"/>
            </a:endParaRPr>
          </a:p>
        </p:txBody>
      </p:sp>
      <p:sp>
        <p:nvSpPr>
          <p:cNvPr id="30" name="TextBox 30"/>
          <p:cNvSpPr txBox="1"/>
          <p:nvPr/>
        </p:nvSpPr>
        <p:spPr>
          <a:xfrm>
            <a:off x="2879271" y="5315849"/>
            <a:ext cx="12529459" cy="10253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262"/>
              </a:lnSpc>
            </a:pPr>
            <a:r>
              <a:rPr lang="pl-PL" sz="3044" dirty="0">
                <a:solidFill>
                  <a:srgbClr val="FFFFFF"/>
                </a:solidFill>
                <a:latin typeface="Eastman Grotesque Bold"/>
              </a:rPr>
              <a:t>Waluty i depozyty</a:t>
            </a:r>
            <a:endParaRPr lang="en-US" sz="3044" dirty="0">
              <a:solidFill>
                <a:srgbClr val="FFFFFF"/>
              </a:solidFill>
              <a:latin typeface="Eastman Grotesque Bold"/>
            </a:endParaRPr>
          </a:p>
          <a:p>
            <a:pPr algn="just">
              <a:lnSpc>
                <a:spcPts val="3780"/>
              </a:lnSpc>
            </a:pPr>
            <a:endParaRPr lang="en-US" sz="3044" dirty="0">
              <a:solidFill>
                <a:srgbClr val="FFFFFF"/>
              </a:solidFill>
              <a:latin typeface="Eastman Grotesque Bold"/>
            </a:endParaRPr>
          </a:p>
        </p:txBody>
      </p:sp>
      <p:sp>
        <p:nvSpPr>
          <p:cNvPr id="31" name="TextBox 31"/>
          <p:cNvSpPr txBox="1"/>
          <p:nvPr/>
        </p:nvSpPr>
        <p:spPr>
          <a:xfrm>
            <a:off x="2879271" y="6509710"/>
            <a:ext cx="12529459" cy="157677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262"/>
              </a:lnSpc>
            </a:pPr>
            <a:r>
              <a:rPr lang="hu-HU" sz="3044" dirty="0">
                <a:solidFill>
                  <a:srgbClr val="FFFFFF"/>
                </a:solidFill>
                <a:latin typeface="Eastman Grotesque Bold"/>
              </a:rPr>
              <a:t>Ubezpieczenia na życie, polisy, programy emerytalne</a:t>
            </a:r>
            <a:endParaRPr lang="en-US" sz="3044" dirty="0">
              <a:solidFill>
                <a:srgbClr val="FFFFFF"/>
              </a:solidFill>
              <a:latin typeface="Eastman Grotesque Bold"/>
            </a:endParaRPr>
          </a:p>
          <a:p>
            <a:pPr algn="ctr">
              <a:lnSpc>
                <a:spcPts val="4262"/>
              </a:lnSpc>
            </a:pPr>
            <a:endParaRPr lang="en-US" sz="3044" dirty="0">
              <a:solidFill>
                <a:srgbClr val="FFFFFF"/>
              </a:solidFill>
              <a:latin typeface="Eastman Grotesque Bold"/>
            </a:endParaRPr>
          </a:p>
          <a:p>
            <a:pPr algn="just">
              <a:lnSpc>
                <a:spcPts val="3780"/>
              </a:lnSpc>
            </a:pPr>
            <a:endParaRPr lang="en-US" sz="3044" dirty="0">
              <a:solidFill>
                <a:srgbClr val="FFFFFF"/>
              </a:solidFill>
              <a:latin typeface="Eastman Grotesque Bold"/>
            </a:endParaRPr>
          </a:p>
        </p:txBody>
      </p:sp>
      <p:sp>
        <p:nvSpPr>
          <p:cNvPr id="32" name="TextBox 32"/>
          <p:cNvSpPr txBox="1"/>
          <p:nvPr/>
        </p:nvSpPr>
        <p:spPr>
          <a:xfrm>
            <a:off x="2879271" y="7703571"/>
            <a:ext cx="12529459" cy="10253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262"/>
              </a:lnSpc>
            </a:pPr>
            <a:r>
              <a:rPr lang="pl-PL" sz="3044" dirty="0">
                <a:solidFill>
                  <a:srgbClr val="FFFFFF"/>
                </a:solidFill>
                <a:latin typeface="Eastman Grotesque Bold"/>
              </a:rPr>
              <a:t>Kredyty</a:t>
            </a:r>
            <a:endParaRPr lang="en-US" sz="3044" dirty="0">
              <a:solidFill>
                <a:srgbClr val="FFFFFF"/>
              </a:solidFill>
              <a:latin typeface="Eastman Grotesque Bold"/>
            </a:endParaRPr>
          </a:p>
          <a:p>
            <a:pPr algn="just">
              <a:lnSpc>
                <a:spcPts val="3780"/>
              </a:lnSpc>
            </a:pPr>
            <a:endParaRPr lang="en-US" sz="3044" dirty="0">
              <a:solidFill>
                <a:srgbClr val="FFFFFF"/>
              </a:solidFill>
              <a:latin typeface="Eastman Grotesque Bold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t="7786" b="7786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0" y="0"/>
            <a:ext cx="18288000" cy="10287000"/>
            <a:chOff x="0" y="0"/>
            <a:chExt cx="4816593" cy="2709333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4816592" cy="2709333"/>
            </a:xfrm>
            <a:custGeom>
              <a:avLst/>
              <a:gdLst/>
              <a:ahLst/>
              <a:cxnLst/>
              <a:rect l="l" t="t" r="r" b="b"/>
              <a:pathLst>
                <a:path w="4816592" h="2709333">
                  <a:moveTo>
                    <a:pt x="0" y="0"/>
                  </a:moveTo>
                  <a:lnTo>
                    <a:pt x="4816592" y="0"/>
                  </a:lnTo>
                  <a:lnTo>
                    <a:pt x="4816592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000000">
                <a:alpha val="22745"/>
              </a:srgbClr>
            </a:solidFill>
          </p:spPr>
          <p:txBody>
            <a:bodyPr/>
            <a:lstStyle/>
            <a:p>
              <a:endParaRPr lang="en-BE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0" y="9436511"/>
            <a:ext cx="18288000" cy="850489"/>
            <a:chOff x="0" y="0"/>
            <a:chExt cx="4816593" cy="223997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4816592" cy="223997"/>
            </a:xfrm>
            <a:custGeom>
              <a:avLst/>
              <a:gdLst/>
              <a:ahLst/>
              <a:cxnLst/>
              <a:rect l="l" t="t" r="r" b="b"/>
              <a:pathLst>
                <a:path w="4816592" h="223997">
                  <a:moveTo>
                    <a:pt x="0" y="0"/>
                  </a:moveTo>
                  <a:lnTo>
                    <a:pt x="4816592" y="0"/>
                  </a:lnTo>
                  <a:lnTo>
                    <a:pt x="4816592" y="223997"/>
                  </a:lnTo>
                  <a:lnTo>
                    <a:pt x="0" y="223997"/>
                  </a:lnTo>
                  <a:close/>
                </a:path>
              </a:pathLst>
            </a:custGeom>
            <a:solidFill>
              <a:srgbClr val="000000">
                <a:alpha val="22745"/>
              </a:srgbClr>
            </a:solidFill>
          </p:spPr>
          <p:txBody>
            <a:bodyPr/>
            <a:lstStyle/>
            <a:p>
              <a:endParaRPr lang="en-BE"/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9" name="Group 9"/>
          <p:cNvGrpSpPr/>
          <p:nvPr/>
        </p:nvGrpSpPr>
        <p:grpSpPr>
          <a:xfrm>
            <a:off x="226801" y="3630398"/>
            <a:ext cx="4946053" cy="2896194"/>
            <a:chOff x="0" y="0"/>
            <a:chExt cx="1302664" cy="762784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1302664" cy="762784"/>
            </a:xfrm>
            <a:custGeom>
              <a:avLst/>
              <a:gdLst/>
              <a:ahLst/>
              <a:cxnLst/>
              <a:rect l="l" t="t" r="r" b="b"/>
              <a:pathLst>
                <a:path w="1302664" h="762784">
                  <a:moveTo>
                    <a:pt x="79829" y="0"/>
                  </a:moveTo>
                  <a:lnTo>
                    <a:pt x="1222835" y="0"/>
                  </a:lnTo>
                  <a:cubicBezTo>
                    <a:pt x="1244007" y="0"/>
                    <a:pt x="1264312" y="8411"/>
                    <a:pt x="1279283" y="23381"/>
                  </a:cubicBezTo>
                  <a:cubicBezTo>
                    <a:pt x="1294254" y="38352"/>
                    <a:pt x="1302664" y="58657"/>
                    <a:pt x="1302664" y="79829"/>
                  </a:cubicBezTo>
                  <a:lnTo>
                    <a:pt x="1302664" y="682955"/>
                  </a:lnTo>
                  <a:cubicBezTo>
                    <a:pt x="1302664" y="704127"/>
                    <a:pt x="1294254" y="724431"/>
                    <a:pt x="1279283" y="739402"/>
                  </a:cubicBezTo>
                  <a:cubicBezTo>
                    <a:pt x="1264312" y="754373"/>
                    <a:pt x="1244007" y="762784"/>
                    <a:pt x="1222835" y="762784"/>
                  </a:cubicBezTo>
                  <a:lnTo>
                    <a:pt x="79829" y="762784"/>
                  </a:lnTo>
                  <a:cubicBezTo>
                    <a:pt x="58657" y="762784"/>
                    <a:pt x="38352" y="754373"/>
                    <a:pt x="23381" y="739402"/>
                  </a:cubicBezTo>
                  <a:cubicBezTo>
                    <a:pt x="8411" y="724431"/>
                    <a:pt x="0" y="704127"/>
                    <a:pt x="0" y="682955"/>
                  </a:cubicBezTo>
                  <a:lnTo>
                    <a:pt x="0" y="79829"/>
                  </a:lnTo>
                  <a:cubicBezTo>
                    <a:pt x="0" y="58657"/>
                    <a:pt x="8411" y="38352"/>
                    <a:pt x="23381" y="23381"/>
                  </a:cubicBezTo>
                  <a:cubicBezTo>
                    <a:pt x="38352" y="8411"/>
                    <a:pt x="58657" y="0"/>
                    <a:pt x="79829" y="0"/>
                  </a:cubicBezTo>
                  <a:close/>
                </a:path>
              </a:pathLst>
            </a:custGeom>
            <a:solidFill>
              <a:srgbClr val="000000">
                <a:alpha val="35686"/>
              </a:srgbClr>
            </a:solidFill>
          </p:spPr>
          <p:txBody>
            <a:bodyPr/>
            <a:lstStyle/>
            <a:p>
              <a:endParaRPr lang="en-BE"/>
            </a:p>
          </p:txBody>
        </p:sp>
        <p:sp>
          <p:nvSpPr>
            <p:cNvPr id="11" name="TextBox 11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2" name="Group 12"/>
          <p:cNvGrpSpPr/>
          <p:nvPr/>
        </p:nvGrpSpPr>
        <p:grpSpPr>
          <a:xfrm>
            <a:off x="13119570" y="3630398"/>
            <a:ext cx="4946053" cy="2896194"/>
            <a:chOff x="0" y="0"/>
            <a:chExt cx="1302664" cy="762784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1302664" cy="762784"/>
            </a:xfrm>
            <a:custGeom>
              <a:avLst/>
              <a:gdLst/>
              <a:ahLst/>
              <a:cxnLst/>
              <a:rect l="l" t="t" r="r" b="b"/>
              <a:pathLst>
                <a:path w="1302664" h="762784">
                  <a:moveTo>
                    <a:pt x="79829" y="0"/>
                  </a:moveTo>
                  <a:lnTo>
                    <a:pt x="1222835" y="0"/>
                  </a:lnTo>
                  <a:cubicBezTo>
                    <a:pt x="1244007" y="0"/>
                    <a:pt x="1264312" y="8411"/>
                    <a:pt x="1279283" y="23381"/>
                  </a:cubicBezTo>
                  <a:cubicBezTo>
                    <a:pt x="1294254" y="38352"/>
                    <a:pt x="1302664" y="58657"/>
                    <a:pt x="1302664" y="79829"/>
                  </a:cubicBezTo>
                  <a:lnTo>
                    <a:pt x="1302664" y="682955"/>
                  </a:lnTo>
                  <a:cubicBezTo>
                    <a:pt x="1302664" y="704127"/>
                    <a:pt x="1294254" y="724431"/>
                    <a:pt x="1279283" y="739402"/>
                  </a:cubicBezTo>
                  <a:cubicBezTo>
                    <a:pt x="1264312" y="754373"/>
                    <a:pt x="1244007" y="762784"/>
                    <a:pt x="1222835" y="762784"/>
                  </a:cubicBezTo>
                  <a:lnTo>
                    <a:pt x="79829" y="762784"/>
                  </a:lnTo>
                  <a:cubicBezTo>
                    <a:pt x="58657" y="762784"/>
                    <a:pt x="38352" y="754373"/>
                    <a:pt x="23381" y="739402"/>
                  </a:cubicBezTo>
                  <a:cubicBezTo>
                    <a:pt x="8411" y="724431"/>
                    <a:pt x="0" y="704127"/>
                    <a:pt x="0" y="682955"/>
                  </a:cubicBezTo>
                  <a:lnTo>
                    <a:pt x="0" y="79829"/>
                  </a:lnTo>
                  <a:cubicBezTo>
                    <a:pt x="0" y="58657"/>
                    <a:pt x="8411" y="38352"/>
                    <a:pt x="23381" y="23381"/>
                  </a:cubicBezTo>
                  <a:cubicBezTo>
                    <a:pt x="38352" y="8411"/>
                    <a:pt x="58657" y="0"/>
                    <a:pt x="79829" y="0"/>
                  </a:cubicBezTo>
                  <a:close/>
                </a:path>
              </a:pathLst>
            </a:custGeom>
            <a:solidFill>
              <a:srgbClr val="000000">
                <a:alpha val="35686"/>
              </a:srgbClr>
            </a:solidFill>
          </p:spPr>
          <p:txBody>
            <a:bodyPr/>
            <a:lstStyle/>
            <a:p>
              <a:endParaRPr lang="en-BE"/>
            </a:p>
          </p:txBody>
        </p:sp>
        <p:sp>
          <p:nvSpPr>
            <p:cNvPr id="14" name="TextBox 14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5" name="TextBox 15"/>
          <p:cNvSpPr txBox="1"/>
          <p:nvPr/>
        </p:nvSpPr>
        <p:spPr>
          <a:xfrm>
            <a:off x="14675859" y="8988384"/>
            <a:ext cx="4050957" cy="15328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759"/>
              </a:lnSpc>
            </a:pPr>
            <a:endParaRPr/>
          </a:p>
          <a:p>
            <a:pPr algn="ctr">
              <a:lnSpc>
                <a:spcPts val="2800"/>
              </a:lnSpc>
            </a:pPr>
            <a:r>
              <a:rPr lang="en-US" sz="2000">
                <a:solidFill>
                  <a:srgbClr val="FFFFFF"/>
                </a:solidFill>
                <a:latin typeface="Canva Sans"/>
              </a:rPr>
              <a:t>©BETTER FINANCE 2023</a:t>
            </a:r>
          </a:p>
          <a:p>
            <a:pPr algn="ctr">
              <a:lnSpc>
                <a:spcPts val="4759"/>
              </a:lnSpc>
            </a:pPr>
            <a:endParaRPr lang="en-US" sz="2000">
              <a:solidFill>
                <a:srgbClr val="FFFFFF"/>
              </a:solidFill>
              <a:latin typeface="Canva Sans"/>
            </a:endParaRPr>
          </a:p>
        </p:txBody>
      </p:sp>
      <p:grpSp>
        <p:nvGrpSpPr>
          <p:cNvPr id="16" name="Group 16"/>
          <p:cNvGrpSpPr/>
          <p:nvPr/>
        </p:nvGrpSpPr>
        <p:grpSpPr>
          <a:xfrm rot="-10800000">
            <a:off x="6785720" y="3431349"/>
            <a:ext cx="4716560" cy="4126990"/>
            <a:chOff x="0" y="0"/>
            <a:chExt cx="812800" cy="711200"/>
          </a:xfrm>
        </p:grpSpPr>
        <p:sp>
          <p:nvSpPr>
            <p:cNvPr id="17" name="Freeform 17"/>
            <p:cNvSpPr/>
            <p:nvPr/>
          </p:nvSpPr>
          <p:spPr>
            <a:xfrm>
              <a:off x="0" y="0"/>
              <a:ext cx="812800" cy="711200"/>
            </a:xfrm>
            <a:custGeom>
              <a:avLst/>
              <a:gdLst/>
              <a:ahLst/>
              <a:cxnLst/>
              <a:rect l="l" t="t" r="r" b="b"/>
              <a:pathLst>
                <a:path w="812800" h="711200">
                  <a:moveTo>
                    <a:pt x="406400" y="0"/>
                  </a:moveTo>
                  <a:lnTo>
                    <a:pt x="812800" y="711200"/>
                  </a:lnTo>
                  <a:lnTo>
                    <a:pt x="0" y="7112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80E3FF"/>
            </a:solidFill>
            <a:ln w="9525">
              <a:solidFill>
                <a:srgbClr val="FFFFFF"/>
              </a:solidFill>
            </a:ln>
          </p:spPr>
          <p:txBody>
            <a:bodyPr/>
            <a:lstStyle/>
            <a:p>
              <a:endParaRPr lang="en-BE"/>
            </a:p>
          </p:txBody>
        </p:sp>
        <p:sp>
          <p:nvSpPr>
            <p:cNvPr id="18" name="TextBox 18"/>
            <p:cNvSpPr txBox="1"/>
            <p:nvPr/>
          </p:nvSpPr>
          <p:spPr>
            <a:xfrm>
              <a:off x="127000" y="301625"/>
              <a:ext cx="558800" cy="3587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960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19" name="Group 19"/>
          <p:cNvGrpSpPr/>
          <p:nvPr/>
        </p:nvGrpSpPr>
        <p:grpSpPr>
          <a:xfrm rot="-10800000">
            <a:off x="5606580" y="5494844"/>
            <a:ext cx="2358280" cy="2063495"/>
            <a:chOff x="0" y="0"/>
            <a:chExt cx="812800" cy="711200"/>
          </a:xfrm>
        </p:grpSpPr>
        <p:sp>
          <p:nvSpPr>
            <p:cNvPr id="20" name="Freeform 20"/>
            <p:cNvSpPr/>
            <p:nvPr/>
          </p:nvSpPr>
          <p:spPr>
            <a:xfrm>
              <a:off x="0" y="0"/>
              <a:ext cx="812800" cy="711200"/>
            </a:xfrm>
            <a:custGeom>
              <a:avLst/>
              <a:gdLst/>
              <a:ahLst/>
              <a:cxnLst/>
              <a:rect l="l" t="t" r="r" b="b"/>
              <a:pathLst>
                <a:path w="812800" h="711200">
                  <a:moveTo>
                    <a:pt x="406400" y="0"/>
                  </a:moveTo>
                  <a:lnTo>
                    <a:pt x="812800" y="711200"/>
                  </a:lnTo>
                  <a:lnTo>
                    <a:pt x="0" y="7112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BFF1FF"/>
            </a:solidFill>
            <a:ln w="9525">
              <a:solidFill>
                <a:srgbClr val="FFFFFF"/>
              </a:solidFill>
            </a:ln>
          </p:spPr>
          <p:txBody>
            <a:bodyPr/>
            <a:lstStyle/>
            <a:p>
              <a:endParaRPr lang="en-BE"/>
            </a:p>
          </p:txBody>
        </p:sp>
        <p:sp>
          <p:nvSpPr>
            <p:cNvPr id="21" name="TextBox 21"/>
            <p:cNvSpPr txBox="1"/>
            <p:nvPr/>
          </p:nvSpPr>
          <p:spPr>
            <a:xfrm>
              <a:off x="127000" y="301625"/>
              <a:ext cx="558800" cy="3587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960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22" name="Group 22"/>
          <p:cNvGrpSpPr/>
          <p:nvPr/>
        </p:nvGrpSpPr>
        <p:grpSpPr>
          <a:xfrm rot="-10800000">
            <a:off x="10323140" y="5494844"/>
            <a:ext cx="2358280" cy="2063495"/>
            <a:chOff x="0" y="0"/>
            <a:chExt cx="812800" cy="711200"/>
          </a:xfrm>
        </p:grpSpPr>
        <p:sp>
          <p:nvSpPr>
            <p:cNvPr id="23" name="Freeform 23"/>
            <p:cNvSpPr/>
            <p:nvPr/>
          </p:nvSpPr>
          <p:spPr>
            <a:xfrm>
              <a:off x="0" y="0"/>
              <a:ext cx="812800" cy="711200"/>
            </a:xfrm>
            <a:custGeom>
              <a:avLst/>
              <a:gdLst/>
              <a:ahLst/>
              <a:cxnLst/>
              <a:rect l="l" t="t" r="r" b="b"/>
              <a:pathLst>
                <a:path w="812800" h="711200">
                  <a:moveTo>
                    <a:pt x="406400" y="0"/>
                  </a:moveTo>
                  <a:lnTo>
                    <a:pt x="812800" y="711200"/>
                  </a:lnTo>
                  <a:lnTo>
                    <a:pt x="0" y="7112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BFF1FF"/>
            </a:solidFill>
            <a:ln w="9525">
              <a:solidFill>
                <a:srgbClr val="FFFFFF"/>
              </a:solidFill>
            </a:ln>
          </p:spPr>
          <p:txBody>
            <a:bodyPr/>
            <a:lstStyle/>
            <a:p>
              <a:endParaRPr lang="en-BE"/>
            </a:p>
          </p:txBody>
        </p:sp>
        <p:sp>
          <p:nvSpPr>
            <p:cNvPr id="24" name="TextBox 24"/>
            <p:cNvSpPr txBox="1"/>
            <p:nvPr/>
          </p:nvSpPr>
          <p:spPr>
            <a:xfrm>
              <a:off x="127000" y="301625"/>
              <a:ext cx="558800" cy="3587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960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25" name="Group 25"/>
          <p:cNvGrpSpPr/>
          <p:nvPr/>
        </p:nvGrpSpPr>
        <p:grpSpPr>
          <a:xfrm rot="-10800000">
            <a:off x="7964860" y="1367854"/>
            <a:ext cx="2358280" cy="2063495"/>
            <a:chOff x="0" y="0"/>
            <a:chExt cx="812800" cy="711200"/>
          </a:xfrm>
        </p:grpSpPr>
        <p:sp>
          <p:nvSpPr>
            <p:cNvPr id="26" name="Freeform 26"/>
            <p:cNvSpPr/>
            <p:nvPr/>
          </p:nvSpPr>
          <p:spPr>
            <a:xfrm>
              <a:off x="0" y="0"/>
              <a:ext cx="812800" cy="711200"/>
            </a:xfrm>
            <a:custGeom>
              <a:avLst/>
              <a:gdLst/>
              <a:ahLst/>
              <a:cxnLst/>
              <a:rect l="l" t="t" r="r" b="b"/>
              <a:pathLst>
                <a:path w="812800" h="711200">
                  <a:moveTo>
                    <a:pt x="406400" y="0"/>
                  </a:moveTo>
                  <a:lnTo>
                    <a:pt x="812800" y="711200"/>
                  </a:lnTo>
                  <a:lnTo>
                    <a:pt x="0" y="7112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BFF1FF"/>
            </a:solidFill>
            <a:ln w="9525">
              <a:solidFill>
                <a:srgbClr val="FFFFFF"/>
              </a:solidFill>
            </a:ln>
          </p:spPr>
          <p:txBody>
            <a:bodyPr/>
            <a:lstStyle/>
            <a:p>
              <a:endParaRPr lang="en-BE"/>
            </a:p>
          </p:txBody>
        </p:sp>
        <p:sp>
          <p:nvSpPr>
            <p:cNvPr id="27" name="TextBox 27"/>
            <p:cNvSpPr txBox="1"/>
            <p:nvPr/>
          </p:nvSpPr>
          <p:spPr>
            <a:xfrm>
              <a:off x="127000" y="301625"/>
              <a:ext cx="558800" cy="3587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960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28" name="TextBox 28"/>
          <p:cNvSpPr txBox="1"/>
          <p:nvPr/>
        </p:nvSpPr>
        <p:spPr>
          <a:xfrm>
            <a:off x="7685568" y="3798633"/>
            <a:ext cx="2916863" cy="69249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699"/>
              </a:lnSpc>
            </a:pPr>
            <a:r>
              <a:rPr lang="pl-PL" sz="2454" dirty="0">
                <a:solidFill>
                  <a:srgbClr val="015285"/>
                </a:solidFill>
                <a:latin typeface="Public Sans Bold"/>
              </a:rPr>
              <a:t>ODPOWIEDZIALNE INWESTOWANIE</a:t>
            </a:r>
            <a:endParaRPr lang="en-US" sz="2454" dirty="0">
              <a:solidFill>
                <a:srgbClr val="015285"/>
              </a:solidFill>
              <a:latin typeface="Public Sans Bold"/>
            </a:endParaRPr>
          </a:p>
        </p:txBody>
      </p:sp>
      <p:sp>
        <p:nvSpPr>
          <p:cNvPr id="29" name="TextBox 29"/>
          <p:cNvSpPr txBox="1"/>
          <p:nvPr/>
        </p:nvSpPr>
        <p:spPr>
          <a:xfrm>
            <a:off x="8088938" y="1631015"/>
            <a:ext cx="2110125" cy="31205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364"/>
              </a:lnSpc>
            </a:pPr>
            <a:r>
              <a:rPr lang="pl-PL" sz="2149" dirty="0">
                <a:solidFill>
                  <a:srgbClr val="015285"/>
                </a:solidFill>
                <a:latin typeface="Public Sans Bold"/>
              </a:rPr>
              <a:t>KLIMAT</a:t>
            </a:r>
            <a:endParaRPr lang="en-US" sz="2149" dirty="0">
              <a:solidFill>
                <a:srgbClr val="015285"/>
              </a:solidFill>
              <a:latin typeface="Public Sans Bold"/>
            </a:endParaRPr>
          </a:p>
        </p:txBody>
      </p:sp>
      <p:sp>
        <p:nvSpPr>
          <p:cNvPr id="30" name="TextBox 30"/>
          <p:cNvSpPr txBox="1"/>
          <p:nvPr/>
        </p:nvSpPr>
        <p:spPr>
          <a:xfrm>
            <a:off x="5730658" y="5757324"/>
            <a:ext cx="2110125" cy="31304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364"/>
              </a:lnSpc>
            </a:pPr>
            <a:r>
              <a:rPr lang="en-US" sz="2149" dirty="0">
                <a:solidFill>
                  <a:srgbClr val="015285"/>
                </a:solidFill>
                <a:latin typeface="Public Sans Bold"/>
              </a:rPr>
              <a:t>A</a:t>
            </a:r>
            <a:r>
              <a:rPr lang="pl-PL" sz="2149" dirty="0">
                <a:solidFill>
                  <a:srgbClr val="015285"/>
                </a:solidFill>
                <a:latin typeface="Public Sans Bold"/>
              </a:rPr>
              <a:t>KTYWA</a:t>
            </a:r>
            <a:endParaRPr lang="en-US" sz="2149" dirty="0">
              <a:solidFill>
                <a:srgbClr val="015285"/>
              </a:solidFill>
              <a:latin typeface="Public Sans Bold"/>
            </a:endParaRPr>
          </a:p>
        </p:txBody>
      </p:sp>
      <p:sp>
        <p:nvSpPr>
          <p:cNvPr id="31" name="TextBox 31"/>
          <p:cNvSpPr txBox="1"/>
          <p:nvPr/>
        </p:nvSpPr>
        <p:spPr>
          <a:xfrm>
            <a:off x="10447218" y="5757324"/>
            <a:ext cx="2110125" cy="31205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364"/>
              </a:lnSpc>
            </a:pPr>
            <a:r>
              <a:rPr lang="pl-PL" sz="2149" dirty="0">
                <a:solidFill>
                  <a:srgbClr val="015285"/>
                </a:solidFill>
                <a:latin typeface="Public Sans Bold"/>
              </a:rPr>
              <a:t>PASYWA</a:t>
            </a:r>
            <a:endParaRPr lang="en-US" sz="2149" dirty="0">
              <a:solidFill>
                <a:srgbClr val="015285"/>
              </a:solidFill>
              <a:latin typeface="Public Sans Bold"/>
            </a:endParaRPr>
          </a:p>
        </p:txBody>
      </p:sp>
      <p:sp>
        <p:nvSpPr>
          <p:cNvPr id="32" name="TextBox 32"/>
          <p:cNvSpPr txBox="1"/>
          <p:nvPr/>
        </p:nvSpPr>
        <p:spPr>
          <a:xfrm>
            <a:off x="13119570" y="3712908"/>
            <a:ext cx="4844743" cy="272972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340"/>
              </a:lnSpc>
            </a:pPr>
            <a:r>
              <a:rPr lang="pl-PL" sz="3100" dirty="0">
                <a:solidFill>
                  <a:srgbClr val="FFFFFF"/>
                </a:solidFill>
                <a:latin typeface="Eastman Grotesque"/>
              </a:rPr>
              <a:t>Fundusze inwestycyjne, banki, ubezpieczyciele i fundusze emerytalne mogą znacznie przyczynić się do zmiany klimatu</a:t>
            </a:r>
            <a:endParaRPr lang="en-US" sz="3100" dirty="0">
              <a:solidFill>
                <a:srgbClr val="FFFFFF"/>
              </a:solidFill>
              <a:latin typeface="Eastman Grotesque"/>
            </a:endParaRPr>
          </a:p>
        </p:txBody>
      </p:sp>
      <p:sp>
        <p:nvSpPr>
          <p:cNvPr id="33" name="TextBox 33"/>
          <p:cNvSpPr txBox="1"/>
          <p:nvPr/>
        </p:nvSpPr>
        <p:spPr>
          <a:xfrm>
            <a:off x="199862" y="3712908"/>
            <a:ext cx="4844743" cy="272972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340"/>
              </a:lnSpc>
            </a:pPr>
            <a:r>
              <a:rPr lang="pl-PL" sz="3100" dirty="0">
                <a:solidFill>
                  <a:srgbClr val="FFFFFF"/>
                </a:solidFill>
                <a:latin typeface="Eastman Grotesque"/>
              </a:rPr>
              <a:t>Europejczycy mogą przyczynić się do zrównoważonej gospodarki, wybierając ekologiczne aktywa i pasywa</a:t>
            </a:r>
            <a:endParaRPr lang="en-US" sz="3100" dirty="0">
              <a:solidFill>
                <a:srgbClr val="FFFFFF"/>
              </a:solidFill>
              <a:latin typeface="Eastman Grotesque"/>
            </a:endParaRPr>
          </a:p>
        </p:txBody>
      </p:sp>
      <p:sp>
        <p:nvSpPr>
          <p:cNvPr id="34" name="AutoShape 34"/>
          <p:cNvSpPr/>
          <p:nvPr/>
        </p:nvSpPr>
        <p:spPr>
          <a:xfrm flipV="1">
            <a:off x="5735841" y="8070049"/>
            <a:ext cx="6816319" cy="0"/>
          </a:xfrm>
          <a:prstGeom prst="line">
            <a:avLst/>
          </a:prstGeom>
          <a:ln w="171450" cap="flat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BE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t="7786" b="7786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grpSp>
        <p:nvGrpSpPr>
          <p:cNvPr id="6" name="Group 6"/>
          <p:cNvGrpSpPr/>
          <p:nvPr/>
        </p:nvGrpSpPr>
        <p:grpSpPr>
          <a:xfrm>
            <a:off x="0" y="9436511"/>
            <a:ext cx="18288000" cy="850489"/>
            <a:chOff x="0" y="0"/>
            <a:chExt cx="4816593" cy="223997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4816592" cy="223997"/>
            </a:xfrm>
            <a:custGeom>
              <a:avLst/>
              <a:gdLst/>
              <a:ahLst/>
              <a:cxnLst/>
              <a:rect l="l" t="t" r="r" b="b"/>
              <a:pathLst>
                <a:path w="4816592" h="223997">
                  <a:moveTo>
                    <a:pt x="0" y="0"/>
                  </a:moveTo>
                  <a:lnTo>
                    <a:pt x="4816592" y="0"/>
                  </a:lnTo>
                  <a:lnTo>
                    <a:pt x="4816592" y="223997"/>
                  </a:lnTo>
                  <a:lnTo>
                    <a:pt x="0" y="223997"/>
                  </a:lnTo>
                  <a:close/>
                </a:path>
              </a:pathLst>
            </a:custGeom>
            <a:solidFill>
              <a:srgbClr val="000000">
                <a:alpha val="22745"/>
              </a:srgbClr>
            </a:solidFill>
          </p:spPr>
          <p:txBody>
            <a:bodyPr/>
            <a:lstStyle/>
            <a:p>
              <a:endParaRPr lang="en-BE"/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9" name="AutoShape 9"/>
          <p:cNvSpPr/>
          <p:nvPr/>
        </p:nvSpPr>
        <p:spPr>
          <a:xfrm flipV="1">
            <a:off x="5735841" y="2221820"/>
            <a:ext cx="6816319" cy="0"/>
          </a:xfrm>
          <a:prstGeom prst="line">
            <a:avLst/>
          </a:prstGeom>
          <a:ln w="171450" cap="flat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BE"/>
          </a:p>
        </p:txBody>
      </p:sp>
      <p:sp>
        <p:nvSpPr>
          <p:cNvPr id="21" name="TextBox 21"/>
          <p:cNvSpPr txBox="1"/>
          <p:nvPr/>
        </p:nvSpPr>
        <p:spPr>
          <a:xfrm>
            <a:off x="2724726" y="7319473"/>
            <a:ext cx="3086100" cy="3230765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 algn="ctr">
              <a:lnSpc>
                <a:spcPts val="2659"/>
              </a:lnSpc>
            </a:pPr>
            <a:endParaRPr/>
          </a:p>
        </p:txBody>
      </p:sp>
      <p:sp>
        <p:nvSpPr>
          <p:cNvPr id="26" name="TextBox 26"/>
          <p:cNvSpPr txBox="1"/>
          <p:nvPr/>
        </p:nvSpPr>
        <p:spPr>
          <a:xfrm>
            <a:off x="14675859" y="8988384"/>
            <a:ext cx="4050957" cy="15328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759"/>
              </a:lnSpc>
            </a:pPr>
            <a:endParaRPr/>
          </a:p>
          <a:p>
            <a:pPr algn="ctr">
              <a:lnSpc>
                <a:spcPts val="2800"/>
              </a:lnSpc>
            </a:pPr>
            <a:r>
              <a:rPr lang="en-US" sz="2000">
                <a:solidFill>
                  <a:srgbClr val="FFFFFF"/>
                </a:solidFill>
                <a:latin typeface="Canva Sans"/>
              </a:rPr>
              <a:t>©BETTER FINANCE 2023</a:t>
            </a:r>
          </a:p>
          <a:p>
            <a:pPr algn="ctr">
              <a:lnSpc>
                <a:spcPts val="4759"/>
              </a:lnSpc>
            </a:pPr>
            <a:endParaRPr lang="en-US" sz="2000">
              <a:solidFill>
                <a:srgbClr val="FFFFFF"/>
              </a:solidFill>
              <a:latin typeface="Canva Sans"/>
            </a:endParaRPr>
          </a:p>
        </p:txBody>
      </p:sp>
      <p:sp>
        <p:nvSpPr>
          <p:cNvPr id="27" name="TextBox 27"/>
          <p:cNvSpPr txBox="1"/>
          <p:nvPr/>
        </p:nvSpPr>
        <p:spPr>
          <a:xfrm>
            <a:off x="1390493" y="885825"/>
            <a:ext cx="15701414" cy="119142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659"/>
              </a:lnSpc>
            </a:pPr>
            <a:r>
              <a:rPr lang="pl-PL" sz="6899" dirty="0">
                <a:solidFill>
                  <a:srgbClr val="FFFFFF"/>
                </a:solidFill>
                <a:latin typeface="Eastman Grotesque Bold"/>
              </a:rPr>
              <a:t>„Najważniejszy” wykres</a:t>
            </a:r>
            <a:endParaRPr lang="en-US" sz="6899" dirty="0">
              <a:solidFill>
                <a:srgbClr val="FFFFFF"/>
              </a:solidFill>
              <a:latin typeface="Eastman Grotesque Bold"/>
            </a:endParaRPr>
          </a:p>
        </p:txBody>
      </p:sp>
      <p:sp>
        <p:nvSpPr>
          <p:cNvPr id="28" name="TextBox 28"/>
          <p:cNvSpPr txBox="1"/>
          <p:nvPr/>
        </p:nvSpPr>
        <p:spPr>
          <a:xfrm>
            <a:off x="2915047" y="2606922"/>
            <a:ext cx="12457906" cy="62769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040"/>
              </a:lnSpc>
            </a:pPr>
            <a:endParaRPr lang="en-US" sz="3600" dirty="0">
              <a:solidFill>
                <a:srgbClr val="FFFFFF"/>
              </a:solidFill>
              <a:latin typeface="Eastman Grotesque"/>
            </a:endParaRPr>
          </a:p>
        </p:txBody>
      </p:sp>
      <p:pic>
        <p:nvPicPr>
          <p:cNvPr id="33" name="Obraz 32" descr="Co jest ważniejsze: oszczędzanie czy inwestowanie? | Finax.eu">
            <a:extLst>
              <a:ext uri="{FF2B5EF4-FFF2-40B4-BE49-F238E27FC236}">
                <a16:creationId xmlns:a16="http://schemas.microsoft.com/office/drawing/2014/main" id="{5C1FF1B9-41CB-5D0E-97CB-4BBD164CD9B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0080" y="2560843"/>
            <a:ext cx="12106155" cy="680333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769279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t="7786" b="7786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grpSp>
        <p:nvGrpSpPr>
          <p:cNvPr id="6" name="Group 6"/>
          <p:cNvGrpSpPr/>
          <p:nvPr/>
        </p:nvGrpSpPr>
        <p:grpSpPr>
          <a:xfrm>
            <a:off x="0" y="9436511"/>
            <a:ext cx="18288000" cy="850489"/>
            <a:chOff x="0" y="0"/>
            <a:chExt cx="4816593" cy="223997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4816592" cy="223997"/>
            </a:xfrm>
            <a:custGeom>
              <a:avLst/>
              <a:gdLst/>
              <a:ahLst/>
              <a:cxnLst/>
              <a:rect l="l" t="t" r="r" b="b"/>
              <a:pathLst>
                <a:path w="4816592" h="223997">
                  <a:moveTo>
                    <a:pt x="0" y="0"/>
                  </a:moveTo>
                  <a:lnTo>
                    <a:pt x="4816592" y="0"/>
                  </a:lnTo>
                  <a:lnTo>
                    <a:pt x="4816592" y="223997"/>
                  </a:lnTo>
                  <a:lnTo>
                    <a:pt x="0" y="223997"/>
                  </a:lnTo>
                  <a:close/>
                </a:path>
              </a:pathLst>
            </a:custGeom>
            <a:solidFill>
              <a:srgbClr val="000000">
                <a:alpha val="22745"/>
              </a:srgbClr>
            </a:solidFill>
          </p:spPr>
          <p:txBody>
            <a:bodyPr/>
            <a:lstStyle/>
            <a:p>
              <a:endParaRPr lang="en-BE"/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9" name="AutoShape 9"/>
          <p:cNvSpPr/>
          <p:nvPr/>
        </p:nvSpPr>
        <p:spPr>
          <a:xfrm flipV="1">
            <a:off x="5735841" y="2221820"/>
            <a:ext cx="6816319" cy="0"/>
          </a:xfrm>
          <a:prstGeom prst="line">
            <a:avLst/>
          </a:prstGeom>
          <a:ln w="171450" cap="flat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BE"/>
          </a:p>
        </p:txBody>
      </p:sp>
      <p:sp>
        <p:nvSpPr>
          <p:cNvPr id="21" name="TextBox 21"/>
          <p:cNvSpPr txBox="1"/>
          <p:nvPr/>
        </p:nvSpPr>
        <p:spPr>
          <a:xfrm>
            <a:off x="2724726" y="7319473"/>
            <a:ext cx="3086100" cy="3230765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 algn="ctr">
              <a:lnSpc>
                <a:spcPts val="2659"/>
              </a:lnSpc>
            </a:pPr>
            <a:endParaRPr/>
          </a:p>
        </p:txBody>
      </p:sp>
      <p:sp>
        <p:nvSpPr>
          <p:cNvPr id="26" name="TextBox 26"/>
          <p:cNvSpPr txBox="1"/>
          <p:nvPr/>
        </p:nvSpPr>
        <p:spPr>
          <a:xfrm>
            <a:off x="14675859" y="8988384"/>
            <a:ext cx="4050957" cy="15328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759"/>
              </a:lnSpc>
            </a:pPr>
            <a:endParaRPr/>
          </a:p>
          <a:p>
            <a:pPr algn="ctr">
              <a:lnSpc>
                <a:spcPts val="2800"/>
              </a:lnSpc>
            </a:pPr>
            <a:r>
              <a:rPr lang="en-US" sz="2000">
                <a:solidFill>
                  <a:srgbClr val="FFFFFF"/>
                </a:solidFill>
                <a:latin typeface="Canva Sans"/>
              </a:rPr>
              <a:t>©BETTER FINANCE 2023</a:t>
            </a:r>
          </a:p>
          <a:p>
            <a:pPr algn="ctr">
              <a:lnSpc>
                <a:spcPts val="4759"/>
              </a:lnSpc>
            </a:pPr>
            <a:endParaRPr lang="en-US" sz="2000">
              <a:solidFill>
                <a:srgbClr val="FFFFFF"/>
              </a:solidFill>
              <a:latin typeface="Canva Sans"/>
            </a:endParaRPr>
          </a:p>
        </p:txBody>
      </p:sp>
      <p:sp>
        <p:nvSpPr>
          <p:cNvPr id="27" name="TextBox 27"/>
          <p:cNvSpPr txBox="1"/>
          <p:nvPr/>
        </p:nvSpPr>
        <p:spPr>
          <a:xfrm>
            <a:off x="1390493" y="885825"/>
            <a:ext cx="15701414" cy="119142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659"/>
              </a:lnSpc>
            </a:pPr>
            <a:r>
              <a:rPr lang="pl-PL" sz="6899" dirty="0">
                <a:solidFill>
                  <a:srgbClr val="FFFFFF"/>
                </a:solidFill>
                <a:latin typeface="Eastman Grotesque Bold"/>
              </a:rPr>
              <a:t>Oszczędzanie czy inwestowanie? </a:t>
            </a:r>
            <a:endParaRPr lang="en-US" sz="6899" dirty="0">
              <a:solidFill>
                <a:srgbClr val="FFFFFF"/>
              </a:solidFill>
              <a:latin typeface="Eastman Grotesque Bold"/>
            </a:endParaRPr>
          </a:p>
        </p:txBody>
      </p:sp>
      <p:sp>
        <p:nvSpPr>
          <p:cNvPr id="28" name="TextBox 28"/>
          <p:cNvSpPr txBox="1"/>
          <p:nvPr/>
        </p:nvSpPr>
        <p:spPr>
          <a:xfrm>
            <a:off x="2915047" y="2606922"/>
            <a:ext cx="12457906" cy="62769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040"/>
              </a:lnSpc>
            </a:pPr>
            <a:endParaRPr lang="en-US" sz="3600" dirty="0">
              <a:solidFill>
                <a:srgbClr val="FFFFFF"/>
              </a:solidFill>
              <a:latin typeface="Eastman Grotesque"/>
            </a:endParaRPr>
          </a:p>
        </p:txBody>
      </p:sp>
      <p:pic>
        <p:nvPicPr>
          <p:cNvPr id="3" name="Obraz 2" descr="Co jest ważniejsze: oszczędzanie czy inwestowanie? | Finax.eu">
            <a:extLst>
              <a:ext uri="{FF2B5EF4-FFF2-40B4-BE49-F238E27FC236}">
                <a16:creationId xmlns:a16="http://schemas.microsoft.com/office/drawing/2014/main" id="{E3E76B27-34C3-E4B8-7B6C-6719E7B63AA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6004" y="2412554"/>
            <a:ext cx="9517365" cy="784602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8211988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t="7786" b="7786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grpSp>
        <p:nvGrpSpPr>
          <p:cNvPr id="6" name="Group 6"/>
          <p:cNvGrpSpPr/>
          <p:nvPr/>
        </p:nvGrpSpPr>
        <p:grpSpPr>
          <a:xfrm>
            <a:off x="0" y="9436511"/>
            <a:ext cx="18288000" cy="850489"/>
            <a:chOff x="0" y="0"/>
            <a:chExt cx="4816593" cy="223997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4816592" cy="223997"/>
            </a:xfrm>
            <a:custGeom>
              <a:avLst/>
              <a:gdLst/>
              <a:ahLst/>
              <a:cxnLst/>
              <a:rect l="l" t="t" r="r" b="b"/>
              <a:pathLst>
                <a:path w="4816592" h="223997">
                  <a:moveTo>
                    <a:pt x="0" y="0"/>
                  </a:moveTo>
                  <a:lnTo>
                    <a:pt x="4816592" y="0"/>
                  </a:lnTo>
                  <a:lnTo>
                    <a:pt x="4816592" y="223997"/>
                  </a:lnTo>
                  <a:lnTo>
                    <a:pt x="0" y="223997"/>
                  </a:lnTo>
                  <a:close/>
                </a:path>
              </a:pathLst>
            </a:custGeom>
            <a:solidFill>
              <a:srgbClr val="000000">
                <a:alpha val="22745"/>
              </a:srgbClr>
            </a:solidFill>
          </p:spPr>
          <p:txBody>
            <a:bodyPr/>
            <a:lstStyle/>
            <a:p>
              <a:endParaRPr lang="en-BE"/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9" name="AutoShape 9"/>
          <p:cNvSpPr/>
          <p:nvPr/>
        </p:nvSpPr>
        <p:spPr>
          <a:xfrm flipV="1">
            <a:off x="5735841" y="2221820"/>
            <a:ext cx="6816319" cy="0"/>
          </a:xfrm>
          <a:prstGeom prst="line">
            <a:avLst/>
          </a:prstGeom>
          <a:ln w="171450" cap="flat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BE"/>
          </a:p>
        </p:txBody>
      </p:sp>
      <p:sp>
        <p:nvSpPr>
          <p:cNvPr id="21" name="TextBox 21"/>
          <p:cNvSpPr txBox="1"/>
          <p:nvPr/>
        </p:nvSpPr>
        <p:spPr>
          <a:xfrm>
            <a:off x="2724726" y="7319473"/>
            <a:ext cx="3086100" cy="3230765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 algn="ctr">
              <a:lnSpc>
                <a:spcPts val="2659"/>
              </a:lnSpc>
            </a:pPr>
            <a:endParaRPr/>
          </a:p>
        </p:txBody>
      </p:sp>
      <p:sp>
        <p:nvSpPr>
          <p:cNvPr id="26" name="TextBox 26"/>
          <p:cNvSpPr txBox="1"/>
          <p:nvPr/>
        </p:nvSpPr>
        <p:spPr>
          <a:xfrm>
            <a:off x="14675859" y="8988384"/>
            <a:ext cx="4050957" cy="15328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759"/>
              </a:lnSpc>
            </a:pPr>
            <a:endParaRPr/>
          </a:p>
          <a:p>
            <a:pPr algn="ctr">
              <a:lnSpc>
                <a:spcPts val="2800"/>
              </a:lnSpc>
            </a:pPr>
            <a:r>
              <a:rPr lang="en-US" sz="2000">
                <a:solidFill>
                  <a:srgbClr val="FFFFFF"/>
                </a:solidFill>
                <a:latin typeface="Canva Sans"/>
              </a:rPr>
              <a:t>©BETTER FINANCE 2023</a:t>
            </a:r>
          </a:p>
          <a:p>
            <a:pPr algn="ctr">
              <a:lnSpc>
                <a:spcPts val="4759"/>
              </a:lnSpc>
            </a:pPr>
            <a:endParaRPr lang="en-US" sz="2000">
              <a:solidFill>
                <a:srgbClr val="FFFFFF"/>
              </a:solidFill>
              <a:latin typeface="Canva Sans"/>
            </a:endParaRPr>
          </a:p>
        </p:txBody>
      </p:sp>
      <p:sp>
        <p:nvSpPr>
          <p:cNvPr id="27" name="TextBox 27"/>
          <p:cNvSpPr txBox="1"/>
          <p:nvPr/>
        </p:nvSpPr>
        <p:spPr>
          <a:xfrm>
            <a:off x="1390493" y="885825"/>
            <a:ext cx="15701414" cy="119142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659"/>
              </a:lnSpc>
            </a:pPr>
            <a:r>
              <a:rPr lang="pl-PL" sz="6899" dirty="0">
                <a:solidFill>
                  <a:srgbClr val="FFFFFF"/>
                </a:solidFill>
                <a:latin typeface="Eastman Grotesque Bold"/>
              </a:rPr>
              <a:t>Zysk, ryzyko i …</a:t>
            </a:r>
            <a:r>
              <a:rPr lang="pl-PL" sz="6899" dirty="0" err="1">
                <a:solidFill>
                  <a:srgbClr val="FFFFFF"/>
                </a:solidFill>
                <a:latin typeface="Eastman Grotesque Bold"/>
              </a:rPr>
              <a:t>impakt</a:t>
            </a:r>
            <a:endParaRPr lang="en-US" sz="6899" dirty="0">
              <a:solidFill>
                <a:srgbClr val="FFFFFF"/>
              </a:solidFill>
              <a:latin typeface="Eastman Grotesque Bold"/>
            </a:endParaRPr>
          </a:p>
        </p:txBody>
      </p:sp>
      <p:sp>
        <p:nvSpPr>
          <p:cNvPr id="28" name="TextBox 28"/>
          <p:cNvSpPr txBox="1"/>
          <p:nvPr/>
        </p:nvSpPr>
        <p:spPr>
          <a:xfrm>
            <a:off x="2915047" y="2606922"/>
            <a:ext cx="12457906" cy="62769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040"/>
              </a:lnSpc>
            </a:pPr>
            <a:endParaRPr lang="en-US" sz="3600" dirty="0">
              <a:solidFill>
                <a:srgbClr val="FFFFFF"/>
              </a:solidFill>
              <a:latin typeface="Eastman Grotesque"/>
            </a:endParaRPr>
          </a:p>
        </p:txBody>
      </p:sp>
      <p:pic>
        <p:nvPicPr>
          <p:cNvPr id="4" name="Picture 1" descr="Risk-Return + Impact chart and area of balanced risk, return, with maximum ">
            <a:extLst>
              <a:ext uri="{FF2B5EF4-FFF2-40B4-BE49-F238E27FC236}">
                <a16:creationId xmlns:a16="http://schemas.microsoft.com/office/drawing/2014/main" id="{B67AE185-5E7F-49E8-B99B-D890A70A7D0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8406" y="3379281"/>
            <a:ext cx="6810440" cy="4540042"/>
          </a:xfrm>
          <a:prstGeom prst="rect">
            <a:avLst/>
          </a:prstGeom>
          <a:noFill/>
        </p:spPr>
      </p:pic>
      <p:pic>
        <p:nvPicPr>
          <p:cNvPr id="11" name="Obraz 10">
            <a:extLst>
              <a:ext uri="{FF2B5EF4-FFF2-40B4-BE49-F238E27FC236}">
                <a16:creationId xmlns:a16="http://schemas.microsoft.com/office/drawing/2014/main" id="{3DB56C4D-B4C5-7C48-E01E-F89F943B413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3999" y="0"/>
            <a:ext cx="2" cy="10287000"/>
          </a:xfrm>
          <a:prstGeom prst="rect">
            <a:avLst/>
          </a:prstGeom>
        </p:spPr>
      </p:pic>
      <p:pic>
        <p:nvPicPr>
          <p:cNvPr id="13" name="Obraz 12">
            <a:extLst>
              <a:ext uri="{FF2B5EF4-FFF2-40B4-BE49-F238E27FC236}">
                <a16:creationId xmlns:a16="http://schemas.microsoft.com/office/drawing/2014/main" id="{A2C0271B-C1E4-3908-51C4-49FD428EBB1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3999" y="0"/>
            <a:ext cx="2" cy="10287000"/>
          </a:xfrm>
          <a:prstGeom prst="rect">
            <a:avLst/>
          </a:prstGeom>
        </p:spPr>
      </p:pic>
      <p:pic>
        <p:nvPicPr>
          <p:cNvPr id="15" name="Obraz 14">
            <a:extLst>
              <a:ext uri="{FF2B5EF4-FFF2-40B4-BE49-F238E27FC236}">
                <a16:creationId xmlns:a16="http://schemas.microsoft.com/office/drawing/2014/main" id="{D8BFC6AB-E670-EFF9-4576-0E30DC65B0B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76406" y="3342501"/>
            <a:ext cx="6703188" cy="4475268"/>
          </a:xfrm>
          <a:prstGeom prst="rect">
            <a:avLst/>
          </a:prstGeom>
        </p:spPr>
      </p:pic>
      <p:sp>
        <p:nvSpPr>
          <p:cNvPr id="5" name="Strzałka: w prawo 4">
            <a:extLst>
              <a:ext uri="{FF2B5EF4-FFF2-40B4-BE49-F238E27FC236}">
                <a16:creationId xmlns:a16="http://schemas.microsoft.com/office/drawing/2014/main" id="{2ED104D0-8B84-6CEA-9ADF-D13C9A302211}"/>
              </a:ext>
            </a:extLst>
          </p:cNvPr>
          <p:cNvSpPr/>
          <p:nvPr/>
        </p:nvSpPr>
        <p:spPr>
          <a:xfrm>
            <a:off x="8153400" y="5206997"/>
            <a:ext cx="2514600" cy="850489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46191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t="7786" b="7786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grpSp>
        <p:nvGrpSpPr>
          <p:cNvPr id="6" name="Group 6"/>
          <p:cNvGrpSpPr/>
          <p:nvPr/>
        </p:nvGrpSpPr>
        <p:grpSpPr>
          <a:xfrm>
            <a:off x="0" y="9436511"/>
            <a:ext cx="18288000" cy="850489"/>
            <a:chOff x="0" y="0"/>
            <a:chExt cx="4816593" cy="223997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4816592" cy="223997"/>
            </a:xfrm>
            <a:custGeom>
              <a:avLst/>
              <a:gdLst/>
              <a:ahLst/>
              <a:cxnLst/>
              <a:rect l="l" t="t" r="r" b="b"/>
              <a:pathLst>
                <a:path w="4816592" h="223997">
                  <a:moveTo>
                    <a:pt x="0" y="0"/>
                  </a:moveTo>
                  <a:lnTo>
                    <a:pt x="4816592" y="0"/>
                  </a:lnTo>
                  <a:lnTo>
                    <a:pt x="4816592" y="223997"/>
                  </a:lnTo>
                  <a:lnTo>
                    <a:pt x="0" y="223997"/>
                  </a:lnTo>
                  <a:close/>
                </a:path>
              </a:pathLst>
            </a:custGeom>
            <a:solidFill>
              <a:srgbClr val="000000">
                <a:alpha val="22745"/>
              </a:srgbClr>
            </a:solidFill>
          </p:spPr>
          <p:txBody>
            <a:bodyPr/>
            <a:lstStyle/>
            <a:p>
              <a:endParaRPr lang="en-BE"/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9" name="AutoShape 9"/>
          <p:cNvSpPr/>
          <p:nvPr/>
        </p:nvSpPr>
        <p:spPr>
          <a:xfrm flipV="1">
            <a:off x="5735841" y="2221820"/>
            <a:ext cx="6816319" cy="0"/>
          </a:xfrm>
          <a:prstGeom prst="line">
            <a:avLst/>
          </a:prstGeom>
          <a:ln w="171450" cap="flat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BE"/>
          </a:p>
        </p:txBody>
      </p:sp>
      <p:sp>
        <p:nvSpPr>
          <p:cNvPr id="21" name="TextBox 21"/>
          <p:cNvSpPr txBox="1"/>
          <p:nvPr/>
        </p:nvSpPr>
        <p:spPr>
          <a:xfrm>
            <a:off x="2724726" y="7319473"/>
            <a:ext cx="3086100" cy="3230765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 algn="ctr">
              <a:lnSpc>
                <a:spcPts val="2659"/>
              </a:lnSpc>
            </a:pPr>
            <a:endParaRPr/>
          </a:p>
        </p:txBody>
      </p:sp>
      <p:sp>
        <p:nvSpPr>
          <p:cNvPr id="26" name="TextBox 26"/>
          <p:cNvSpPr txBox="1"/>
          <p:nvPr/>
        </p:nvSpPr>
        <p:spPr>
          <a:xfrm>
            <a:off x="14675859" y="8988384"/>
            <a:ext cx="4050957" cy="15328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759"/>
              </a:lnSpc>
            </a:pPr>
            <a:endParaRPr/>
          </a:p>
          <a:p>
            <a:pPr algn="ctr">
              <a:lnSpc>
                <a:spcPts val="2800"/>
              </a:lnSpc>
            </a:pPr>
            <a:r>
              <a:rPr lang="en-US" sz="2000">
                <a:solidFill>
                  <a:srgbClr val="FFFFFF"/>
                </a:solidFill>
                <a:latin typeface="Canva Sans"/>
              </a:rPr>
              <a:t>©BETTER FINANCE 2023</a:t>
            </a:r>
          </a:p>
          <a:p>
            <a:pPr algn="ctr">
              <a:lnSpc>
                <a:spcPts val="4759"/>
              </a:lnSpc>
            </a:pPr>
            <a:endParaRPr lang="en-US" sz="2000">
              <a:solidFill>
                <a:srgbClr val="FFFFFF"/>
              </a:solidFill>
              <a:latin typeface="Canva Sans"/>
            </a:endParaRPr>
          </a:p>
        </p:txBody>
      </p:sp>
      <p:sp>
        <p:nvSpPr>
          <p:cNvPr id="27" name="TextBox 27"/>
          <p:cNvSpPr txBox="1"/>
          <p:nvPr/>
        </p:nvSpPr>
        <p:spPr>
          <a:xfrm>
            <a:off x="1390493" y="885825"/>
            <a:ext cx="15701414" cy="119142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659"/>
              </a:lnSpc>
            </a:pPr>
            <a:r>
              <a:rPr lang="pl-PL" sz="6899" dirty="0">
                <a:solidFill>
                  <a:srgbClr val="FFFFFF"/>
                </a:solidFill>
                <a:latin typeface="Eastman Grotesque Bold"/>
              </a:rPr>
              <a:t>„W domu”</a:t>
            </a:r>
            <a:endParaRPr lang="en-US" sz="6899" dirty="0">
              <a:solidFill>
                <a:srgbClr val="FFFFFF"/>
              </a:solidFill>
              <a:latin typeface="Eastman Grotesque Bold"/>
            </a:endParaRPr>
          </a:p>
        </p:txBody>
      </p:sp>
      <p:sp>
        <p:nvSpPr>
          <p:cNvPr id="28" name="TextBox 28"/>
          <p:cNvSpPr txBox="1"/>
          <p:nvPr/>
        </p:nvSpPr>
        <p:spPr>
          <a:xfrm>
            <a:off x="2915047" y="2606922"/>
            <a:ext cx="12457906" cy="62769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040"/>
              </a:lnSpc>
            </a:pPr>
            <a:endParaRPr lang="en-US" sz="3600" dirty="0">
              <a:solidFill>
                <a:srgbClr val="FFFFFF"/>
              </a:solidFill>
              <a:latin typeface="Eastman Grotesque"/>
            </a:endParaRPr>
          </a:p>
        </p:txBody>
      </p:sp>
      <p:sp>
        <p:nvSpPr>
          <p:cNvPr id="3" name="pole tekstowe 2">
            <a:extLst>
              <a:ext uri="{FF2B5EF4-FFF2-40B4-BE49-F238E27FC236}">
                <a16:creationId xmlns:a16="http://schemas.microsoft.com/office/drawing/2014/main" id="{F32E806E-0733-8D16-028D-0E5C7D8A1641}"/>
              </a:ext>
            </a:extLst>
          </p:cNvPr>
          <p:cNvSpPr txBox="1"/>
          <p:nvPr/>
        </p:nvSpPr>
        <p:spPr>
          <a:xfrm>
            <a:off x="304800" y="2967527"/>
            <a:ext cx="17145000" cy="70008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  <a:tabLst>
                <a:tab pos="457200" algn="l"/>
              </a:tabLst>
            </a:pPr>
            <a:r>
              <a:rPr lang="hu-HU" dirty="0">
                <a:solidFill>
                  <a:schemeClr val="bg1"/>
                </a:solidFill>
                <a:latin typeface="Eastman Grotesque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PRZYDATNE LINKI: </a:t>
            </a:r>
            <a:endParaRPr lang="hu-HU" dirty="0">
              <a:solidFill>
                <a:schemeClr val="bg1"/>
              </a:solidFill>
              <a:latin typeface="Eastman Grotesque" panose="020B0604020202020204" charset="0"/>
              <a:ea typeface="Calibri" panose="020F0502020204030204" pitchFamily="34" charset="0"/>
              <a:cs typeface="Times New Roman" panose="02020603050405020304" pitchFamily="18" charset="0"/>
              <a:hlinkClick r:id="rId3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 marL="342900" lvl="0" indent="-342900">
              <a:lnSpc>
                <a:spcPct val="115000"/>
              </a:lnSpc>
              <a:buFont typeface="+mj-lt"/>
              <a:buAutoNum type="arabicPeriod"/>
              <a:tabLst>
                <a:tab pos="457200" algn="l"/>
              </a:tabLst>
            </a:pPr>
            <a:r>
              <a:rPr lang="hu-HU" sz="1800" u="sng">
                <a:solidFill>
                  <a:schemeClr val="bg1"/>
                </a:solidFill>
                <a:effectLst/>
                <a:latin typeface="Eastman Grotesque" panose="020B0604020202020204" charset="0"/>
                <a:ea typeface="Calibri" panose="020F0502020204030204" pitchFamily="34" charset="0"/>
                <a:cs typeface="Times New Roman" panose="02020603050405020304" pitchFamily="18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</a:t>
            </a:r>
            <a:r>
              <a:rPr lang="hu-HU" sz="1800" u="sng" dirty="0">
                <a:solidFill>
                  <a:schemeClr val="bg1"/>
                </a:solidFill>
                <a:effectLst/>
                <a:latin typeface="Eastman Grotesque" panose="020B0604020202020204" charset="0"/>
                <a:ea typeface="Calibri" panose="020F0502020204030204" pitchFamily="34" charset="0"/>
                <a:cs typeface="Times New Roman" panose="02020603050405020304" pitchFamily="18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://betterfinance.eu/greencorner/</a:t>
            </a:r>
            <a:r>
              <a:rPr lang="hu-HU" sz="1800" dirty="0">
                <a:solidFill>
                  <a:schemeClr val="bg1"/>
                </a:solidFill>
                <a:effectLst/>
                <a:latin typeface="Eastman Grotesque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- narzędzie edukacyjne skierowane do entuzjastów zrównoważonego inwestowania. Obejmuje inicjatywy edukacyjne dla inwestorów w państwach członkowskich UE, standardy i polityki, słowniczek kluczowych terminów dotyczących inwestycji, zielone projekty i wiele innych</a:t>
            </a:r>
            <a:endParaRPr lang="en-US" sz="1800" dirty="0">
              <a:solidFill>
                <a:schemeClr val="bg1"/>
              </a:solidFill>
              <a:effectLst/>
              <a:latin typeface="Eastman Grotesque" panose="020B060402020202020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buFont typeface="+mj-lt"/>
              <a:buAutoNum type="arabicPeriod"/>
              <a:tabLst>
                <a:tab pos="457200" algn="l"/>
              </a:tabLst>
            </a:pPr>
            <a:r>
              <a:rPr lang="hu-HU" sz="1800" u="sng" dirty="0">
                <a:solidFill>
                  <a:schemeClr val="bg1"/>
                </a:solidFill>
                <a:effectLst/>
                <a:latin typeface="Eastman Grotesque" panose="020B0604020202020204" charset="0"/>
                <a:ea typeface="Calibri" panose="020F0502020204030204" pitchFamily="34" charset="0"/>
                <a:cs typeface="Times New Roman" panose="02020603050405020304" pitchFamily="18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Nakazy i zakazy inwestowania</a:t>
            </a:r>
            <a:r>
              <a:rPr lang="hu-HU" sz="1800" dirty="0">
                <a:solidFill>
                  <a:schemeClr val="bg1"/>
                </a:solidFill>
                <a:effectLst/>
                <a:latin typeface="Eastman Grotesque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autorstwa ESMA - zapewnia podstawowe podsumowania tego, co powinieneś i czego nie powinieneś robić jako inwestor</a:t>
            </a:r>
            <a:endParaRPr lang="en-US" sz="1800" dirty="0">
              <a:solidFill>
                <a:schemeClr val="bg1"/>
              </a:solidFill>
              <a:effectLst/>
              <a:latin typeface="Eastman Grotesque" panose="020B060402020202020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buFont typeface="+mj-lt"/>
              <a:buAutoNum type="arabicPeriod"/>
              <a:tabLst>
                <a:tab pos="457200" algn="l"/>
              </a:tabLst>
            </a:pPr>
            <a:r>
              <a:rPr lang="hu-HU" sz="1800" u="sng" dirty="0">
                <a:solidFill>
                  <a:schemeClr val="bg1"/>
                </a:solidFill>
                <a:effectLst/>
                <a:latin typeface="Eastman Grotesque" panose="020B0604020202020204" charset="0"/>
                <a:ea typeface="Calibri" panose="020F0502020204030204" pitchFamily="34" charset="0"/>
                <a:cs typeface="Times New Roman" panose="02020603050405020304" pitchFamily="18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Często zadawane pytania dotyczące ogólnoeuropejskiego indywidualnego produktu emerytalnego</a:t>
            </a:r>
            <a:r>
              <a:rPr lang="hu-HU" sz="1800" dirty="0">
                <a:solidFill>
                  <a:schemeClr val="bg1"/>
                </a:solidFill>
                <a:effectLst/>
                <a:latin typeface="Eastman Grotesque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– zawiera przegląd, cel i miejsce, w którym można znaleźć OIPE w danym kraju</a:t>
            </a:r>
            <a:endParaRPr lang="en-US" sz="1800" dirty="0">
              <a:solidFill>
                <a:schemeClr val="bg1"/>
              </a:solidFill>
              <a:effectLst/>
              <a:latin typeface="Eastman Grotesque" panose="020B060402020202020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buFont typeface="+mj-lt"/>
              <a:buAutoNum type="arabicPeriod"/>
              <a:tabLst>
                <a:tab pos="457200" algn="l"/>
              </a:tabLst>
            </a:pPr>
            <a:r>
              <a:rPr lang="hu-HU" sz="1800" u="sng" dirty="0">
                <a:solidFill>
                  <a:schemeClr val="bg1"/>
                </a:solidFill>
                <a:effectLst/>
                <a:latin typeface="Eastman Grotesque" panose="020B0604020202020204" charset="0"/>
                <a:ea typeface="Calibri" panose="020F0502020204030204" pitchFamily="34" charset="0"/>
                <a:cs typeface="Times New Roman" panose="02020603050405020304" pitchFamily="18" charset="0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Kalkulator „magii” procentu składanego</a:t>
            </a:r>
            <a:r>
              <a:rPr lang="hu-HU" sz="1800" dirty="0">
                <a:solidFill>
                  <a:schemeClr val="bg1"/>
                </a:solidFill>
                <a:effectLst/>
                <a:latin typeface="Eastman Grotesque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– podstawowe narzędzie kakulacyjne do badania wartości pieniądza w czasie</a:t>
            </a:r>
            <a:endParaRPr lang="en-US" sz="1800" dirty="0">
              <a:solidFill>
                <a:schemeClr val="bg1"/>
              </a:solidFill>
              <a:effectLst/>
              <a:latin typeface="Eastman Grotesque" panose="020B060402020202020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buFont typeface="+mj-lt"/>
              <a:buAutoNum type="arabicPeriod"/>
              <a:tabLst>
                <a:tab pos="457200" algn="l"/>
              </a:tabLst>
            </a:pPr>
            <a:r>
              <a:rPr lang="hu-HU" sz="1800" u="sng" dirty="0">
                <a:solidFill>
                  <a:schemeClr val="bg1"/>
                </a:solidFill>
                <a:effectLst/>
                <a:latin typeface="Eastman Grotesque" panose="020B0604020202020204" charset="0"/>
                <a:ea typeface="Calibri" panose="020F0502020204030204" pitchFamily="34" charset="0"/>
                <a:cs typeface="Times New Roman" panose="02020603050405020304" pitchFamily="18" charset="0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 sposoby, w jakie twoje pieniądze mogą walczyć ze zmianami klimatu</a:t>
            </a:r>
            <a:r>
              <a:rPr lang="hu-HU" sz="1800" dirty="0">
                <a:solidFill>
                  <a:schemeClr val="bg1"/>
                </a:solidFill>
                <a:effectLst/>
                <a:latin typeface="Eastman Grotesque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- Veronica Chau podczas TED Talk. </a:t>
            </a:r>
            <a:endParaRPr lang="en-US" sz="1800" dirty="0">
              <a:solidFill>
                <a:schemeClr val="bg1"/>
              </a:solidFill>
              <a:effectLst/>
              <a:latin typeface="Eastman Grotesque" panose="020B060402020202020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buFont typeface="+mj-lt"/>
              <a:buAutoNum type="arabicPeriod"/>
              <a:tabLst>
                <a:tab pos="457200" algn="l"/>
              </a:tabLst>
            </a:pPr>
            <a:r>
              <a:rPr lang="hu-HU" sz="1800" u="sng" dirty="0">
                <a:solidFill>
                  <a:schemeClr val="bg1"/>
                </a:solidFill>
                <a:effectLst/>
                <a:latin typeface="Eastman Grotesque" panose="020B0604020202020204" charset="0"/>
                <a:ea typeface="Calibri" panose="020F0502020204030204" pitchFamily="34" charset="0"/>
                <a:cs typeface="Times New Roman" panose="02020603050405020304" pitchFamily="18" charset="0"/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Kobiety, inwestujmy!</a:t>
            </a:r>
            <a:r>
              <a:rPr lang="hu-HU" sz="1800" dirty="0">
                <a:solidFill>
                  <a:schemeClr val="bg1"/>
                </a:solidFill>
                <a:effectLst/>
                <a:latin typeface="Eastman Grotesque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– apel, dlaczego właśnie panie powinny inwestować</a:t>
            </a:r>
            <a:endParaRPr lang="en-US" sz="1800" dirty="0">
              <a:solidFill>
                <a:schemeClr val="bg1"/>
              </a:solidFill>
              <a:effectLst/>
              <a:latin typeface="Eastman Grotesque" panose="020B060402020202020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buFont typeface="+mj-lt"/>
              <a:buAutoNum type="arabicPeriod"/>
              <a:tabLst>
                <a:tab pos="457200" algn="l"/>
              </a:tabLst>
            </a:pPr>
            <a:r>
              <a:rPr lang="hu-HU" sz="1800" u="sng" dirty="0">
                <a:solidFill>
                  <a:schemeClr val="bg1"/>
                </a:solidFill>
                <a:effectLst/>
                <a:latin typeface="Eastman Grotesque" panose="020B0604020202020204" charset="0"/>
                <a:ea typeface="Calibri" panose="020F0502020204030204" pitchFamily="34" charset="0"/>
                <a:cs typeface="Times New Roman" panose="02020603050405020304" pitchFamily="18" charset="0"/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ESG and Responsible Institutional Investing Around the World: A Critical Review</a:t>
            </a:r>
            <a:r>
              <a:rPr lang="hu-HU" sz="1800" dirty="0">
                <a:solidFill>
                  <a:schemeClr val="bg1"/>
                </a:solidFill>
                <a:effectLst/>
                <a:latin typeface="Eastman Grotesque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– darmowa książka zawierająca wprowadzenie do inwestowania ESG, opublikowana przez CFA Institute</a:t>
            </a:r>
            <a:endParaRPr lang="en-US" sz="1800" dirty="0">
              <a:solidFill>
                <a:schemeClr val="bg1"/>
              </a:solidFill>
              <a:effectLst/>
              <a:latin typeface="Eastman Grotesque" panose="020B060402020202020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100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hu-HU" sz="1800" u="sng" dirty="0">
                <a:solidFill>
                  <a:schemeClr val="bg1"/>
                </a:solidFill>
                <a:effectLst/>
                <a:latin typeface="Eastman Grotesque" panose="020B0604020202020204" charset="0"/>
                <a:ea typeface="Calibri" panose="020F0502020204030204" pitchFamily="34" charset="0"/>
                <a:cs typeface="Times New Roman" panose="02020603050405020304" pitchFamily="18" charset="0"/>
                <a:hlinkClick r:id="rId1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Zielone finanse w Polsce</a:t>
            </a:r>
            <a:r>
              <a:rPr lang="hu-HU" sz="1800" dirty="0">
                <a:solidFill>
                  <a:schemeClr val="bg1"/>
                </a:solidFill>
                <a:effectLst/>
                <a:latin typeface="Eastman Grotesque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– raport UN Global Compact Network Poland</a:t>
            </a:r>
          </a:p>
          <a:p>
            <a:pPr marL="342900" indent="-342900">
              <a:lnSpc>
                <a:spcPct val="115000"/>
              </a:lnSpc>
              <a:spcAft>
                <a:spcPts val="100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hu-HU" u="sng" dirty="0">
                <a:solidFill>
                  <a:schemeClr val="bg1"/>
                </a:solidFill>
                <a:latin typeface="Eastman Grotesque" panose="020B0604020202020204" charset="0"/>
                <a:ea typeface="Calibri" panose="020F0502020204030204" pitchFamily="34" charset="0"/>
                <a:cs typeface="Times New Roman" panose="02020603050405020304" pitchFamily="18" charset="0"/>
                <a:hlinkClick r:id="rId11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Dział Ochrony Praw</a:t>
            </a:r>
            <a:r>
              <a:rPr lang="hu-HU" u="sng" dirty="0">
                <a:solidFill>
                  <a:schemeClr val="bg1"/>
                </a:solidFill>
                <a:latin typeface="Eastman Grotesque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Stowarzyszenia Inwestorów Indywidualnych </a:t>
            </a:r>
            <a:endParaRPr lang="en-US" u="sng" dirty="0">
              <a:solidFill>
                <a:schemeClr val="bg1"/>
              </a:solidFill>
              <a:latin typeface="Eastman Grotesque" panose="020B060402020202020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1000"/>
              </a:spcAft>
              <a:buFont typeface="+mj-lt"/>
              <a:buAutoNum type="arabicPeriod"/>
              <a:tabLst>
                <a:tab pos="457200" algn="l"/>
              </a:tabLst>
            </a:pPr>
            <a:endParaRPr lang="hu-HU" sz="1800" dirty="0">
              <a:solidFill>
                <a:schemeClr val="bg1"/>
              </a:solidFill>
              <a:effectLst/>
              <a:latin typeface="Eastman Grotesque" panose="020B060402020202020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lnSpc>
                <a:spcPct val="115000"/>
              </a:lnSpc>
              <a:spcAft>
                <a:spcPts val="1000"/>
              </a:spcAft>
              <a:tabLst>
                <a:tab pos="457200" algn="l"/>
              </a:tabLst>
            </a:pPr>
            <a:r>
              <a:rPr lang="hu-HU" sz="1800" dirty="0">
                <a:solidFill>
                  <a:schemeClr val="bg1"/>
                </a:solidFill>
                <a:effectLst/>
                <a:latin typeface="Eastman Grotesque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ZADANIA: </a:t>
            </a:r>
          </a:p>
          <a:p>
            <a:pPr marL="342900" indent="-342900">
              <a:lnSpc>
                <a:spcPct val="115000"/>
              </a:lnSpc>
              <a:spcAft>
                <a:spcPts val="100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hu-HU" dirty="0">
                <a:solidFill>
                  <a:schemeClr val="bg1"/>
                </a:solidFill>
                <a:latin typeface="Eastman Grotesque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Zastanów się, </a:t>
            </a:r>
            <a:r>
              <a:rPr lang="pl-PL" dirty="0">
                <a:solidFill>
                  <a:schemeClr val="bg1"/>
                </a:solidFill>
                <a:latin typeface="Eastman Grotesque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czy i ile oddałbyś punktów procentowych rocznego zysku z inwestycji, żeby były one zgodne z Twoimi wartościami dotyczącymi klimatu. A może to pytanie nie ma sensu i nie trzeba poświęcać wyników dla klimatu. </a:t>
            </a:r>
            <a:endParaRPr lang="en-US" dirty="0">
              <a:solidFill>
                <a:schemeClr val="bg1"/>
              </a:solidFill>
              <a:latin typeface="Eastman Grotesque" panose="020B060402020202020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100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hu-HU" sz="1800" dirty="0">
                <a:solidFill>
                  <a:schemeClr val="bg1"/>
                </a:solidFill>
                <a:effectLst/>
                <a:latin typeface="Eastman Grotesque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Wypełnij arkusz i polisz wartość własnego majątku netto </a:t>
            </a:r>
            <a:endParaRPr lang="en-US" sz="1800" dirty="0">
              <a:solidFill>
                <a:schemeClr val="bg1"/>
              </a:solidFill>
              <a:effectLst/>
              <a:latin typeface="Eastman Grotesque" panose="020B060402020202020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576882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5308A9776426D41840A8C2CCB15B3F3" ma:contentTypeVersion="18" ma:contentTypeDescription="Create a new document." ma:contentTypeScope="" ma:versionID="484d0e7fe09fe8de3466b246621db11c">
  <xsd:schema xmlns:xsd="http://www.w3.org/2001/XMLSchema" xmlns:xs="http://www.w3.org/2001/XMLSchema" xmlns:p="http://schemas.microsoft.com/office/2006/metadata/properties" xmlns:ns2="fd160c09-1844-45b0-b4f1-cf53e6c3c76a" xmlns:ns3="8e72f4a7-cae9-4e97-b541-2580a12d1989" targetNamespace="http://schemas.microsoft.com/office/2006/metadata/properties" ma:root="true" ma:fieldsID="e2ff8ef15423d4f21e0a799f7012675e" ns2:_="" ns3:_="">
    <xsd:import namespace="fd160c09-1844-45b0-b4f1-cf53e6c3c76a"/>
    <xsd:import namespace="8e72f4a7-cae9-4e97-b541-2580a12d1989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DateTaken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d160c09-1844-45b0-b4f1-cf53e6c3c76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3" nillable="true" ma:displayName="Location" ma:internalName="MediaServiceLocation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31fe506b-8ef3-4252-9ac8-4ea0dfba28a8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e72f4a7-cae9-4e97-b541-2580a12d1989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c34153eb-2901-4474-b3ae-28ce23b8bb52}" ma:internalName="TaxCatchAll" ma:showField="CatchAllData" ma:web="8e72f4a7-cae9-4e97-b541-2580a12d198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92FDDFC4-0739-45BC-9C43-B2DE0BEDCFF3}"/>
</file>

<file path=customXml/itemProps2.xml><?xml version="1.0" encoding="utf-8"?>
<ds:datastoreItem xmlns:ds="http://schemas.openxmlformats.org/officeDocument/2006/customXml" ds:itemID="{8E1338FE-1CD3-4F9F-9A85-86D738C5F33F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28</TotalTime>
  <Words>547</Words>
  <Application>Microsoft Office PowerPoint</Application>
  <PresentationFormat>Niestandardowy</PresentationFormat>
  <Paragraphs>64</Paragraphs>
  <Slides>9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7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9</vt:i4>
      </vt:variant>
    </vt:vector>
  </HeadingPairs>
  <TitlesOfParts>
    <vt:vector size="17" baseType="lpstr">
      <vt:lpstr>Arial</vt:lpstr>
      <vt:lpstr>Calibri</vt:lpstr>
      <vt:lpstr>Eastman Grotesque Bold</vt:lpstr>
      <vt:lpstr>Symbol</vt:lpstr>
      <vt:lpstr>Eastman Grotesque</vt:lpstr>
      <vt:lpstr>Public Sans Bold</vt:lpstr>
      <vt:lpstr>Canva Sans</vt:lpstr>
      <vt:lpstr>Office Theme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Module 1: Introduction to Investing</dc:title>
  <cp:lastModifiedBy>Przemek Barankiewicz</cp:lastModifiedBy>
  <cp:revision>2</cp:revision>
  <dcterms:created xsi:type="dcterms:W3CDTF">2006-08-16T00:00:00Z</dcterms:created>
  <dcterms:modified xsi:type="dcterms:W3CDTF">2023-09-11T11:26:29Z</dcterms:modified>
  <dc:identifier>DAFpjRzsu30</dc:identifier>
</cp:coreProperties>
</file>